
<file path=[Content_Types].xml><?xml version="1.0" encoding="utf-8"?>
<Types xmlns="http://schemas.openxmlformats.org/package/2006/content-types">
  <Default Extension="png" ContentType="image/png"/>
  <Default Extension="bin" ContentType="image/unknown"/>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4"/>
  </p:notesMasterIdLst>
  <p:sldIdLst>
    <p:sldId id="257" r:id="rId2"/>
    <p:sldId id="258" r:id="rId3"/>
    <p:sldId id="260" r:id="rId4"/>
    <p:sldId id="447" r:id="rId5"/>
    <p:sldId id="455" r:id="rId6"/>
    <p:sldId id="277" r:id="rId7"/>
    <p:sldId id="302" r:id="rId8"/>
    <p:sldId id="261" r:id="rId9"/>
    <p:sldId id="458" r:id="rId10"/>
    <p:sldId id="459" r:id="rId11"/>
    <p:sldId id="460" r:id="rId12"/>
    <p:sldId id="461" r:id="rId13"/>
    <p:sldId id="462" r:id="rId14"/>
    <p:sldId id="561" r:id="rId15"/>
    <p:sldId id="463" r:id="rId16"/>
    <p:sldId id="464" r:id="rId17"/>
    <p:sldId id="465" r:id="rId18"/>
    <p:sldId id="466" r:id="rId19"/>
    <p:sldId id="467" r:id="rId20"/>
    <p:sldId id="267" r:id="rId21"/>
    <p:sldId id="278" r:id="rId22"/>
    <p:sldId id="269" r:id="rId23"/>
    <p:sldId id="270" r:id="rId24"/>
    <p:sldId id="271" r:id="rId25"/>
    <p:sldId id="286" r:id="rId26"/>
    <p:sldId id="470" r:id="rId27"/>
    <p:sldId id="471" r:id="rId28"/>
    <p:sldId id="303" r:id="rId29"/>
    <p:sldId id="287" r:id="rId30"/>
    <p:sldId id="288" r:id="rId31"/>
    <p:sldId id="289" r:id="rId32"/>
    <p:sldId id="293" r:id="rId33"/>
    <p:sldId id="448" r:id="rId34"/>
    <p:sldId id="294" r:id="rId35"/>
    <p:sldId id="295" r:id="rId36"/>
    <p:sldId id="296" r:id="rId37"/>
    <p:sldId id="297" r:id="rId38"/>
    <p:sldId id="298" r:id="rId39"/>
    <p:sldId id="275" r:id="rId40"/>
    <p:sldId id="472" r:id="rId41"/>
    <p:sldId id="299" r:id="rId42"/>
    <p:sldId id="473" r:id="rId43"/>
    <p:sldId id="300" r:id="rId44"/>
    <p:sldId id="474" r:id="rId45"/>
    <p:sldId id="475" r:id="rId46"/>
    <p:sldId id="308" r:id="rId47"/>
    <p:sldId id="476" r:id="rId48"/>
    <p:sldId id="477" r:id="rId49"/>
    <p:sldId id="478" r:id="rId50"/>
    <p:sldId id="310" r:id="rId51"/>
    <p:sldId id="314" r:id="rId52"/>
    <p:sldId id="317" r:id="rId53"/>
    <p:sldId id="321" r:id="rId54"/>
    <p:sldId id="322" r:id="rId55"/>
    <p:sldId id="323" r:id="rId56"/>
    <p:sldId id="324" r:id="rId57"/>
    <p:sldId id="325" r:id="rId58"/>
    <p:sldId id="481" r:id="rId59"/>
    <p:sldId id="326" r:id="rId60"/>
    <p:sldId id="327" r:id="rId61"/>
    <p:sldId id="328" r:id="rId62"/>
    <p:sldId id="479" r:id="rId63"/>
    <p:sldId id="482" r:id="rId64"/>
    <p:sldId id="483" r:id="rId65"/>
    <p:sldId id="484" r:id="rId66"/>
    <p:sldId id="486" r:id="rId67"/>
    <p:sldId id="485" r:id="rId68"/>
    <p:sldId id="487" r:id="rId69"/>
    <p:sldId id="488" r:id="rId70"/>
    <p:sldId id="489" r:id="rId71"/>
    <p:sldId id="490" r:id="rId72"/>
    <p:sldId id="491" r:id="rId73"/>
    <p:sldId id="492" r:id="rId74"/>
    <p:sldId id="493" r:id="rId75"/>
    <p:sldId id="495" r:id="rId76"/>
    <p:sldId id="496" r:id="rId77"/>
    <p:sldId id="497" r:id="rId78"/>
    <p:sldId id="499" r:id="rId79"/>
    <p:sldId id="500" r:id="rId80"/>
    <p:sldId id="501" r:id="rId81"/>
    <p:sldId id="502" r:id="rId82"/>
    <p:sldId id="503" r:id="rId83"/>
    <p:sldId id="504" r:id="rId84"/>
    <p:sldId id="505" r:id="rId85"/>
    <p:sldId id="506" r:id="rId86"/>
    <p:sldId id="507" r:id="rId87"/>
    <p:sldId id="508" r:id="rId88"/>
    <p:sldId id="509" r:id="rId89"/>
    <p:sldId id="510" r:id="rId90"/>
    <p:sldId id="511" r:id="rId91"/>
    <p:sldId id="350" r:id="rId92"/>
    <p:sldId id="351" r:id="rId93"/>
    <p:sldId id="355" r:id="rId94"/>
    <p:sldId id="356" r:id="rId95"/>
    <p:sldId id="359" r:id="rId96"/>
    <p:sldId id="361" r:id="rId97"/>
    <p:sldId id="512" r:id="rId98"/>
    <p:sldId id="513" r:id="rId99"/>
    <p:sldId id="515" r:id="rId100"/>
    <p:sldId id="363" r:id="rId101"/>
    <p:sldId id="364" r:id="rId102"/>
    <p:sldId id="367" r:id="rId103"/>
    <p:sldId id="369" r:id="rId104"/>
    <p:sldId id="371" r:id="rId105"/>
    <p:sldId id="372" r:id="rId106"/>
    <p:sldId id="373" r:id="rId107"/>
    <p:sldId id="517" r:id="rId108"/>
    <p:sldId id="518" r:id="rId109"/>
    <p:sldId id="519" r:id="rId110"/>
    <p:sldId id="529" r:id="rId111"/>
    <p:sldId id="530" r:id="rId112"/>
    <p:sldId id="520" r:id="rId113"/>
    <p:sldId id="527" r:id="rId114"/>
    <p:sldId id="528" r:id="rId115"/>
    <p:sldId id="521" r:id="rId116"/>
    <p:sldId id="531" r:id="rId117"/>
    <p:sldId id="452" r:id="rId118"/>
    <p:sldId id="391" r:id="rId119"/>
    <p:sldId id="392" r:id="rId120"/>
    <p:sldId id="393" r:id="rId121"/>
    <p:sldId id="394" r:id="rId122"/>
    <p:sldId id="532" r:id="rId123"/>
    <p:sldId id="395" r:id="rId124"/>
    <p:sldId id="396" r:id="rId125"/>
    <p:sldId id="397" r:id="rId126"/>
    <p:sldId id="398" r:id="rId127"/>
    <p:sldId id="533" r:id="rId128"/>
    <p:sldId id="399" r:id="rId129"/>
    <p:sldId id="400" r:id="rId130"/>
    <p:sldId id="401" r:id="rId131"/>
    <p:sldId id="534" r:id="rId132"/>
    <p:sldId id="536" r:id="rId133"/>
    <p:sldId id="535" r:id="rId134"/>
    <p:sldId id="537" r:id="rId135"/>
    <p:sldId id="569" r:id="rId136"/>
    <p:sldId id="570" r:id="rId137"/>
    <p:sldId id="571" r:id="rId138"/>
    <p:sldId id="572" r:id="rId139"/>
    <p:sldId id="573" r:id="rId140"/>
    <p:sldId id="574" r:id="rId141"/>
    <p:sldId id="580" r:id="rId142"/>
    <p:sldId id="575" r:id="rId143"/>
    <p:sldId id="579" r:id="rId144"/>
    <p:sldId id="576" r:id="rId145"/>
    <p:sldId id="578" r:id="rId146"/>
    <p:sldId id="404" r:id="rId147"/>
    <p:sldId id="538" r:id="rId148"/>
    <p:sldId id="564" r:id="rId149"/>
    <p:sldId id="565" r:id="rId150"/>
    <p:sldId id="539" r:id="rId151"/>
    <p:sldId id="567" r:id="rId152"/>
    <p:sldId id="566" r:id="rId153"/>
    <p:sldId id="562" r:id="rId154"/>
    <p:sldId id="563" r:id="rId155"/>
    <p:sldId id="568" r:id="rId156"/>
    <p:sldId id="543" r:id="rId157"/>
    <p:sldId id="407" r:id="rId158"/>
    <p:sldId id="453" r:id="rId159"/>
    <p:sldId id="544" r:id="rId160"/>
    <p:sldId id="408" r:id="rId161"/>
    <p:sldId id="409" r:id="rId162"/>
    <p:sldId id="545" r:id="rId163"/>
    <p:sldId id="410" r:id="rId164"/>
    <p:sldId id="546" r:id="rId165"/>
    <p:sldId id="547" r:id="rId166"/>
    <p:sldId id="548" r:id="rId167"/>
    <p:sldId id="411" r:id="rId168"/>
    <p:sldId id="413" r:id="rId169"/>
    <p:sldId id="551" r:id="rId170"/>
    <p:sldId id="552" r:id="rId171"/>
    <p:sldId id="553" r:id="rId172"/>
    <p:sldId id="554" r:id="rId173"/>
    <p:sldId id="555" r:id="rId174"/>
    <p:sldId id="556" r:id="rId175"/>
    <p:sldId id="557" r:id="rId176"/>
    <p:sldId id="558" r:id="rId177"/>
    <p:sldId id="454" r:id="rId178"/>
    <p:sldId id="560" r:id="rId179"/>
    <p:sldId id="440" r:id="rId180"/>
    <p:sldId id="444" r:id="rId181"/>
    <p:sldId id="445" r:id="rId182"/>
    <p:sldId id="446" r:id="rId18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0066"/>
    <a:srgbClr val="E8060B"/>
    <a:srgbClr val="EE2200"/>
    <a:srgbClr val="2BCB23"/>
    <a:srgbClr val="2453CA"/>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904" autoAdjust="0"/>
  </p:normalViewPr>
  <p:slideViewPr>
    <p:cSldViewPr>
      <p:cViewPr>
        <p:scale>
          <a:sx n="60" d="100"/>
          <a:sy n="60" d="100"/>
        </p:scale>
        <p:origin x="-3060" y="-82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1" sz="1200">
                <a:latin typeface="Times New Roman" pitchFamily="18" charset="0"/>
              </a:defRPr>
            </a:lvl1pPr>
          </a:lstStyle>
          <a:p>
            <a:pPr>
              <a:defRPr/>
            </a:pPr>
            <a:endParaRPr lang="en-US" altLang="zh-CN"/>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defRPr>
            </a:lvl1pPr>
          </a:lstStyle>
          <a:p>
            <a:pPr>
              <a:defRPr/>
            </a:pPr>
            <a:endParaRPr lang="en-US" altLang="zh-CN"/>
          </a:p>
        </p:txBody>
      </p:sp>
      <p:sp>
        <p:nvSpPr>
          <p:cNvPr id="1126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1" sz="1200">
                <a:latin typeface="Times New Roman" pitchFamily="18" charset="0"/>
              </a:defRPr>
            </a:lvl1pPr>
          </a:lstStyle>
          <a:p>
            <a:pPr>
              <a:defRPr/>
            </a:pPr>
            <a:endParaRPr lang="en-US" altLang="zh-CN"/>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defRPr>
            </a:lvl1pPr>
          </a:lstStyle>
          <a:p>
            <a:pPr>
              <a:defRPr/>
            </a:pPr>
            <a:fld id="{F4B404F6-11C8-4D27-A8B4-3B75D0514175}" type="slidenum">
              <a:rPr lang="en-US" altLang="zh-CN"/>
              <a:pPr>
                <a:defRPr/>
              </a:pPr>
              <a:t>‹#›</a:t>
            </a:fld>
            <a:endParaRPr lang="en-US" altLang="zh-CN"/>
          </a:p>
        </p:txBody>
      </p:sp>
    </p:spTree>
    <p:extLst>
      <p:ext uri="{BB962C8B-B14F-4D97-AF65-F5344CB8AC3E}">
        <p14:creationId xmlns:p14="http://schemas.microsoft.com/office/powerpoint/2010/main" val="20139461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E7E9714-F9A2-4E5A-85FD-0436C46F679B}" type="slidenum">
              <a:rPr lang="en-US" altLang="zh-CN" smtClean="0">
                <a:latin typeface="Times New Roman" pitchFamily="18" charset="0"/>
              </a:rPr>
              <a:pPr eaLnBrk="1" hangingPunct="1"/>
              <a:t>29</a:t>
            </a:fld>
            <a:endParaRPr lang="en-US" altLang="zh-CN">
              <a:latin typeface="Times New Roman" pitchFamily="18"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① </a:t>
            </a:r>
            <a:r>
              <a:rPr lang="zh-CN" altLang="en-US"/>
              <a:t>程序计数器</a:t>
            </a:r>
            <a:r>
              <a:rPr lang="en-US" altLang="zh-CN"/>
              <a:t>PC</a:t>
            </a:r>
            <a:r>
              <a:rPr lang="zh-CN" altLang="en-US"/>
              <a:t>中装入第一条指令地址</a:t>
            </a:r>
            <a:r>
              <a:rPr lang="en-US" altLang="zh-CN"/>
              <a:t>101</a:t>
            </a:r>
            <a:r>
              <a:rPr lang="zh-CN" altLang="en-US"/>
              <a:t>（八进制）；</a:t>
            </a:r>
          </a:p>
          <a:p>
            <a:pPr eaLnBrk="1" hangingPunct="1"/>
            <a:r>
              <a:rPr lang="zh-CN" altLang="en-US"/>
              <a:t>② </a:t>
            </a:r>
            <a:r>
              <a:rPr lang="en-US" altLang="zh-CN"/>
              <a:t>PC</a:t>
            </a:r>
            <a:r>
              <a:rPr lang="zh-CN" altLang="en-US"/>
              <a:t>的内容被放到指令地址总线</a:t>
            </a:r>
            <a:r>
              <a:rPr lang="en-US" altLang="zh-CN"/>
              <a:t>ABUS</a:t>
            </a:r>
            <a:r>
              <a:rPr lang="zh-CN" altLang="en-US"/>
              <a:t>（</a:t>
            </a:r>
            <a:r>
              <a:rPr lang="en-US" altLang="zh-CN"/>
              <a:t>I</a:t>
            </a:r>
            <a:r>
              <a:rPr lang="zh-CN" altLang="en-US"/>
              <a:t>）上，对指存进行译码，并启动读命令；</a:t>
            </a:r>
          </a:p>
          <a:p>
            <a:pPr eaLnBrk="1" hangingPunct="1"/>
            <a:r>
              <a:rPr lang="zh-CN" altLang="en-US"/>
              <a:t>③ 从</a:t>
            </a:r>
            <a:r>
              <a:rPr lang="en-US" altLang="zh-CN"/>
              <a:t>101</a:t>
            </a:r>
            <a:r>
              <a:rPr lang="zh-CN" altLang="en-US"/>
              <a:t>号地址读出的</a:t>
            </a:r>
            <a:r>
              <a:rPr lang="en-US" altLang="zh-CN"/>
              <a:t>MOV</a:t>
            </a:r>
            <a:r>
              <a:rPr lang="zh-CN" altLang="en-US"/>
              <a:t>指令通过指令总线</a:t>
            </a:r>
            <a:r>
              <a:rPr lang="en-US" altLang="zh-CN"/>
              <a:t>IBUS</a:t>
            </a:r>
            <a:r>
              <a:rPr lang="zh-CN" altLang="en-US"/>
              <a:t>装入指令寄存器</a:t>
            </a:r>
            <a:r>
              <a:rPr lang="en-US" altLang="zh-CN"/>
              <a:t>IR</a:t>
            </a:r>
            <a:r>
              <a:rPr lang="zh-CN" altLang="en-US"/>
              <a:t>；</a:t>
            </a:r>
          </a:p>
          <a:p>
            <a:pPr eaLnBrk="1" hangingPunct="1"/>
            <a:r>
              <a:rPr lang="zh-CN" altLang="en-US"/>
              <a:t>④  程序计数器内容加</a:t>
            </a:r>
            <a:r>
              <a:rPr lang="en-US" altLang="zh-CN"/>
              <a:t>1</a:t>
            </a:r>
            <a:r>
              <a:rPr lang="zh-CN" altLang="en-US"/>
              <a:t>，变成</a:t>
            </a:r>
            <a:r>
              <a:rPr lang="en-US" altLang="zh-CN"/>
              <a:t>102</a:t>
            </a:r>
            <a:r>
              <a:rPr lang="zh-CN" altLang="en-US"/>
              <a:t>，为取下一条指令做好准备；</a:t>
            </a:r>
          </a:p>
          <a:p>
            <a:pPr eaLnBrk="1" hangingPunct="1"/>
            <a:r>
              <a:rPr lang="zh-CN" altLang="en-US"/>
              <a:t>⑤ 指令寄存器中的操作码（</a:t>
            </a:r>
            <a:r>
              <a:rPr lang="en-US" altLang="zh-CN"/>
              <a:t>OP</a:t>
            </a:r>
            <a:r>
              <a:rPr lang="zh-CN" altLang="en-US"/>
              <a:t>）被译码；</a:t>
            </a:r>
          </a:p>
          <a:p>
            <a:pPr eaLnBrk="1" hangingPunct="1"/>
            <a:r>
              <a:rPr lang="zh-CN" altLang="en-US"/>
              <a:t>⑥ </a:t>
            </a:r>
            <a:r>
              <a:rPr lang="en-US" altLang="zh-CN"/>
              <a:t>CPU</a:t>
            </a:r>
            <a:r>
              <a:rPr lang="zh-CN" altLang="en-US"/>
              <a:t>识别出是</a:t>
            </a:r>
            <a:r>
              <a:rPr lang="en-US" altLang="zh-CN"/>
              <a:t>MOV</a:t>
            </a:r>
            <a:r>
              <a:rPr lang="zh-CN" altLang="en-US"/>
              <a:t>指令，至此，取指周期即告结束。</a:t>
            </a:r>
          </a:p>
          <a:p>
            <a:pPr eaLnBrk="1" hangingPunct="1"/>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B00E82D-6AF1-4E50-B50C-4108AE3EB2D5}" type="slidenum">
              <a:rPr lang="en-US" altLang="zh-CN" smtClean="0">
                <a:latin typeface="Times New Roman" pitchFamily="18" charset="0"/>
              </a:rPr>
              <a:pPr eaLnBrk="1" hangingPunct="1"/>
              <a:t>95</a:t>
            </a:fld>
            <a:endParaRPr lang="en-US" altLang="zh-CN">
              <a:latin typeface="Times New Roman" pitchFamily="18"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 </a:t>
            </a:r>
            <a:r>
              <a:rPr lang="zh-CN" altLang="en-US"/>
              <a:t>每条机器指令对应一段微程序，当公用的取指微程序从主存中取出机器指令之后，由机器指令的操作码字段指出各段微程序的入口地址，这是一种多分支</a:t>
            </a:r>
            <a:r>
              <a:rPr lang="en-US" altLang="zh-CN"/>
              <a:t>(</a:t>
            </a:r>
            <a:r>
              <a:rPr lang="zh-CN" altLang="en-US"/>
              <a:t>或多路转移</a:t>
            </a:r>
            <a:r>
              <a:rPr lang="en-US" altLang="zh-CN"/>
              <a:t>)</a:t>
            </a:r>
            <a:r>
              <a:rPr lang="zh-CN" altLang="en-US"/>
              <a:t>的情况，由机器指令的操作码转换成初始微地址的方式主要有两种。</a:t>
            </a:r>
          </a:p>
          <a:p>
            <a:pPr eaLnBrk="1" hangingPunct="1"/>
            <a:r>
              <a:rPr lang="zh-CN" altLang="en-US"/>
              <a:t>计数器的方式</a:t>
            </a:r>
          </a:p>
          <a:p>
            <a:pPr eaLnBrk="1" hangingPunct="1"/>
            <a:r>
              <a:rPr lang="zh-CN" altLang="en-US"/>
              <a:t>多路转移的方式</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7630D0C-8BB5-4341-92F7-F8AC92F9A4AE}" type="slidenum">
              <a:rPr lang="en-US" altLang="zh-CN" smtClean="0">
                <a:latin typeface="Times New Roman" pitchFamily="18" charset="0"/>
              </a:rPr>
              <a:pPr eaLnBrk="1" hangingPunct="1"/>
              <a:t>30</a:t>
            </a:fld>
            <a:endParaRPr lang="en-US" altLang="zh-CN">
              <a:latin typeface="Times New Roman"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① </a:t>
            </a:r>
            <a:r>
              <a:rPr lang="zh-CN" altLang="en-US"/>
              <a:t>操作控制器（</a:t>
            </a:r>
            <a:r>
              <a:rPr lang="en-US" altLang="zh-CN"/>
              <a:t>OC</a:t>
            </a:r>
            <a:r>
              <a:rPr lang="zh-CN" altLang="en-US"/>
              <a:t>）送出控制信号到通用寄存器，选择</a:t>
            </a:r>
            <a:r>
              <a:rPr lang="en-US" altLang="zh-CN"/>
              <a:t>R1</a:t>
            </a:r>
            <a:r>
              <a:rPr lang="zh-CN" altLang="en-US"/>
              <a:t>（</a:t>
            </a:r>
            <a:r>
              <a:rPr lang="en-US" altLang="zh-CN"/>
              <a:t>10</a:t>
            </a:r>
            <a:r>
              <a:rPr lang="zh-CN" altLang="en-US"/>
              <a:t>）作源寄存器，选择</a:t>
            </a:r>
            <a:r>
              <a:rPr lang="en-US" altLang="zh-CN" smtClean="0"/>
              <a:t>R0</a:t>
            </a:r>
            <a:r>
              <a:rPr lang="zh-CN" altLang="en-US"/>
              <a:t>作目标寄存器；</a:t>
            </a:r>
          </a:p>
          <a:p>
            <a:pPr eaLnBrk="1" hangingPunct="1"/>
            <a:r>
              <a:rPr lang="zh-CN" altLang="en-US"/>
              <a:t>② </a:t>
            </a:r>
            <a:r>
              <a:rPr lang="en-US" altLang="zh-CN"/>
              <a:t>OC</a:t>
            </a:r>
            <a:r>
              <a:rPr lang="zh-CN" altLang="en-US"/>
              <a:t>送出控制信号到</a:t>
            </a:r>
            <a:r>
              <a:rPr lang="en-US" altLang="zh-CN"/>
              <a:t>ALU</a:t>
            </a:r>
            <a:r>
              <a:rPr lang="zh-CN" altLang="en-US"/>
              <a:t>，指定</a:t>
            </a:r>
            <a:r>
              <a:rPr lang="en-US" altLang="zh-CN"/>
              <a:t>ALU</a:t>
            </a:r>
            <a:r>
              <a:rPr lang="zh-CN" altLang="en-US"/>
              <a:t>做传送操作；</a:t>
            </a:r>
          </a:p>
          <a:p>
            <a:pPr eaLnBrk="1" hangingPunct="1"/>
            <a:r>
              <a:rPr lang="zh-CN" altLang="en-US"/>
              <a:t>③ </a:t>
            </a:r>
            <a:r>
              <a:rPr lang="en-US" altLang="zh-CN"/>
              <a:t>OC</a:t>
            </a:r>
            <a:r>
              <a:rPr lang="zh-CN" altLang="en-US"/>
              <a:t>送出控制信号，打开</a:t>
            </a:r>
            <a:r>
              <a:rPr lang="en-US" altLang="zh-CN"/>
              <a:t>ALU</a:t>
            </a:r>
            <a:r>
              <a:rPr lang="zh-CN" altLang="en-US"/>
              <a:t>输出三态门，将</a:t>
            </a:r>
            <a:r>
              <a:rPr lang="en-US" altLang="zh-CN"/>
              <a:t>ALU</a:t>
            </a:r>
            <a:r>
              <a:rPr lang="zh-CN" altLang="en-US"/>
              <a:t>输出送到数据总线</a:t>
            </a:r>
            <a:r>
              <a:rPr lang="en-US" altLang="zh-CN"/>
              <a:t>DBUS</a:t>
            </a:r>
            <a:r>
              <a:rPr lang="zh-CN" altLang="en-US"/>
              <a:t>上。注意，任何时候</a:t>
            </a:r>
            <a:r>
              <a:rPr lang="en-US" altLang="zh-CN"/>
              <a:t>DBUS</a:t>
            </a:r>
            <a:r>
              <a:rPr lang="zh-CN" altLang="en-US"/>
              <a:t>上只能有一个数据。</a:t>
            </a:r>
          </a:p>
          <a:p>
            <a:pPr eaLnBrk="1" hangingPunct="1"/>
            <a:r>
              <a:rPr lang="zh-CN" altLang="en-US"/>
              <a:t>④ </a:t>
            </a:r>
            <a:r>
              <a:rPr lang="en-US" altLang="zh-CN"/>
              <a:t>OC</a:t>
            </a:r>
            <a:r>
              <a:rPr lang="zh-CN" altLang="en-US"/>
              <a:t>送出控制信号，将</a:t>
            </a:r>
            <a:r>
              <a:rPr lang="en-US" altLang="zh-CN"/>
              <a:t>DBUS</a:t>
            </a:r>
            <a:r>
              <a:rPr lang="zh-CN" altLang="en-US"/>
              <a:t>上的数据打入到数据缓冲寄存器</a:t>
            </a:r>
            <a:r>
              <a:rPr lang="en-US" altLang="zh-CN"/>
              <a:t>DR</a:t>
            </a:r>
            <a:r>
              <a:rPr lang="zh-CN" altLang="en-US"/>
              <a:t>（</a:t>
            </a:r>
            <a:r>
              <a:rPr lang="en-US" altLang="zh-CN"/>
              <a:t>10</a:t>
            </a:r>
            <a:r>
              <a:rPr lang="zh-CN" altLang="en-US"/>
              <a:t>）；</a:t>
            </a:r>
          </a:p>
          <a:p>
            <a:pPr eaLnBrk="1" hangingPunct="1"/>
            <a:r>
              <a:rPr lang="zh-CN" altLang="en-US"/>
              <a:t>⑤ </a:t>
            </a:r>
            <a:r>
              <a:rPr lang="en-US" altLang="zh-CN"/>
              <a:t>OC</a:t>
            </a:r>
            <a:r>
              <a:rPr lang="zh-CN" altLang="en-US"/>
              <a:t>送出控制信号，将</a:t>
            </a:r>
            <a:r>
              <a:rPr lang="en-US" altLang="zh-CN"/>
              <a:t>DR</a:t>
            </a:r>
            <a:r>
              <a:rPr lang="zh-CN" altLang="en-US"/>
              <a:t>中的数据</a:t>
            </a:r>
            <a:r>
              <a:rPr lang="en-US" altLang="zh-CN"/>
              <a:t>10</a:t>
            </a:r>
            <a:r>
              <a:rPr lang="zh-CN" altLang="en-US"/>
              <a:t>打入到目标寄存器</a:t>
            </a:r>
            <a:r>
              <a:rPr lang="en-US" altLang="zh-CN"/>
              <a:t>R0</a:t>
            </a:r>
            <a:r>
              <a:rPr lang="zh-CN" altLang="en-US"/>
              <a:t>，</a:t>
            </a:r>
            <a:r>
              <a:rPr lang="en-US" altLang="zh-CN"/>
              <a:t>R0</a:t>
            </a:r>
            <a:r>
              <a:rPr lang="zh-CN" altLang="en-US"/>
              <a:t>的内容由</a:t>
            </a:r>
            <a:r>
              <a:rPr lang="en-US" altLang="zh-CN"/>
              <a:t>00</a:t>
            </a:r>
            <a:r>
              <a:rPr lang="zh-CN" altLang="en-US"/>
              <a:t>变为</a:t>
            </a:r>
            <a:r>
              <a:rPr lang="en-US" altLang="zh-CN"/>
              <a:t>10</a:t>
            </a:r>
            <a:r>
              <a:rPr lang="zh-CN" altLang="en-US"/>
              <a:t>。至此，</a:t>
            </a:r>
            <a:r>
              <a:rPr lang="en-US" altLang="zh-CN"/>
              <a:t>MOV</a:t>
            </a:r>
            <a:r>
              <a:rPr lang="zh-CN" altLang="en-US"/>
              <a:t>指令执行结束。</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5B9355E-007E-4E3D-A71A-093791F7AD89}" type="slidenum">
              <a:rPr lang="en-US" altLang="zh-CN" smtClean="0">
                <a:latin typeface="Times New Roman" pitchFamily="18" charset="0"/>
              </a:rPr>
              <a:pPr eaLnBrk="1" hangingPunct="1"/>
              <a:t>32</a:t>
            </a:fld>
            <a:endParaRPr lang="en-US" altLang="zh-CN">
              <a:latin typeface="Times New Roman" pitchFamily="18"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LAD</a:t>
            </a:r>
            <a:r>
              <a:rPr lang="zh-CN" altLang="en-US"/>
              <a:t>指令的执行周期见图</a:t>
            </a:r>
            <a:r>
              <a:rPr lang="en-US" altLang="zh-CN" smtClean="0"/>
              <a:t>5-8</a:t>
            </a:r>
            <a:r>
              <a:rPr lang="zh-CN" altLang="en-US"/>
              <a:t>所示。</a:t>
            </a:r>
            <a:r>
              <a:rPr lang="en-US" altLang="zh-CN"/>
              <a:t>CPU</a:t>
            </a:r>
            <a:r>
              <a:rPr lang="zh-CN" altLang="en-US"/>
              <a:t>执行的动作如下：</a:t>
            </a:r>
          </a:p>
          <a:p>
            <a:pPr eaLnBrk="1" hangingPunct="1"/>
            <a:r>
              <a:rPr lang="zh-CN" altLang="en-US"/>
              <a:t>① 操作控制器</a:t>
            </a:r>
            <a:r>
              <a:rPr lang="en-US" altLang="zh-CN"/>
              <a:t>OC</a:t>
            </a:r>
            <a:r>
              <a:rPr lang="zh-CN" altLang="en-US"/>
              <a:t>发出控制命令打开</a:t>
            </a:r>
            <a:r>
              <a:rPr lang="en-US" altLang="zh-CN"/>
              <a:t>IR</a:t>
            </a:r>
            <a:r>
              <a:rPr lang="zh-CN" altLang="en-US"/>
              <a:t>输出三态门，将指令中的直接地址码</a:t>
            </a:r>
            <a:r>
              <a:rPr lang="en-US" altLang="zh-CN"/>
              <a:t>6</a:t>
            </a:r>
            <a:r>
              <a:rPr lang="zh-CN" altLang="en-US"/>
              <a:t>放到数据总线</a:t>
            </a:r>
            <a:r>
              <a:rPr lang="en-US" altLang="zh-CN"/>
              <a:t>DBUS</a:t>
            </a:r>
            <a:r>
              <a:rPr lang="zh-CN" altLang="en-US"/>
              <a:t>上；</a:t>
            </a:r>
          </a:p>
          <a:p>
            <a:pPr eaLnBrk="1" hangingPunct="1"/>
            <a:r>
              <a:rPr lang="zh-CN" altLang="en-US"/>
              <a:t>② </a:t>
            </a:r>
            <a:r>
              <a:rPr lang="en-US" altLang="zh-CN"/>
              <a:t>OC</a:t>
            </a:r>
            <a:r>
              <a:rPr lang="zh-CN" altLang="en-US"/>
              <a:t>发出操作命令，将地址码</a:t>
            </a:r>
            <a:r>
              <a:rPr lang="en-US" altLang="zh-CN"/>
              <a:t>6</a:t>
            </a:r>
            <a:r>
              <a:rPr lang="zh-CN" altLang="en-US"/>
              <a:t>装入数存地址寄存器</a:t>
            </a:r>
            <a:r>
              <a:rPr lang="en-US" altLang="zh-CN"/>
              <a:t>AR</a:t>
            </a:r>
            <a:r>
              <a:rPr lang="zh-CN" altLang="en-US"/>
              <a:t>；</a:t>
            </a:r>
          </a:p>
          <a:p>
            <a:pPr eaLnBrk="1" hangingPunct="1"/>
            <a:r>
              <a:rPr lang="zh-CN" altLang="en-US"/>
              <a:t>③ </a:t>
            </a:r>
            <a:r>
              <a:rPr lang="en-US" altLang="zh-CN"/>
              <a:t>OC</a:t>
            </a:r>
            <a:r>
              <a:rPr lang="zh-CN" altLang="en-US"/>
              <a:t>发出读命令，将数存</a:t>
            </a:r>
            <a:r>
              <a:rPr lang="en-US" altLang="zh-CN"/>
              <a:t>6</a:t>
            </a:r>
            <a:r>
              <a:rPr lang="zh-CN" altLang="en-US"/>
              <a:t>号单元中的数</a:t>
            </a:r>
            <a:r>
              <a:rPr lang="en-US" altLang="zh-CN"/>
              <a:t>100</a:t>
            </a:r>
            <a:r>
              <a:rPr lang="zh-CN" altLang="en-US"/>
              <a:t>读出到</a:t>
            </a:r>
            <a:r>
              <a:rPr lang="en-US" altLang="zh-CN"/>
              <a:t>DBUS</a:t>
            </a:r>
            <a:r>
              <a:rPr lang="zh-CN" altLang="en-US"/>
              <a:t>上；</a:t>
            </a:r>
          </a:p>
          <a:p>
            <a:pPr eaLnBrk="1" hangingPunct="1"/>
            <a:r>
              <a:rPr lang="zh-CN" altLang="en-US"/>
              <a:t>④ </a:t>
            </a:r>
            <a:r>
              <a:rPr lang="en-US" altLang="zh-CN"/>
              <a:t>OC</a:t>
            </a:r>
            <a:r>
              <a:rPr lang="zh-CN" altLang="en-US"/>
              <a:t>发出命令，将</a:t>
            </a:r>
            <a:r>
              <a:rPr lang="en-US" altLang="zh-CN"/>
              <a:t>DBUS</a:t>
            </a:r>
            <a:r>
              <a:rPr lang="zh-CN" altLang="en-US"/>
              <a:t>上的数据</a:t>
            </a:r>
            <a:r>
              <a:rPr lang="en-US" altLang="zh-CN"/>
              <a:t>100</a:t>
            </a:r>
            <a:r>
              <a:rPr lang="zh-CN" altLang="en-US"/>
              <a:t>装入缓冲寄存器</a:t>
            </a:r>
            <a:r>
              <a:rPr lang="en-US" altLang="zh-CN"/>
              <a:t>DR</a:t>
            </a:r>
            <a:r>
              <a:rPr lang="zh-CN" altLang="en-US"/>
              <a:t>；</a:t>
            </a:r>
          </a:p>
          <a:p>
            <a:pPr eaLnBrk="1" hangingPunct="1"/>
            <a:r>
              <a:rPr lang="zh-CN" altLang="en-US"/>
              <a:t>⑤ </a:t>
            </a:r>
            <a:r>
              <a:rPr lang="en-US" altLang="zh-CN"/>
              <a:t>OC</a:t>
            </a:r>
            <a:r>
              <a:rPr lang="zh-CN" altLang="en-US"/>
              <a:t>发出命令，将</a:t>
            </a:r>
            <a:r>
              <a:rPr lang="en-US" altLang="zh-CN"/>
              <a:t>DR</a:t>
            </a:r>
            <a:r>
              <a:rPr lang="zh-CN" altLang="en-US"/>
              <a:t>中的数</a:t>
            </a:r>
            <a:r>
              <a:rPr lang="en-US" altLang="zh-CN"/>
              <a:t>100</a:t>
            </a:r>
            <a:r>
              <a:rPr lang="zh-CN" altLang="en-US"/>
              <a:t>装入通用寄存器</a:t>
            </a:r>
            <a:r>
              <a:rPr lang="en-US" altLang="zh-CN" smtClean="0"/>
              <a:t>R1</a:t>
            </a:r>
            <a:r>
              <a:rPr lang="zh-CN" altLang="en-US"/>
              <a:t>，原来</a:t>
            </a:r>
            <a:r>
              <a:rPr lang="en-US" altLang="zh-CN" smtClean="0"/>
              <a:t>R1</a:t>
            </a:r>
            <a:r>
              <a:rPr lang="zh-CN" altLang="en-US"/>
              <a:t>中的数</a:t>
            </a:r>
            <a:r>
              <a:rPr lang="en-US" altLang="zh-CN"/>
              <a:t>10</a:t>
            </a:r>
            <a:r>
              <a:rPr lang="zh-CN" altLang="en-US"/>
              <a:t>被冲掉。至此，</a:t>
            </a:r>
            <a:r>
              <a:rPr lang="en-US" altLang="zh-CN"/>
              <a:t>LAD</a:t>
            </a:r>
            <a:r>
              <a:rPr lang="zh-CN" altLang="en-US"/>
              <a:t>指令执行周期结束。</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4B5A684-BD8B-457C-A0B8-872D023B973D}" type="slidenum">
              <a:rPr lang="en-US" altLang="zh-CN" smtClean="0">
                <a:latin typeface="Times New Roman" pitchFamily="18" charset="0"/>
              </a:rPr>
              <a:pPr eaLnBrk="1" hangingPunct="1"/>
              <a:t>33</a:t>
            </a:fld>
            <a:endParaRPr lang="en-US" altLang="zh-CN">
              <a:latin typeface="Times New Roman" pitchFamily="18"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LAD</a:t>
            </a:r>
            <a:r>
              <a:rPr lang="zh-CN" altLang="en-US"/>
              <a:t>指令的执行周期见图</a:t>
            </a:r>
            <a:r>
              <a:rPr lang="en-US" altLang="zh-CN" smtClean="0"/>
              <a:t>5-8</a:t>
            </a:r>
            <a:r>
              <a:rPr lang="zh-CN" altLang="en-US"/>
              <a:t>所示。</a:t>
            </a:r>
            <a:r>
              <a:rPr lang="en-US" altLang="zh-CN"/>
              <a:t>CPU</a:t>
            </a:r>
            <a:r>
              <a:rPr lang="zh-CN" altLang="en-US"/>
              <a:t>执行的动作如下：</a:t>
            </a:r>
          </a:p>
          <a:p>
            <a:pPr eaLnBrk="1" hangingPunct="1"/>
            <a:r>
              <a:rPr lang="zh-CN" altLang="en-US"/>
              <a:t>① 操作控制器</a:t>
            </a:r>
            <a:r>
              <a:rPr lang="en-US" altLang="zh-CN"/>
              <a:t>OC</a:t>
            </a:r>
            <a:r>
              <a:rPr lang="zh-CN" altLang="en-US"/>
              <a:t>发出控制命令打开</a:t>
            </a:r>
            <a:r>
              <a:rPr lang="en-US" altLang="zh-CN"/>
              <a:t>IR</a:t>
            </a:r>
            <a:r>
              <a:rPr lang="zh-CN" altLang="en-US"/>
              <a:t>输出三态门，将指令中的直接地址码</a:t>
            </a:r>
            <a:r>
              <a:rPr lang="en-US" altLang="zh-CN"/>
              <a:t>6</a:t>
            </a:r>
            <a:r>
              <a:rPr lang="zh-CN" altLang="en-US"/>
              <a:t>放到数据总线</a:t>
            </a:r>
            <a:r>
              <a:rPr lang="en-US" altLang="zh-CN"/>
              <a:t>DBUS</a:t>
            </a:r>
            <a:r>
              <a:rPr lang="zh-CN" altLang="en-US"/>
              <a:t>上；</a:t>
            </a:r>
          </a:p>
          <a:p>
            <a:pPr eaLnBrk="1" hangingPunct="1"/>
            <a:r>
              <a:rPr lang="zh-CN" altLang="en-US"/>
              <a:t>② </a:t>
            </a:r>
            <a:r>
              <a:rPr lang="en-US" altLang="zh-CN"/>
              <a:t>OC</a:t>
            </a:r>
            <a:r>
              <a:rPr lang="zh-CN" altLang="en-US"/>
              <a:t>发出操作命令，将地址码</a:t>
            </a:r>
            <a:r>
              <a:rPr lang="en-US" altLang="zh-CN"/>
              <a:t>6</a:t>
            </a:r>
            <a:r>
              <a:rPr lang="zh-CN" altLang="en-US"/>
              <a:t>装入数存地址寄存器</a:t>
            </a:r>
            <a:r>
              <a:rPr lang="en-US" altLang="zh-CN"/>
              <a:t>AR</a:t>
            </a:r>
            <a:r>
              <a:rPr lang="zh-CN" altLang="en-US"/>
              <a:t>；</a:t>
            </a:r>
          </a:p>
          <a:p>
            <a:pPr eaLnBrk="1" hangingPunct="1"/>
            <a:r>
              <a:rPr lang="zh-CN" altLang="en-US"/>
              <a:t>③ </a:t>
            </a:r>
            <a:r>
              <a:rPr lang="en-US" altLang="zh-CN"/>
              <a:t>OC</a:t>
            </a:r>
            <a:r>
              <a:rPr lang="zh-CN" altLang="en-US"/>
              <a:t>发出读命令，将数存</a:t>
            </a:r>
            <a:r>
              <a:rPr lang="en-US" altLang="zh-CN"/>
              <a:t>6</a:t>
            </a:r>
            <a:r>
              <a:rPr lang="zh-CN" altLang="en-US"/>
              <a:t>号单元中的数</a:t>
            </a:r>
            <a:r>
              <a:rPr lang="en-US" altLang="zh-CN"/>
              <a:t>100</a:t>
            </a:r>
            <a:r>
              <a:rPr lang="zh-CN" altLang="en-US"/>
              <a:t>读出到</a:t>
            </a:r>
            <a:r>
              <a:rPr lang="en-US" altLang="zh-CN"/>
              <a:t>DBUS</a:t>
            </a:r>
            <a:r>
              <a:rPr lang="zh-CN" altLang="en-US"/>
              <a:t>上；</a:t>
            </a:r>
          </a:p>
          <a:p>
            <a:pPr eaLnBrk="1" hangingPunct="1"/>
            <a:r>
              <a:rPr lang="zh-CN" altLang="en-US"/>
              <a:t>④ </a:t>
            </a:r>
            <a:r>
              <a:rPr lang="en-US" altLang="zh-CN"/>
              <a:t>OC</a:t>
            </a:r>
            <a:r>
              <a:rPr lang="zh-CN" altLang="en-US"/>
              <a:t>发出命令，将</a:t>
            </a:r>
            <a:r>
              <a:rPr lang="en-US" altLang="zh-CN"/>
              <a:t>DBUS</a:t>
            </a:r>
            <a:r>
              <a:rPr lang="zh-CN" altLang="en-US"/>
              <a:t>上的数据</a:t>
            </a:r>
            <a:r>
              <a:rPr lang="en-US" altLang="zh-CN"/>
              <a:t>100</a:t>
            </a:r>
            <a:r>
              <a:rPr lang="zh-CN" altLang="en-US"/>
              <a:t>装入缓冲寄存器</a:t>
            </a:r>
            <a:r>
              <a:rPr lang="en-US" altLang="zh-CN"/>
              <a:t>DR</a:t>
            </a:r>
            <a:r>
              <a:rPr lang="zh-CN" altLang="en-US"/>
              <a:t>；</a:t>
            </a:r>
          </a:p>
          <a:p>
            <a:pPr eaLnBrk="1" hangingPunct="1"/>
            <a:r>
              <a:rPr lang="zh-CN" altLang="en-US"/>
              <a:t>⑤ </a:t>
            </a:r>
            <a:r>
              <a:rPr lang="en-US" altLang="zh-CN"/>
              <a:t>OC</a:t>
            </a:r>
            <a:r>
              <a:rPr lang="zh-CN" altLang="en-US"/>
              <a:t>发出命令，将</a:t>
            </a:r>
            <a:r>
              <a:rPr lang="en-US" altLang="zh-CN"/>
              <a:t>DR</a:t>
            </a:r>
            <a:r>
              <a:rPr lang="zh-CN" altLang="en-US"/>
              <a:t>中的数</a:t>
            </a:r>
            <a:r>
              <a:rPr lang="en-US" altLang="zh-CN"/>
              <a:t>100</a:t>
            </a:r>
            <a:r>
              <a:rPr lang="zh-CN" altLang="en-US"/>
              <a:t>装入通用寄存器</a:t>
            </a:r>
            <a:r>
              <a:rPr lang="en-US" altLang="zh-CN" smtClean="0"/>
              <a:t>R1</a:t>
            </a:r>
            <a:r>
              <a:rPr lang="zh-CN" altLang="en-US"/>
              <a:t>，原来</a:t>
            </a:r>
            <a:r>
              <a:rPr lang="en-US" altLang="zh-CN" smtClean="0"/>
              <a:t>R1</a:t>
            </a:r>
            <a:r>
              <a:rPr lang="zh-CN" altLang="en-US"/>
              <a:t>中的数</a:t>
            </a:r>
            <a:r>
              <a:rPr lang="en-US" altLang="zh-CN"/>
              <a:t>10</a:t>
            </a:r>
            <a:r>
              <a:rPr lang="zh-CN" altLang="en-US"/>
              <a:t>被冲掉。至此，</a:t>
            </a:r>
            <a:r>
              <a:rPr lang="en-US" altLang="zh-CN"/>
              <a:t>LAD</a:t>
            </a:r>
            <a:r>
              <a:rPr lang="zh-CN" altLang="en-US"/>
              <a:t>指令执行周期结束。</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3C1B83D3-F1B2-482A-994D-75B832EBB56F}" type="slidenum">
              <a:rPr lang="en-US" altLang="zh-CN" smtClean="0">
                <a:latin typeface="Times New Roman" pitchFamily="18" charset="0"/>
              </a:rPr>
              <a:pPr eaLnBrk="1" hangingPunct="1"/>
              <a:t>34</a:t>
            </a:fld>
            <a:endParaRPr lang="en-US" altLang="zh-CN">
              <a:latin typeface="Times New Roman"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① </a:t>
            </a:r>
            <a:r>
              <a:rPr lang="zh-CN" altLang="en-US"/>
              <a:t>操作控制器</a:t>
            </a:r>
            <a:r>
              <a:rPr lang="en-US" altLang="zh-CN"/>
              <a:t>OC</a:t>
            </a:r>
            <a:r>
              <a:rPr lang="zh-CN" altLang="en-US"/>
              <a:t>送出控制命令到通用寄存器，选择</a:t>
            </a:r>
            <a:r>
              <a:rPr lang="en-US" altLang="zh-CN" smtClean="0"/>
              <a:t>R1</a:t>
            </a:r>
            <a:r>
              <a:rPr lang="zh-CN" altLang="en-US"/>
              <a:t>做源寄存器，</a:t>
            </a:r>
            <a:r>
              <a:rPr lang="en-US" altLang="zh-CN" smtClean="0"/>
              <a:t>R2</a:t>
            </a:r>
            <a:r>
              <a:rPr lang="zh-CN" altLang="en-US"/>
              <a:t>做目标寄存器；</a:t>
            </a:r>
          </a:p>
          <a:p>
            <a:pPr eaLnBrk="1" hangingPunct="1"/>
            <a:r>
              <a:rPr lang="zh-CN" altLang="en-US"/>
              <a:t>② </a:t>
            </a:r>
            <a:r>
              <a:rPr lang="en-US" altLang="zh-CN"/>
              <a:t>OC </a:t>
            </a:r>
            <a:r>
              <a:rPr lang="zh-CN" altLang="en-US"/>
              <a:t>送出控制命令到</a:t>
            </a:r>
            <a:r>
              <a:rPr lang="en-US" altLang="zh-CN"/>
              <a:t>ALU</a:t>
            </a:r>
            <a:r>
              <a:rPr lang="zh-CN" altLang="en-US"/>
              <a:t>，指定</a:t>
            </a:r>
            <a:r>
              <a:rPr lang="en-US" altLang="zh-CN"/>
              <a:t>ALU</a:t>
            </a:r>
            <a:r>
              <a:rPr lang="zh-CN" altLang="en-US"/>
              <a:t>做</a:t>
            </a:r>
            <a:r>
              <a:rPr lang="en-US" altLang="zh-CN" smtClean="0"/>
              <a:t>R1</a:t>
            </a:r>
            <a:r>
              <a:rPr lang="zh-CN" altLang="en-US"/>
              <a:t>（</a:t>
            </a:r>
            <a:r>
              <a:rPr lang="en-US" altLang="zh-CN"/>
              <a:t>100</a:t>
            </a:r>
            <a:r>
              <a:rPr lang="zh-CN" altLang="en-US"/>
              <a:t>）和</a:t>
            </a:r>
            <a:r>
              <a:rPr lang="en-US" altLang="zh-CN" smtClean="0"/>
              <a:t>R2</a:t>
            </a:r>
            <a:r>
              <a:rPr lang="zh-CN" altLang="en-US"/>
              <a:t>（</a:t>
            </a:r>
            <a:r>
              <a:rPr lang="en-US" altLang="zh-CN"/>
              <a:t>20</a:t>
            </a:r>
            <a:r>
              <a:rPr lang="zh-CN" altLang="en-US"/>
              <a:t>）的加法操作；</a:t>
            </a:r>
          </a:p>
          <a:p>
            <a:pPr eaLnBrk="1" hangingPunct="1"/>
            <a:r>
              <a:rPr lang="zh-CN" altLang="en-US"/>
              <a:t>③ </a:t>
            </a:r>
            <a:r>
              <a:rPr lang="en-US" altLang="zh-CN"/>
              <a:t>OC</a:t>
            </a:r>
            <a:r>
              <a:rPr lang="zh-CN" altLang="en-US"/>
              <a:t>送出控制命令，打开</a:t>
            </a:r>
            <a:r>
              <a:rPr lang="en-US" altLang="zh-CN"/>
              <a:t>ALU</a:t>
            </a:r>
            <a:r>
              <a:rPr lang="zh-CN" altLang="en-US"/>
              <a:t>输出三态门，运算结果</a:t>
            </a:r>
            <a:r>
              <a:rPr lang="en-US" altLang="zh-CN"/>
              <a:t>120</a:t>
            </a:r>
            <a:r>
              <a:rPr lang="zh-CN" altLang="en-US"/>
              <a:t>放到</a:t>
            </a:r>
            <a:r>
              <a:rPr lang="en-US" altLang="zh-CN"/>
              <a:t>DBUS</a:t>
            </a:r>
            <a:r>
              <a:rPr lang="zh-CN" altLang="en-US"/>
              <a:t>上；</a:t>
            </a:r>
          </a:p>
          <a:p>
            <a:pPr eaLnBrk="1" hangingPunct="1"/>
            <a:r>
              <a:rPr lang="zh-CN" altLang="en-US"/>
              <a:t>④ </a:t>
            </a:r>
            <a:r>
              <a:rPr lang="en-US" altLang="zh-CN"/>
              <a:t>OC</a:t>
            </a:r>
            <a:r>
              <a:rPr lang="zh-CN" altLang="en-US"/>
              <a:t>送出控制命令，将</a:t>
            </a:r>
            <a:r>
              <a:rPr lang="en-US" altLang="zh-CN"/>
              <a:t>DBUS</a:t>
            </a:r>
            <a:r>
              <a:rPr lang="zh-CN" altLang="en-US"/>
              <a:t>上数据打入缓冲寄存器</a:t>
            </a:r>
            <a:r>
              <a:rPr lang="en-US" altLang="zh-CN"/>
              <a:t>DR</a:t>
            </a:r>
            <a:r>
              <a:rPr lang="zh-CN" altLang="en-US"/>
              <a:t>；</a:t>
            </a:r>
            <a:r>
              <a:rPr lang="en-US" altLang="zh-CN"/>
              <a:t>ALU</a:t>
            </a:r>
            <a:r>
              <a:rPr lang="zh-CN" altLang="en-US"/>
              <a:t>产生的进位信号保存状态字寄存器在</a:t>
            </a:r>
            <a:r>
              <a:rPr lang="en-US" altLang="zh-CN"/>
              <a:t>PSW</a:t>
            </a:r>
            <a:r>
              <a:rPr lang="zh-CN" altLang="en-US"/>
              <a:t>中。</a:t>
            </a:r>
          </a:p>
          <a:p>
            <a:pPr eaLnBrk="1" hangingPunct="1"/>
            <a:r>
              <a:rPr lang="zh-CN" altLang="en-US"/>
              <a:t>⑤ </a:t>
            </a:r>
            <a:r>
              <a:rPr lang="en-US" altLang="zh-CN"/>
              <a:t>OC</a:t>
            </a:r>
            <a:r>
              <a:rPr lang="zh-CN" altLang="en-US"/>
              <a:t>送出控制命令，</a:t>
            </a:r>
            <a:r>
              <a:rPr lang="zh-CN" altLang="en-US" smtClean="0"/>
              <a:t>将</a:t>
            </a:r>
            <a:r>
              <a:rPr lang="en-US" altLang="zh-CN" smtClean="0"/>
              <a:t>DR</a:t>
            </a:r>
            <a:r>
              <a:rPr lang="zh-CN" altLang="en-US"/>
              <a:t>（</a:t>
            </a:r>
            <a:r>
              <a:rPr lang="en-US" altLang="zh-CN"/>
              <a:t>120</a:t>
            </a:r>
            <a:r>
              <a:rPr lang="zh-CN" altLang="en-US" smtClean="0"/>
              <a:t>）装入</a:t>
            </a:r>
            <a:r>
              <a:rPr lang="en-US" altLang="zh-CN" smtClean="0"/>
              <a:t>R2</a:t>
            </a:r>
            <a:r>
              <a:rPr lang="zh-CN" altLang="en-US"/>
              <a:t>，</a:t>
            </a:r>
            <a:r>
              <a:rPr lang="en-US" altLang="zh-CN" smtClean="0"/>
              <a:t>R2</a:t>
            </a:r>
            <a:r>
              <a:rPr lang="zh-CN" altLang="en-US"/>
              <a:t>中原来的内容</a:t>
            </a:r>
            <a:r>
              <a:rPr lang="en-US" altLang="zh-CN"/>
              <a:t>20</a:t>
            </a:r>
            <a:r>
              <a:rPr lang="zh-CN" altLang="en-US"/>
              <a:t>被冲掉。至此</a:t>
            </a:r>
            <a:r>
              <a:rPr lang="en-US" altLang="zh-CN"/>
              <a:t>ADD</a:t>
            </a:r>
            <a:r>
              <a:rPr lang="zh-CN" altLang="en-US"/>
              <a:t>指令执行周期结束。</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2EA4C16-4861-4114-974E-2CDB418C309A}" type="slidenum">
              <a:rPr lang="en-US" altLang="zh-CN" smtClean="0">
                <a:latin typeface="Times New Roman" pitchFamily="18" charset="0"/>
              </a:rPr>
              <a:pPr eaLnBrk="1" hangingPunct="1"/>
              <a:t>36</a:t>
            </a:fld>
            <a:endParaRPr lang="en-US" altLang="zh-CN">
              <a:latin typeface="Times New Roman"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① </a:t>
            </a:r>
            <a:r>
              <a:rPr lang="zh-CN" altLang="en-US"/>
              <a:t>操作控制器</a:t>
            </a:r>
            <a:r>
              <a:rPr lang="en-US" altLang="zh-CN"/>
              <a:t>OC</a:t>
            </a:r>
            <a:r>
              <a:rPr lang="zh-CN" altLang="en-US"/>
              <a:t>送出操作命令到通用寄存器，</a:t>
            </a:r>
            <a:r>
              <a:rPr lang="zh-CN" altLang="en-US" smtClean="0"/>
              <a:t>选择（</a:t>
            </a:r>
            <a:r>
              <a:rPr lang="en-US" altLang="zh-CN" smtClean="0"/>
              <a:t>R3</a:t>
            </a:r>
            <a:r>
              <a:rPr lang="zh-CN" altLang="en-US"/>
              <a:t>）</a:t>
            </a:r>
            <a:r>
              <a:rPr lang="en-US" altLang="zh-CN" smtClean="0"/>
              <a:t>=30</a:t>
            </a:r>
            <a:r>
              <a:rPr lang="zh-CN" altLang="en-US" smtClean="0"/>
              <a:t>做</a:t>
            </a:r>
            <a:r>
              <a:rPr lang="zh-CN" altLang="en-US"/>
              <a:t>数据存储器的地址单元；</a:t>
            </a:r>
          </a:p>
          <a:p>
            <a:pPr eaLnBrk="1" hangingPunct="1"/>
            <a:r>
              <a:rPr lang="zh-CN" altLang="en-US"/>
              <a:t>② </a:t>
            </a:r>
            <a:r>
              <a:rPr lang="en-US" altLang="zh-CN"/>
              <a:t>OC</a:t>
            </a:r>
            <a:r>
              <a:rPr lang="zh-CN" altLang="en-US"/>
              <a:t>发出操作命令，打开通用寄存器输出三态</a:t>
            </a:r>
            <a:r>
              <a:rPr lang="zh-CN" altLang="en-US" smtClean="0"/>
              <a:t>门（</a:t>
            </a:r>
            <a:r>
              <a:rPr lang="zh-CN" altLang="en-US"/>
              <a:t>不经</a:t>
            </a:r>
            <a:r>
              <a:rPr lang="en-US" altLang="zh-CN"/>
              <a:t>ALU</a:t>
            </a:r>
            <a:r>
              <a:rPr lang="zh-CN" altLang="en-US"/>
              <a:t>以节省时间</a:t>
            </a:r>
            <a:r>
              <a:rPr lang="zh-CN" altLang="en-US" smtClean="0"/>
              <a:t>），</a:t>
            </a:r>
            <a:r>
              <a:rPr lang="zh-CN" altLang="en-US"/>
              <a:t>将地址</a:t>
            </a:r>
            <a:r>
              <a:rPr lang="en-US" altLang="zh-CN"/>
              <a:t>30</a:t>
            </a:r>
            <a:r>
              <a:rPr lang="zh-CN" altLang="en-US"/>
              <a:t>放到</a:t>
            </a:r>
            <a:r>
              <a:rPr lang="en-US" altLang="zh-CN"/>
              <a:t>DBUS</a:t>
            </a:r>
            <a:r>
              <a:rPr lang="zh-CN" altLang="en-US"/>
              <a:t>上；</a:t>
            </a:r>
          </a:p>
          <a:p>
            <a:pPr eaLnBrk="1" hangingPunct="1"/>
            <a:r>
              <a:rPr lang="zh-CN" altLang="en-US"/>
              <a:t>③ </a:t>
            </a:r>
            <a:r>
              <a:rPr lang="en-US" altLang="zh-CN"/>
              <a:t>OC</a:t>
            </a:r>
            <a:r>
              <a:rPr lang="zh-CN" altLang="en-US"/>
              <a:t>发出操作命令，将地址</a:t>
            </a:r>
            <a:r>
              <a:rPr lang="en-US" altLang="zh-CN"/>
              <a:t>30</a:t>
            </a:r>
            <a:r>
              <a:rPr lang="zh-CN" altLang="en-US"/>
              <a:t>打入</a:t>
            </a:r>
            <a:r>
              <a:rPr lang="en-US" altLang="zh-CN"/>
              <a:t>AR</a:t>
            </a:r>
            <a:r>
              <a:rPr lang="zh-CN" altLang="en-US"/>
              <a:t>，并进行数存地址译码；</a:t>
            </a:r>
          </a:p>
          <a:p>
            <a:pPr eaLnBrk="1" hangingPunct="1"/>
            <a:r>
              <a:rPr lang="zh-CN" altLang="en-US"/>
              <a:t>④ </a:t>
            </a:r>
            <a:r>
              <a:rPr lang="en-US" altLang="zh-CN"/>
              <a:t>OC</a:t>
            </a:r>
            <a:r>
              <a:rPr lang="zh-CN" altLang="en-US"/>
              <a:t>发出操作命令到通用寄存器，</a:t>
            </a:r>
            <a:r>
              <a:rPr lang="zh-CN" altLang="en-US" smtClean="0"/>
              <a:t>选择（</a:t>
            </a:r>
            <a:r>
              <a:rPr lang="en-US" altLang="zh-CN" smtClean="0"/>
              <a:t>R2</a:t>
            </a:r>
            <a:r>
              <a:rPr lang="zh-CN" altLang="en-US"/>
              <a:t>）</a:t>
            </a:r>
            <a:r>
              <a:rPr lang="en-US" altLang="zh-CN"/>
              <a:t>=</a:t>
            </a:r>
            <a:r>
              <a:rPr lang="en-US" altLang="zh-CN" smtClean="0"/>
              <a:t>120</a:t>
            </a:r>
            <a:r>
              <a:rPr lang="zh-CN" altLang="en-US" smtClean="0"/>
              <a:t>，</a:t>
            </a:r>
            <a:r>
              <a:rPr lang="zh-CN" altLang="en-US"/>
              <a:t>作为数存的写入数据；</a:t>
            </a:r>
          </a:p>
          <a:p>
            <a:pPr eaLnBrk="1" hangingPunct="1"/>
            <a:r>
              <a:rPr lang="zh-CN" altLang="en-US"/>
              <a:t>⑤ </a:t>
            </a:r>
            <a:r>
              <a:rPr lang="en-US" altLang="zh-CN"/>
              <a:t>OC</a:t>
            </a:r>
            <a:r>
              <a:rPr lang="zh-CN" altLang="en-US"/>
              <a:t>发出操作命令，打开通用寄存器输出三态门，将数据</a:t>
            </a:r>
            <a:r>
              <a:rPr lang="en-US" altLang="zh-CN"/>
              <a:t>120</a:t>
            </a:r>
            <a:r>
              <a:rPr lang="zh-CN" altLang="en-US"/>
              <a:t>放到</a:t>
            </a:r>
            <a:r>
              <a:rPr lang="en-US" altLang="zh-CN"/>
              <a:t>DBUS</a:t>
            </a:r>
            <a:r>
              <a:rPr lang="zh-CN" altLang="en-US"/>
              <a:t>上。</a:t>
            </a:r>
          </a:p>
          <a:p>
            <a:pPr eaLnBrk="1" hangingPunct="1"/>
            <a:r>
              <a:rPr lang="zh-CN" altLang="en-US"/>
              <a:t>⑥ </a:t>
            </a:r>
            <a:r>
              <a:rPr lang="en-US" altLang="zh-CN"/>
              <a:t>OC</a:t>
            </a:r>
            <a:r>
              <a:rPr lang="zh-CN" altLang="en-US"/>
              <a:t>发出操作命令，将数据</a:t>
            </a:r>
            <a:r>
              <a:rPr lang="en-US" altLang="zh-CN"/>
              <a:t>120</a:t>
            </a:r>
            <a:r>
              <a:rPr lang="zh-CN" altLang="en-US"/>
              <a:t>写入数存</a:t>
            </a:r>
            <a:r>
              <a:rPr lang="en-US" altLang="zh-CN"/>
              <a:t>30</a:t>
            </a:r>
            <a:r>
              <a:rPr lang="zh-CN" altLang="en-US"/>
              <a:t>号单元，它原先的数据</a:t>
            </a:r>
            <a:r>
              <a:rPr lang="en-US" altLang="zh-CN"/>
              <a:t>40</a:t>
            </a:r>
            <a:r>
              <a:rPr lang="zh-CN" altLang="en-US"/>
              <a:t>被冲掉。至此，</a:t>
            </a:r>
            <a:r>
              <a:rPr lang="en-US" altLang="zh-CN"/>
              <a:t>STO</a:t>
            </a:r>
            <a:r>
              <a:rPr lang="zh-CN" altLang="en-US"/>
              <a:t>指令执行周期结束。</a:t>
            </a:r>
          </a:p>
          <a:p>
            <a:pPr eaLnBrk="1" hangingPunct="1"/>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852EC7C-5146-4BDF-8979-428D3F2003C5}" type="slidenum">
              <a:rPr lang="en-US" altLang="zh-CN" smtClean="0">
                <a:latin typeface="Times New Roman" pitchFamily="18" charset="0"/>
              </a:rPr>
              <a:pPr eaLnBrk="1" hangingPunct="1"/>
              <a:t>38</a:t>
            </a:fld>
            <a:endParaRPr lang="en-US" altLang="zh-CN">
              <a:latin typeface="Times New Roman" pitchFamily="18"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① OC</a:t>
            </a:r>
            <a:r>
              <a:rPr lang="zh-CN" altLang="en-US"/>
              <a:t>发生操作控制命令，打开指令寄存器</a:t>
            </a:r>
            <a:r>
              <a:rPr lang="en-US" altLang="zh-CN"/>
              <a:t>IR</a:t>
            </a:r>
            <a:r>
              <a:rPr lang="zh-CN" altLang="en-US"/>
              <a:t>的输出三态门，将</a:t>
            </a:r>
            <a:r>
              <a:rPr lang="en-US" altLang="zh-CN"/>
              <a:t>IR</a:t>
            </a:r>
            <a:r>
              <a:rPr lang="zh-CN" altLang="en-US"/>
              <a:t>中的地址码</a:t>
            </a:r>
            <a:r>
              <a:rPr lang="en-US" altLang="zh-CN"/>
              <a:t>101</a:t>
            </a:r>
            <a:r>
              <a:rPr lang="zh-CN" altLang="en-US"/>
              <a:t>发送到</a:t>
            </a:r>
            <a:r>
              <a:rPr lang="en-US" altLang="zh-CN"/>
              <a:t>DBUS</a:t>
            </a:r>
            <a:r>
              <a:rPr lang="zh-CN" altLang="en-US"/>
              <a:t>上；</a:t>
            </a:r>
          </a:p>
          <a:p>
            <a:pPr eaLnBrk="1" hangingPunct="1"/>
            <a:r>
              <a:rPr lang="zh-CN" altLang="en-US"/>
              <a:t>② </a:t>
            </a:r>
            <a:r>
              <a:rPr lang="en-US" altLang="zh-CN"/>
              <a:t>OC</a:t>
            </a:r>
            <a:r>
              <a:rPr lang="zh-CN" altLang="en-US"/>
              <a:t>发出操作控制命令，将</a:t>
            </a:r>
            <a:r>
              <a:rPr lang="en-US" altLang="zh-CN"/>
              <a:t>DBUS</a:t>
            </a:r>
            <a:r>
              <a:rPr lang="zh-CN" altLang="en-US"/>
              <a:t>上的地址码</a:t>
            </a:r>
            <a:r>
              <a:rPr lang="en-US" altLang="zh-CN"/>
              <a:t>101</a:t>
            </a:r>
            <a:r>
              <a:rPr lang="zh-CN" altLang="en-US"/>
              <a:t>打入到程序计数器</a:t>
            </a:r>
            <a:r>
              <a:rPr lang="en-US" altLang="zh-CN"/>
              <a:t>PC</a:t>
            </a:r>
            <a:r>
              <a:rPr lang="zh-CN" altLang="en-US"/>
              <a:t>中，</a:t>
            </a:r>
            <a:r>
              <a:rPr lang="en-US" altLang="zh-CN"/>
              <a:t>PC</a:t>
            </a:r>
            <a:r>
              <a:rPr lang="zh-CN" altLang="en-US"/>
              <a:t>中的原先内容</a:t>
            </a:r>
            <a:r>
              <a:rPr lang="en-US" altLang="zh-CN"/>
              <a:t>106</a:t>
            </a:r>
            <a:r>
              <a:rPr lang="zh-CN" altLang="en-US"/>
              <a:t>被更换。于是下一条指令不是从</a:t>
            </a:r>
            <a:r>
              <a:rPr lang="en-US" altLang="zh-CN"/>
              <a:t>106</a:t>
            </a:r>
            <a:r>
              <a:rPr lang="zh-CN" altLang="en-US"/>
              <a:t>号单元取出，而是转移到</a:t>
            </a:r>
            <a:r>
              <a:rPr lang="en-US" altLang="zh-CN"/>
              <a:t>101</a:t>
            </a:r>
            <a:r>
              <a:rPr lang="zh-CN" altLang="en-US"/>
              <a:t>号单元取出。至此</a:t>
            </a:r>
            <a:r>
              <a:rPr lang="en-US" altLang="zh-CN"/>
              <a:t>JMP</a:t>
            </a:r>
            <a:r>
              <a:rPr lang="zh-CN" altLang="en-US"/>
              <a:t>指令执行周期结束。</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5AC39F9-7B6B-4923-8BE4-F4C1C52DA66D}" type="slidenum">
              <a:rPr lang="en-US" altLang="zh-CN" smtClean="0">
                <a:latin typeface="Times New Roman" pitchFamily="18" charset="0"/>
              </a:rPr>
              <a:pPr eaLnBrk="1" hangingPunct="1"/>
              <a:t>54</a:t>
            </a:fld>
            <a:endParaRPr lang="en-US" altLang="zh-CN">
              <a:latin typeface="Times New Roman" pitchFamily="18"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机器一旦接通电源，就会自动产生原始的节拍脉冲信号</a:t>
            </a:r>
            <a:r>
              <a:rPr lang="en-US" altLang="zh-CN"/>
              <a:t>T1°</a:t>
            </a:r>
            <a:r>
              <a:rPr lang="en-US" altLang="zh-CN">
                <a:latin typeface="Arial" charset="0"/>
              </a:rPr>
              <a:t>—</a:t>
            </a:r>
            <a:r>
              <a:rPr lang="en-US" altLang="zh-CN"/>
              <a:t>T4°</a:t>
            </a:r>
            <a:r>
              <a:rPr lang="zh-CN" altLang="en-US"/>
              <a:t>，然而，只有在启动机器运行的情况下，才允许时序产生器发出</a:t>
            </a:r>
            <a:r>
              <a:rPr lang="en-US" altLang="zh-CN"/>
              <a:t>CPU</a:t>
            </a:r>
            <a:r>
              <a:rPr lang="zh-CN" altLang="en-US"/>
              <a:t>工作所需的节拍脉冲</a:t>
            </a:r>
            <a:r>
              <a:rPr lang="en-US" altLang="zh-CN"/>
              <a:t>T1</a:t>
            </a:r>
            <a:r>
              <a:rPr lang="en-US" altLang="zh-CN">
                <a:latin typeface="Arial" charset="0"/>
              </a:rPr>
              <a:t>—</a:t>
            </a:r>
            <a:r>
              <a:rPr lang="en-US" altLang="zh-CN"/>
              <a:t>T4</a:t>
            </a:r>
            <a:r>
              <a:rPr lang="zh-CN" altLang="en-US"/>
              <a:t>。为此需要由启停控制逻辑来控制</a:t>
            </a:r>
            <a:r>
              <a:rPr lang="en-US" altLang="zh-CN"/>
              <a:t>T1°</a:t>
            </a:r>
            <a:r>
              <a:rPr lang="en-US" altLang="zh-CN">
                <a:latin typeface="Arial" charset="0"/>
              </a:rPr>
              <a:t>—</a:t>
            </a:r>
            <a:r>
              <a:rPr lang="en-US" altLang="zh-CN"/>
              <a:t>T4°</a:t>
            </a:r>
            <a:r>
              <a:rPr lang="zh-CN" altLang="en-US"/>
              <a:t>的发送。同样，对读</a:t>
            </a:r>
            <a:r>
              <a:rPr lang="en-US" altLang="zh-CN"/>
              <a:t>/</a:t>
            </a:r>
            <a:r>
              <a:rPr lang="zh-CN" altLang="en-US"/>
              <a:t>写时序信号也需要由启停逻辑加以控制。图</a:t>
            </a:r>
            <a:r>
              <a:rPr lang="en-US" altLang="zh-CN"/>
              <a:t>5-20</a:t>
            </a:r>
            <a:r>
              <a:rPr lang="zh-CN" altLang="en-US"/>
              <a:t>给出作者发明的启停控制逻辑，它是一个实用有效的工具性电路。</a:t>
            </a:r>
          </a:p>
          <a:p>
            <a:pPr eaLnBrk="1" hangingPunct="1"/>
            <a:r>
              <a:rPr lang="zh-CN" altLang="en-US"/>
              <a:t>启停控制逻辑的核心是一个运行标志触发器</a:t>
            </a:r>
            <a:r>
              <a:rPr lang="en-US" altLang="zh-CN"/>
              <a:t>Cr</a:t>
            </a:r>
            <a:r>
              <a:rPr lang="zh-CN" altLang="en-US"/>
              <a:t>。当运行触发器为</a:t>
            </a:r>
            <a:r>
              <a:rPr lang="zh-CN" altLang="en-US">
                <a:latin typeface="Arial" charset="0"/>
              </a:rPr>
              <a:t>“</a:t>
            </a:r>
            <a:r>
              <a:rPr lang="en-US" altLang="zh-CN"/>
              <a:t>1</a:t>
            </a:r>
            <a:r>
              <a:rPr lang="en-US" altLang="zh-CN">
                <a:latin typeface="Arial" charset="0"/>
              </a:rPr>
              <a:t>”</a:t>
            </a:r>
            <a:r>
              <a:rPr lang="zh-CN" altLang="en-US"/>
              <a:t>时，原始节拍脉冲</a:t>
            </a:r>
            <a:r>
              <a:rPr lang="en-US" altLang="zh-CN"/>
              <a:t>T1</a:t>
            </a:r>
            <a:r>
              <a:rPr lang="en-US" altLang="zh-CN">
                <a:latin typeface="Arial" charset="0"/>
              </a:rPr>
              <a:t>—</a:t>
            </a:r>
            <a:r>
              <a:rPr lang="en-US" altLang="zh-CN"/>
              <a:t>T4</a:t>
            </a:r>
            <a:r>
              <a:rPr lang="zh-CN" altLang="en-US"/>
              <a:t>和读</a:t>
            </a:r>
            <a:r>
              <a:rPr lang="en-US" altLang="zh-CN"/>
              <a:t>/</a:t>
            </a:r>
            <a:r>
              <a:rPr lang="zh-CN" altLang="en-US"/>
              <a:t>写时序信号</a:t>
            </a:r>
            <a:r>
              <a:rPr lang="en-US" altLang="zh-CN"/>
              <a:t>RD°</a:t>
            </a:r>
            <a:r>
              <a:rPr lang="zh-CN" altLang="en-US"/>
              <a:t>，</a:t>
            </a:r>
            <a:r>
              <a:rPr lang="en-US" altLang="zh-CN"/>
              <a:t>WE°</a:t>
            </a:r>
            <a:r>
              <a:rPr lang="zh-CN" altLang="en-US"/>
              <a:t>通过门电路发送出去，变成</a:t>
            </a:r>
            <a:r>
              <a:rPr lang="en-US" altLang="zh-CN"/>
              <a:t>CPU</a:t>
            </a:r>
            <a:r>
              <a:rPr lang="zh-CN" altLang="en-US"/>
              <a:t>真正需要的节拍脉冲信号</a:t>
            </a:r>
            <a:r>
              <a:rPr lang="en-US" altLang="zh-CN"/>
              <a:t>T1</a:t>
            </a:r>
            <a:r>
              <a:rPr lang="en-US" altLang="zh-CN">
                <a:latin typeface="Arial" charset="0"/>
              </a:rPr>
              <a:t>—</a:t>
            </a:r>
            <a:r>
              <a:rPr lang="en-US" altLang="zh-CN"/>
              <a:t>T4</a:t>
            </a:r>
            <a:r>
              <a:rPr lang="zh-CN" altLang="en-US"/>
              <a:t>和读</a:t>
            </a:r>
            <a:r>
              <a:rPr lang="en-US" altLang="zh-CN"/>
              <a:t>/</a:t>
            </a:r>
            <a:r>
              <a:rPr lang="zh-CN" altLang="en-US"/>
              <a:t>写时序</a:t>
            </a:r>
            <a:r>
              <a:rPr lang="en-US" altLang="zh-CN"/>
              <a:t>RD</a:t>
            </a:r>
            <a:r>
              <a:rPr lang="zh-CN" altLang="en-US"/>
              <a:t>，</a:t>
            </a:r>
            <a:r>
              <a:rPr lang="en-US" altLang="zh-CN"/>
              <a:t>WE</a:t>
            </a:r>
            <a:r>
              <a:rPr lang="zh-CN" altLang="en-US"/>
              <a:t>。反之，当运行</a:t>
            </a:r>
            <a:r>
              <a:rPr lang="zh-CN" altLang="en-US" smtClean="0"/>
              <a:t>触发器为</a:t>
            </a:r>
            <a:r>
              <a:rPr lang="zh-CN" altLang="en-US" smtClean="0">
                <a:latin typeface="Arial" charset="0"/>
              </a:rPr>
              <a:t>“</a:t>
            </a:r>
            <a:r>
              <a:rPr lang="en-US" altLang="zh-CN" smtClean="0"/>
              <a:t>0</a:t>
            </a:r>
            <a:r>
              <a:rPr lang="en-US" altLang="zh-CN" smtClean="0">
                <a:latin typeface="Arial" charset="0"/>
              </a:rPr>
              <a:t>”</a:t>
            </a:r>
            <a:r>
              <a:rPr lang="zh-CN" altLang="en-US"/>
              <a:t>时，就关闭时序产生器。由于启动计算机是随机的，停机也是随机的，为此必须要求：当计算机启动时，一定要从第</a:t>
            </a:r>
            <a:r>
              <a:rPr lang="en-US" altLang="zh-CN"/>
              <a:t>1</a:t>
            </a:r>
            <a:r>
              <a:rPr lang="zh-CN" altLang="en-US"/>
              <a:t>个节拍脉冲前沿开始工作，而在停机时一定要在第</a:t>
            </a:r>
            <a:r>
              <a:rPr lang="en-US" altLang="zh-CN"/>
              <a:t>4</a:t>
            </a:r>
            <a:r>
              <a:rPr lang="zh-CN" altLang="en-US"/>
              <a:t>个节拍脉冲结束后关闭时序产生器。</a:t>
            </a:r>
          </a:p>
          <a:p>
            <a:pPr eaLnBrk="1" hangingPunct="1"/>
            <a:r>
              <a:rPr lang="zh-CN" altLang="en-US"/>
              <a:t>只有这样，才能使发送出去的脉冲都是完整的脉冲。图</a:t>
            </a:r>
            <a:r>
              <a:rPr lang="en-US" altLang="zh-CN"/>
              <a:t>5-20</a:t>
            </a:r>
            <a:r>
              <a:rPr lang="zh-CN" altLang="en-US"/>
              <a:t>中，在</a:t>
            </a:r>
            <a:r>
              <a:rPr lang="en-US" altLang="zh-CN"/>
              <a:t>Cr</a:t>
            </a:r>
            <a:r>
              <a:rPr lang="zh-CN" altLang="en-US"/>
              <a:t>（</a:t>
            </a:r>
            <a:r>
              <a:rPr lang="en-US" altLang="zh-CN"/>
              <a:t>D</a:t>
            </a:r>
            <a:r>
              <a:rPr lang="zh-CN" altLang="en-US"/>
              <a:t>触发器）下面加上一个</a:t>
            </a:r>
            <a:r>
              <a:rPr lang="en-US" altLang="zh-CN"/>
              <a:t>SR</a:t>
            </a:r>
            <a:r>
              <a:rPr lang="zh-CN" altLang="en-US"/>
              <a:t>触发器，且用</a:t>
            </a:r>
            <a:r>
              <a:rPr lang="en-US" altLang="zh-CN"/>
              <a:t>T4°</a:t>
            </a:r>
            <a:r>
              <a:rPr lang="zh-CN" altLang="en-US"/>
              <a:t>信号作</a:t>
            </a:r>
            <a:r>
              <a:rPr lang="en-US" altLang="zh-CN"/>
              <a:t>Cr</a:t>
            </a:r>
            <a:r>
              <a:rPr lang="zh-CN" altLang="en-US"/>
              <a:t>触发器的时钟控制端，那么就可以保证在</a:t>
            </a:r>
            <a:r>
              <a:rPr lang="en-US" altLang="zh-CN"/>
              <a:t>T1</a:t>
            </a:r>
            <a:r>
              <a:rPr lang="zh-CN" altLang="en-US"/>
              <a:t>的前沿开启时序产生器，而在</a:t>
            </a:r>
            <a:r>
              <a:rPr lang="en-US" altLang="zh-CN"/>
              <a:t>T4</a:t>
            </a:r>
            <a:r>
              <a:rPr lang="zh-CN" altLang="en-US"/>
              <a:t>的后沿关闭时序产生器。</a:t>
            </a:r>
          </a:p>
          <a:p>
            <a:pPr eaLnBrk="1" hangingPunct="1"/>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Times New Roman" pitchFamily="18" charset="0"/>
                <a:ea typeface="宋体" pitchFamily="2" charset="-122"/>
                <a:cs typeface="+mn-cs"/>
              </a:rPr>
              <a:t>图</a:t>
            </a:r>
            <a:r>
              <a:rPr lang="en-US" altLang="zh-CN" sz="1200" kern="1200">
                <a:solidFill>
                  <a:schemeClr val="tx1"/>
                </a:solidFill>
                <a:effectLst/>
                <a:latin typeface="Times New Roman" pitchFamily="18" charset="0"/>
                <a:ea typeface="宋体" pitchFamily="2" charset="-122"/>
                <a:cs typeface="+mn-cs"/>
              </a:rPr>
              <a:t>5.21</a:t>
            </a:r>
            <a:r>
              <a:rPr lang="zh-CN" altLang="zh-CN" sz="1200" kern="1200">
                <a:solidFill>
                  <a:schemeClr val="tx1"/>
                </a:solidFill>
                <a:effectLst/>
                <a:latin typeface="Times New Roman" pitchFamily="18" charset="0"/>
                <a:ea typeface="宋体" pitchFamily="2" charset="-122"/>
                <a:cs typeface="+mn-cs"/>
              </a:rPr>
              <a:t>示出了一个简单的运算器模型，其中</a:t>
            </a:r>
            <a:r>
              <a:rPr lang="en-US" altLang="zh-CN" sz="1200" kern="1200">
                <a:solidFill>
                  <a:schemeClr val="tx1"/>
                </a:solidFill>
                <a:effectLst/>
                <a:latin typeface="Times New Roman" pitchFamily="18" charset="0"/>
                <a:ea typeface="宋体" pitchFamily="2" charset="-122"/>
                <a:cs typeface="+mn-cs"/>
              </a:rPr>
              <a:t>ALU</a:t>
            </a:r>
            <a:r>
              <a:rPr lang="zh-CN" altLang="zh-CN" sz="1200" kern="1200">
                <a:solidFill>
                  <a:schemeClr val="tx1"/>
                </a:solidFill>
                <a:effectLst/>
                <a:latin typeface="Times New Roman" pitchFamily="18" charset="0"/>
                <a:ea typeface="宋体" pitchFamily="2" charset="-122"/>
                <a:cs typeface="+mn-cs"/>
              </a:rPr>
              <a:t>为算术逻辑单元，</a:t>
            </a:r>
            <a:r>
              <a:rPr lang="en-US" altLang="zh-CN" sz="1200" kern="1200">
                <a:solidFill>
                  <a:schemeClr val="tx1"/>
                </a:solidFill>
                <a:effectLst/>
                <a:latin typeface="Times New Roman" pitchFamily="18" charset="0"/>
                <a:ea typeface="宋体" pitchFamily="2" charset="-122"/>
                <a:cs typeface="+mn-cs"/>
              </a:rPr>
              <a:t>R1</a:t>
            </a:r>
            <a:r>
              <a:rPr lang="zh-CN" altLang="zh-CN" sz="1200" kern="1200">
                <a:solidFill>
                  <a:schemeClr val="tx1"/>
                </a:solidFill>
                <a:effectLst/>
                <a:latin typeface="Times New Roman" pitchFamily="18" charset="0"/>
                <a:ea typeface="宋体" pitchFamily="2" charset="-122"/>
                <a:cs typeface="+mn-cs"/>
              </a:rPr>
              <a:t>，</a:t>
            </a:r>
            <a:r>
              <a:rPr lang="en-US" altLang="zh-CN" sz="1200" kern="1200">
                <a:solidFill>
                  <a:schemeClr val="tx1"/>
                </a:solidFill>
                <a:effectLst/>
                <a:latin typeface="Times New Roman" pitchFamily="18" charset="0"/>
                <a:ea typeface="宋体" pitchFamily="2" charset="-122"/>
                <a:cs typeface="+mn-cs"/>
              </a:rPr>
              <a:t>R2</a:t>
            </a:r>
            <a:r>
              <a:rPr lang="zh-CN" altLang="zh-CN" sz="1200" kern="1200">
                <a:solidFill>
                  <a:schemeClr val="tx1"/>
                </a:solidFill>
                <a:effectLst/>
                <a:latin typeface="Times New Roman" pitchFamily="18" charset="0"/>
                <a:ea typeface="宋体" pitchFamily="2" charset="-122"/>
                <a:cs typeface="+mn-cs"/>
              </a:rPr>
              <a:t>，</a:t>
            </a:r>
            <a:r>
              <a:rPr lang="en-US" altLang="zh-CN" sz="1200" kern="1200">
                <a:solidFill>
                  <a:schemeClr val="tx1"/>
                </a:solidFill>
                <a:effectLst/>
                <a:latin typeface="Times New Roman" pitchFamily="18" charset="0"/>
                <a:ea typeface="宋体" pitchFamily="2" charset="-122"/>
                <a:cs typeface="+mn-cs"/>
              </a:rPr>
              <a:t>R3</a:t>
            </a:r>
            <a:r>
              <a:rPr lang="zh-CN" altLang="zh-CN" sz="1200" kern="1200">
                <a:solidFill>
                  <a:schemeClr val="tx1"/>
                </a:solidFill>
                <a:effectLst/>
                <a:latin typeface="Times New Roman" pitchFamily="18" charset="0"/>
                <a:ea typeface="宋体" pitchFamily="2" charset="-122"/>
                <a:cs typeface="+mn-cs"/>
              </a:rPr>
              <a:t>为三个寄存器。三个寄存器的内容都可以通过多路开关从</a:t>
            </a:r>
            <a:r>
              <a:rPr lang="en-US" altLang="zh-CN" sz="1200" kern="1200">
                <a:solidFill>
                  <a:schemeClr val="tx1"/>
                </a:solidFill>
                <a:effectLst/>
                <a:latin typeface="Times New Roman" pitchFamily="18" charset="0"/>
                <a:ea typeface="宋体" pitchFamily="2" charset="-122"/>
                <a:cs typeface="+mn-cs"/>
              </a:rPr>
              <a:t>ALU</a:t>
            </a:r>
            <a:r>
              <a:rPr lang="zh-CN" altLang="zh-CN" sz="1200" kern="1200">
                <a:solidFill>
                  <a:schemeClr val="tx1"/>
                </a:solidFill>
                <a:effectLst/>
                <a:latin typeface="Times New Roman" pitchFamily="18" charset="0"/>
                <a:ea typeface="宋体" pitchFamily="2" charset="-122"/>
                <a:cs typeface="+mn-cs"/>
              </a:rPr>
              <a:t>的</a:t>
            </a:r>
            <a:r>
              <a:rPr lang="en-US" altLang="zh-CN" sz="1200" kern="1200">
                <a:solidFill>
                  <a:schemeClr val="tx1"/>
                </a:solidFill>
                <a:effectLst/>
                <a:latin typeface="Times New Roman" pitchFamily="18" charset="0"/>
                <a:ea typeface="宋体" pitchFamily="2" charset="-122"/>
                <a:cs typeface="+mn-cs"/>
              </a:rPr>
              <a:t>X</a:t>
            </a:r>
            <a:r>
              <a:rPr lang="zh-CN" altLang="zh-CN" sz="1200" kern="1200">
                <a:solidFill>
                  <a:schemeClr val="tx1"/>
                </a:solidFill>
                <a:effectLst/>
                <a:latin typeface="Times New Roman" pitchFamily="18" charset="0"/>
                <a:ea typeface="宋体" pitchFamily="2" charset="-122"/>
                <a:cs typeface="+mn-cs"/>
              </a:rPr>
              <a:t>输入端或</a:t>
            </a:r>
            <a:r>
              <a:rPr lang="en-US" altLang="zh-CN" sz="1200" kern="1200">
                <a:solidFill>
                  <a:schemeClr val="tx1"/>
                </a:solidFill>
                <a:effectLst/>
                <a:latin typeface="Times New Roman" pitchFamily="18" charset="0"/>
                <a:ea typeface="宋体" pitchFamily="2" charset="-122"/>
                <a:cs typeface="+mn-cs"/>
              </a:rPr>
              <a:t>Y</a:t>
            </a:r>
            <a:r>
              <a:rPr lang="zh-CN" altLang="zh-CN" sz="1200" kern="1200">
                <a:solidFill>
                  <a:schemeClr val="tx1"/>
                </a:solidFill>
                <a:effectLst/>
                <a:latin typeface="Times New Roman" pitchFamily="18" charset="0"/>
                <a:ea typeface="宋体" pitchFamily="2" charset="-122"/>
                <a:cs typeface="+mn-cs"/>
              </a:rPr>
              <a:t>输入端送至</a:t>
            </a:r>
            <a:r>
              <a:rPr lang="en-US" altLang="zh-CN" sz="1200" kern="1200">
                <a:solidFill>
                  <a:schemeClr val="tx1"/>
                </a:solidFill>
                <a:effectLst/>
                <a:latin typeface="Times New Roman" pitchFamily="18" charset="0"/>
                <a:ea typeface="宋体" pitchFamily="2" charset="-122"/>
                <a:cs typeface="+mn-cs"/>
              </a:rPr>
              <a:t>ALU</a:t>
            </a:r>
            <a:r>
              <a:rPr lang="zh-CN" altLang="zh-CN" sz="1200" kern="1200">
                <a:solidFill>
                  <a:schemeClr val="tx1"/>
                </a:solidFill>
                <a:effectLst/>
                <a:latin typeface="Times New Roman" pitchFamily="18" charset="0"/>
                <a:ea typeface="宋体" pitchFamily="2" charset="-122"/>
                <a:cs typeface="+mn-cs"/>
              </a:rPr>
              <a:t>，而</a:t>
            </a:r>
            <a:r>
              <a:rPr lang="en-US" altLang="zh-CN" sz="1200" kern="1200">
                <a:solidFill>
                  <a:schemeClr val="tx1"/>
                </a:solidFill>
                <a:effectLst/>
                <a:latin typeface="Times New Roman" pitchFamily="18" charset="0"/>
                <a:ea typeface="宋体" pitchFamily="2" charset="-122"/>
                <a:cs typeface="+mn-cs"/>
              </a:rPr>
              <a:t>ALU</a:t>
            </a:r>
            <a:r>
              <a:rPr lang="zh-CN" altLang="zh-CN" sz="1200" kern="1200">
                <a:solidFill>
                  <a:schemeClr val="tx1"/>
                </a:solidFill>
                <a:effectLst/>
                <a:latin typeface="Times New Roman" pitchFamily="18" charset="0"/>
                <a:ea typeface="宋体" pitchFamily="2" charset="-122"/>
                <a:cs typeface="+mn-cs"/>
              </a:rPr>
              <a:t>的输出可以送往任何一个寄存器或同时送往</a:t>
            </a:r>
            <a:r>
              <a:rPr lang="en-US" altLang="zh-CN" sz="1200" kern="1200">
                <a:solidFill>
                  <a:schemeClr val="tx1"/>
                </a:solidFill>
                <a:effectLst/>
                <a:latin typeface="Times New Roman" pitchFamily="18" charset="0"/>
                <a:ea typeface="宋体" pitchFamily="2" charset="-122"/>
                <a:cs typeface="+mn-cs"/>
              </a:rPr>
              <a:t>R1</a:t>
            </a:r>
            <a:r>
              <a:rPr lang="zh-CN" altLang="zh-CN" sz="1200" kern="1200">
                <a:solidFill>
                  <a:schemeClr val="tx1"/>
                </a:solidFill>
                <a:effectLst/>
                <a:latin typeface="Times New Roman" pitchFamily="18" charset="0"/>
                <a:ea typeface="宋体" pitchFamily="2" charset="-122"/>
                <a:cs typeface="+mn-cs"/>
              </a:rPr>
              <a:t>，</a:t>
            </a:r>
            <a:r>
              <a:rPr lang="en-US" altLang="zh-CN" sz="1200" kern="1200">
                <a:solidFill>
                  <a:schemeClr val="tx1"/>
                </a:solidFill>
                <a:effectLst/>
                <a:latin typeface="Times New Roman" pitchFamily="18" charset="0"/>
                <a:ea typeface="宋体" pitchFamily="2" charset="-122"/>
                <a:cs typeface="+mn-cs"/>
              </a:rPr>
              <a:t>R2</a:t>
            </a:r>
            <a:r>
              <a:rPr lang="zh-CN" altLang="zh-CN" sz="1200" kern="1200">
                <a:solidFill>
                  <a:schemeClr val="tx1"/>
                </a:solidFill>
                <a:effectLst/>
                <a:latin typeface="Times New Roman" pitchFamily="18" charset="0"/>
                <a:ea typeface="宋体" pitchFamily="2" charset="-122"/>
                <a:cs typeface="+mn-cs"/>
              </a:rPr>
              <a:t>，</a:t>
            </a:r>
            <a:r>
              <a:rPr lang="en-US" altLang="zh-CN" sz="1200" kern="1200">
                <a:solidFill>
                  <a:schemeClr val="tx1"/>
                </a:solidFill>
                <a:effectLst/>
                <a:latin typeface="Times New Roman" pitchFamily="18" charset="0"/>
                <a:ea typeface="宋体" pitchFamily="2" charset="-122"/>
                <a:cs typeface="+mn-cs"/>
              </a:rPr>
              <a:t>R3</a:t>
            </a:r>
            <a:r>
              <a:rPr lang="zh-CN" altLang="zh-CN" sz="1200" kern="1200">
                <a:solidFill>
                  <a:schemeClr val="tx1"/>
                </a:solidFill>
                <a:effectLst/>
                <a:latin typeface="Times New Roman" pitchFamily="18" charset="0"/>
                <a:ea typeface="宋体" pitchFamily="2" charset="-122"/>
                <a:cs typeface="+mn-cs"/>
              </a:rPr>
              <a:t>三个寄存器。在给定的数据通路中，多路开关的每个控制门仅是一个常闭的开关，它的一个输入端代表来自寄存器的信息，而另一个输入端则作为操作控制端。一旦两个输入端都有输入信号时，它才产生一个输出信号，从而在控制线能起作用的一个时间宽度中来控制信息在部件中流动。图中每个开关门由控制器中相应的微命令来控制，例如，开关门</a:t>
            </a:r>
            <a:r>
              <a:rPr lang="en-US" altLang="zh-CN" sz="1200" kern="1200">
                <a:solidFill>
                  <a:schemeClr val="tx1"/>
                </a:solidFill>
                <a:effectLst/>
                <a:latin typeface="Times New Roman" pitchFamily="18" charset="0"/>
                <a:ea typeface="宋体" pitchFamily="2" charset="-122"/>
                <a:cs typeface="+mn-cs"/>
              </a:rPr>
              <a:t>4</a:t>
            </a:r>
            <a:r>
              <a:rPr lang="zh-CN" altLang="zh-CN" sz="1200" kern="1200">
                <a:solidFill>
                  <a:schemeClr val="tx1"/>
                </a:solidFill>
                <a:effectLst/>
                <a:latin typeface="Times New Roman" pitchFamily="18" charset="0"/>
                <a:ea typeface="宋体" pitchFamily="2" charset="-122"/>
                <a:cs typeface="+mn-cs"/>
              </a:rPr>
              <a:t>由控制器中编号为</a:t>
            </a:r>
            <a:r>
              <a:rPr lang="en-US" altLang="zh-CN" sz="1200" kern="1200">
                <a:solidFill>
                  <a:schemeClr val="tx1"/>
                </a:solidFill>
                <a:effectLst/>
                <a:latin typeface="Times New Roman" pitchFamily="18" charset="0"/>
                <a:ea typeface="宋体" pitchFamily="2" charset="-122"/>
                <a:cs typeface="+mn-cs"/>
              </a:rPr>
              <a:t>4</a:t>
            </a:r>
            <a:r>
              <a:rPr lang="zh-CN" altLang="zh-CN" sz="1200" kern="1200">
                <a:solidFill>
                  <a:schemeClr val="tx1"/>
                </a:solidFill>
                <a:effectLst/>
                <a:latin typeface="Times New Roman" pitchFamily="18" charset="0"/>
                <a:ea typeface="宋体" pitchFamily="2" charset="-122"/>
                <a:cs typeface="+mn-cs"/>
              </a:rPr>
              <a:t>的微命令控制，开关门</a:t>
            </a:r>
            <a:r>
              <a:rPr lang="en-US" altLang="zh-CN" sz="1200" kern="1200">
                <a:solidFill>
                  <a:schemeClr val="tx1"/>
                </a:solidFill>
                <a:effectLst/>
                <a:latin typeface="Times New Roman" pitchFamily="18" charset="0"/>
                <a:ea typeface="宋体" pitchFamily="2" charset="-122"/>
                <a:cs typeface="+mn-cs"/>
              </a:rPr>
              <a:t>6</a:t>
            </a:r>
            <a:r>
              <a:rPr lang="zh-CN" altLang="zh-CN" sz="1200" kern="1200">
                <a:solidFill>
                  <a:schemeClr val="tx1"/>
                </a:solidFill>
                <a:effectLst/>
                <a:latin typeface="Times New Roman" pitchFamily="18" charset="0"/>
                <a:ea typeface="宋体" pitchFamily="2" charset="-122"/>
                <a:cs typeface="+mn-cs"/>
              </a:rPr>
              <a:t>由编号为</a:t>
            </a:r>
            <a:r>
              <a:rPr lang="en-US" altLang="zh-CN" sz="1200" kern="1200">
                <a:solidFill>
                  <a:schemeClr val="tx1"/>
                </a:solidFill>
                <a:effectLst/>
                <a:latin typeface="Times New Roman" pitchFamily="18" charset="0"/>
                <a:ea typeface="宋体" pitchFamily="2" charset="-122"/>
                <a:cs typeface="+mn-cs"/>
              </a:rPr>
              <a:t>6</a:t>
            </a:r>
            <a:r>
              <a:rPr lang="zh-CN" altLang="zh-CN" sz="1200" kern="1200">
                <a:solidFill>
                  <a:schemeClr val="tx1"/>
                </a:solidFill>
                <a:effectLst/>
                <a:latin typeface="Times New Roman" pitchFamily="18" charset="0"/>
                <a:ea typeface="宋体" pitchFamily="2" charset="-122"/>
                <a:cs typeface="+mn-cs"/>
              </a:rPr>
              <a:t>的微命令控制，如此等等。三个寄存器</a:t>
            </a:r>
            <a:r>
              <a:rPr lang="en-US" altLang="zh-CN" sz="1200" kern="1200">
                <a:solidFill>
                  <a:schemeClr val="tx1"/>
                </a:solidFill>
                <a:effectLst/>
                <a:latin typeface="Times New Roman" pitchFamily="18" charset="0"/>
                <a:ea typeface="宋体" pitchFamily="2" charset="-122"/>
                <a:cs typeface="+mn-cs"/>
              </a:rPr>
              <a:t>R1</a:t>
            </a:r>
            <a:r>
              <a:rPr lang="zh-CN" altLang="zh-CN" sz="1200" kern="1200">
                <a:solidFill>
                  <a:schemeClr val="tx1"/>
                </a:solidFill>
                <a:effectLst/>
                <a:latin typeface="Times New Roman" pitchFamily="18" charset="0"/>
                <a:ea typeface="宋体" pitchFamily="2" charset="-122"/>
                <a:cs typeface="+mn-cs"/>
              </a:rPr>
              <a:t>，</a:t>
            </a:r>
            <a:r>
              <a:rPr lang="en-US" altLang="zh-CN" sz="1200" kern="1200">
                <a:solidFill>
                  <a:schemeClr val="tx1"/>
                </a:solidFill>
                <a:effectLst/>
                <a:latin typeface="Times New Roman" pitchFamily="18" charset="0"/>
                <a:ea typeface="宋体" pitchFamily="2" charset="-122"/>
                <a:cs typeface="+mn-cs"/>
              </a:rPr>
              <a:t>R2</a:t>
            </a:r>
            <a:r>
              <a:rPr lang="zh-CN" altLang="zh-CN" sz="1200" kern="1200">
                <a:solidFill>
                  <a:schemeClr val="tx1"/>
                </a:solidFill>
                <a:effectLst/>
                <a:latin typeface="Times New Roman" pitchFamily="18" charset="0"/>
                <a:ea typeface="宋体" pitchFamily="2" charset="-122"/>
                <a:cs typeface="+mn-cs"/>
              </a:rPr>
              <a:t>，</a:t>
            </a:r>
            <a:r>
              <a:rPr lang="en-US" altLang="zh-CN" sz="1200" kern="1200">
                <a:solidFill>
                  <a:schemeClr val="tx1"/>
                </a:solidFill>
                <a:effectLst/>
                <a:latin typeface="Times New Roman" pitchFamily="18" charset="0"/>
                <a:ea typeface="宋体" pitchFamily="2" charset="-122"/>
                <a:cs typeface="+mn-cs"/>
              </a:rPr>
              <a:t>R3</a:t>
            </a:r>
            <a:r>
              <a:rPr lang="zh-CN" altLang="zh-CN" sz="1200" kern="1200">
                <a:solidFill>
                  <a:schemeClr val="tx1"/>
                </a:solidFill>
                <a:effectLst/>
                <a:latin typeface="Times New Roman" pitchFamily="18" charset="0"/>
                <a:ea typeface="宋体" pitchFamily="2" charset="-122"/>
                <a:cs typeface="+mn-cs"/>
              </a:rPr>
              <a:t>的时钟输入端</a:t>
            </a:r>
            <a:r>
              <a:rPr lang="en-US" altLang="zh-CN" sz="1200" kern="1200">
                <a:solidFill>
                  <a:schemeClr val="tx1"/>
                </a:solidFill>
                <a:effectLst/>
                <a:latin typeface="Times New Roman" pitchFamily="18" charset="0"/>
                <a:ea typeface="宋体" pitchFamily="2" charset="-122"/>
                <a:cs typeface="+mn-cs"/>
              </a:rPr>
              <a:t>1</a:t>
            </a:r>
            <a:r>
              <a:rPr lang="zh-CN" altLang="zh-CN" sz="1200" kern="1200">
                <a:solidFill>
                  <a:schemeClr val="tx1"/>
                </a:solidFill>
                <a:effectLst/>
                <a:latin typeface="Times New Roman" pitchFamily="18" charset="0"/>
                <a:ea typeface="宋体" pitchFamily="2" charset="-122"/>
                <a:cs typeface="+mn-cs"/>
              </a:rPr>
              <a:t>、</a:t>
            </a:r>
            <a:r>
              <a:rPr lang="en-US" altLang="zh-CN" sz="1200" kern="1200">
                <a:solidFill>
                  <a:schemeClr val="tx1"/>
                </a:solidFill>
                <a:effectLst/>
                <a:latin typeface="Times New Roman" pitchFamily="18" charset="0"/>
                <a:ea typeface="宋体" pitchFamily="2" charset="-122"/>
                <a:cs typeface="+mn-cs"/>
              </a:rPr>
              <a:t>2</a:t>
            </a:r>
            <a:r>
              <a:rPr lang="zh-CN" altLang="zh-CN" sz="1200" kern="1200">
                <a:solidFill>
                  <a:schemeClr val="tx1"/>
                </a:solidFill>
                <a:effectLst/>
                <a:latin typeface="Times New Roman" pitchFamily="18" charset="0"/>
                <a:ea typeface="宋体" pitchFamily="2" charset="-122"/>
                <a:cs typeface="+mn-cs"/>
              </a:rPr>
              <a:t>、</a:t>
            </a:r>
            <a:r>
              <a:rPr lang="en-US" altLang="zh-CN" sz="1200" kern="1200">
                <a:solidFill>
                  <a:schemeClr val="tx1"/>
                </a:solidFill>
                <a:effectLst/>
                <a:latin typeface="Times New Roman" pitchFamily="18" charset="0"/>
                <a:ea typeface="宋体" pitchFamily="2" charset="-122"/>
                <a:cs typeface="+mn-cs"/>
              </a:rPr>
              <a:t>3</a:t>
            </a:r>
            <a:r>
              <a:rPr lang="zh-CN" altLang="zh-CN" sz="1200" kern="1200">
                <a:solidFill>
                  <a:schemeClr val="tx1"/>
                </a:solidFill>
                <a:effectLst/>
                <a:latin typeface="Times New Roman" pitchFamily="18" charset="0"/>
                <a:ea typeface="宋体" pitchFamily="2" charset="-122"/>
                <a:cs typeface="+mn-cs"/>
              </a:rPr>
              <a:t>也需要加以控制，以便在</a:t>
            </a:r>
            <a:r>
              <a:rPr lang="en-US" altLang="zh-CN" sz="1200" kern="1200">
                <a:solidFill>
                  <a:schemeClr val="tx1"/>
                </a:solidFill>
                <a:effectLst/>
                <a:latin typeface="Times New Roman" pitchFamily="18" charset="0"/>
                <a:ea typeface="宋体" pitchFamily="2" charset="-122"/>
                <a:cs typeface="+mn-cs"/>
              </a:rPr>
              <a:t>ALU</a:t>
            </a:r>
            <a:r>
              <a:rPr lang="zh-CN" altLang="zh-CN" sz="1200" kern="1200">
                <a:solidFill>
                  <a:schemeClr val="tx1"/>
                </a:solidFill>
                <a:effectLst/>
                <a:latin typeface="Times New Roman" pitchFamily="18" charset="0"/>
                <a:ea typeface="宋体" pitchFamily="2" charset="-122"/>
                <a:cs typeface="+mn-cs"/>
              </a:rPr>
              <a:t>运算完毕而输出公共总线上电平稳定时，将结果打入到某一寄存器。另外，我们假定</a:t>
            </a:r>
            <a:r>
              <a:rPr lang="en-US" altLang="zh-CN" sz="1200" kern="1200">
                <a:solidFill>
                  <a:schemeClr val="tx1"/>
                </a:solidFill>
                <a:effectLst/>
                <a:latin typeface="Times New Roman" pitchFamily="18" charset="0"/>
                <a:ea typeface="宋体" pitchFamily="2" charset="-122"/>
                <a:cs typeface="+mn-cs"/>
              </a:rPr>
              <a:t>ALU</a:t>
            </a:r>
            <a:r>
              <a:rPr lang="zh-CN" altLang="zh-CN" sz="1200" kern="1200">
                <a:solidFill>
                  <a:schemeClr val="tx1"/>
                </a:solidFill>
                <a:effectLst/>
                <a:latin typeface="Times New Roman" pitchFamily="18" charset="0"/>
                <a:ea typeface="宋体" pitchFamily="2" charset="-122"/>
                <a:cs typeface="+mn-cs"/>
              </a:rPr>
              <a:t>只有</a:t>
            </a:r>
            <a:r>
              <a:rPr lang="en-US" altLang="zh-CN" sz="1200" kern="1200">
                <a:solidFill>
                  <a:schemeClr val="tx1"/>
                </a:solidFill>
                <a:effectLst/>
                <a:latin typeface="Times New Roman" pitchFamily="18" charset="0"/>
                <a:ea typeface="宋体" pitchFamily="2" charset="-122"/>
                <a:cs typeface="+mn-cs"/>
              </a:rPr>
              <a:t>+</a:t>
            </a:r>
            <a:r>
              <a:rPr lang="zh-CN" altLang="zh-CN" sz="1200" kern="1200">
                <a:solidFill>
                  <a:schemeClr val="tx1"/>
                </a:solidFill>
                <a:effectLst/>
                <a:latin typeface="Times New Roman" pitchFamily="18" charset="0"/>
                <a:ea typeface="宋体" pitchFamily="2" charset="-122"/>
                <a:cs typeface="+mn-cs"/>
              </a:rPr>
              <a:t>、</a:t>
            </a:r>
            <a:r>
              <a:rPr lang="en-US" altLang="zh-CN" sz="1200" kern="1200">
                <a:solidFill>
                  <a:schemeClr val="tx1"/>
                </a:solidFill>
                <a:effectLst/>
                <a:latin typeface="Times New Roman" pitchFamily="18" charset="0"/>
                <a:ea typeface="宋体" pitchFamily="2" charset="-122"/>
                <a:cs typeface="+mn-cs"/>
              </a:rPr>
              <a:t>-</a:t>
            </a:r>
            <a:r>
              <a:rPr lang="zh-CN" altLang="zh-CN" sz="1200" kern="1200">
                <a:solidFill>
                  <a:schemeClr val="tx1"/>
                </a:solidFill>
                <a:effectLst/>
                <a:latin typeface="Times New Roman" pitchFamily="18" charset="0"/>
                <a:ea typeface="宋体" pitchFamily="2" charset="-122"/>
                <a:cs typeface="+mn-cs"/>
              </a:rPr>
              <a:t>、</a:t>
            </a:r>
            <a:r>
              <a:rPr lang="en-US" altLang="zh-CN" sz="1200" kern="1200">
                <a:solidFill>
                  <a:schemeClr val="tx1"/>
                </a:solidFill>
                <a:effectLst/>
                <a:latin typeface="Times New Roman" pitchFamily="18" charset="0"/>
                <a:ea typeface="宋体" pitchFamily="2" charset="-122"/>
                <a:cs typeface="+mn-cs"/>
              </a:rPr>
              <a:t>M</a:t>
            </a:r>
            <a:r>
              <a:rPr lang="zh-CN" altLang="zh-CN" sz="1200" kern="1200">
                <a:solidFill>
                  <a:schemeClr val="tx1"/>
                </a:solidFill>
                <a:effectLst/>
                <a:latin typeface="Times New Roman" pitchFamily="18" charset="0"/>
                <a:ea typeface="宋体" pitchFamily="2" charset="-122"/>
                <a:cs typeface="+mn-cs"/>
              </a:rPr>
              <a:t>（传送）三种操作。</a:t>
            </a:r>
            <a:r>
              <a:rPr lang="en-US" altLang="zh-CN" sz="1200" kern="1200">
                <a:solidFill>
                  <a:schemeClr val="tx1"/>
                </a:solidFill>
                <a:effectLst/>
                <a:latin typeface="Times New Roman" pitchFamily="18" charset="0"/>
                <a:ea typeface="宋体" pitchFamily="2" charset="-122"/>
                <a:cs typeface="+mn-cs"/>
              </a:rPr>
              <a:t>C</a:t>
            </a:r>
            <a:r>
              <a:rPr lang="en-US" altLang="zh-CN" sz="1200" kern="1200" baseline="-25000">
                <a:solidFill>
                  <a:schemeClr val="tx1"/>
                </a:solidFill>
                <a:effectLst/>
                <a:latin typeface="Times New Roman" pitchFamily="18" charset="0"/>
                <a:ea typeface="宋体" pitchFamily="2" charset="-122"/>
                <a:cs typeface="+mn-cs"/>
              </a:rPr>
              <a:t>y</a:t>
            </a:r>
            <a:r>
              <a:rPr lang="zh-CN" altLang="zh-CN" sz="1200" kern="1200">
                <a:solidFill>
                  <a:schemeClr val="tx1"/>
                </a:solidFill>
                <a:effectLst/>
                <a:latin typeface="Times New Roman" pitchFamily="18" charset="0"/>
                <a:ea typeface="宋体" pitchFamily="2" charset="-122"/>
                <a:cs typeface="+mn-cs"/>
              </a:rPr>
              <a:t>为最高进位触发器，有进位时该触发器状态为“</a:t>
            </a:r>
            <a:r>
              <a:rPr lang="en-US" altLang="zh-CN" sz="1200" kern="1200">
                <a:solidFill>
                  <a:schemeClr val="tx1"/>
                </a:solidFill>
                <a:effectLst/>
                <a:latin typeface="Times New Roman" pitchFamily="18" charset="0"/>
                <a:ea typeface="宋体" pitchFamily="2" charset="-122"/>
                <a:cs typeface="+mn-cs"/>
              </a:rPr>
              <a:t>1</a:t>
            </a:r>
            <a:r>
              <a:rPr lang="zh-CN" altLang="zh-CN" sz="1200" kern="1200">
                <a:solidFill>
                  <a:schemeClr val="tx1"/>
                </a:solidFill>
                <a:effectLst/>
                <a:latin typeface="Times New Roman" pitchFamily="18" charset="0"/>
                <a:ea typeface="宋体" pitchFamily="2" charset="-122"/>
                <a:cs typeface="+mn-cs"/>
              </a:rPr>
              <a:t>”。</a:t>
            </a:r>
          </a:p>
          <a:p>
            <a:r>
              <a:rPr lang="en-US" altLang="zh-CN" sz="1200" kern="1200">
                <a:solidFill>
                  <a:schemeClr val="tx1"/>
                </a:solidFill>
                <a:effectLst/>
                <a:latin typeface="Times New Roman" pitchFamily="18" charset="0"/>
                <a:ea typeface="宋体" pitchFamily="2" charset="-122"/>
                <a:cs typeface="+mn-cs"/>
              </a:rPr>
              <a:t>ALU</a:t>
            </a:r>
            <a:r>
              <a:rPr lang="zh-CN" altLang="zh-CN" sz="1200" kern="1200">
                <a:solidFill>
                  <a:schemeClr val="tx1"/>
                </a:solidFill>
                <a:effectLst/>
                <a:latin typeface="Times New Roman" pitchFamily="18" charset="0"/>
                <a:ea typeface="宋体" pitchFamily="2" charset="-122"/>
                <a:cs typeface="+mn-cs"/>
              </a:rPr>
              <a:t>的操作（加、减、传送）在同一个</a:t>
            </a:r>
            <a:r>
              <a:rPr lang="en-US" altLang="zh-CN" sz="1200" kern="1200">
                <a:solidFill>
                  <a:schemeClr val="tx1"/>
                </a:solidFill>
                <a:effectLst/>
                <a:latin typeface="Times New Roman" pitchFamily="18" charset="0"/>
                <a:ea typeface="宋体" pitchFamily="2" charset="-122"/>
                <a:cs typeface="+mn-cs"/>
              </a:rPr>
              <a:t>CPU</a:t>
            </a:r>
            <a:r>
              <a:rPr lang="zh-CN" altLang="zh-CN" sz="1200" kern="1200">
                <a:solidFill>
                  <a:schemeClr val="tx1"/>
                </a:solidFill>
                <a:effectLst/>
                <a:latin typeface="Times New Roman" pitchFamily="18" charset="0"/>
                <a:ea typeface="宋体" pitchFamily="2" charset="-122"/>
                <a:cs typeface="+mn-cs"/>
              </a:rPr>
              <a:t>周期中只能选择一种，不能并行，所以</a:t>
            </a:r>
            <a:r>
              <a:rPr lang="en-US" altLang="zh-CN" sz="1200" kern="1200">
                <a:solidFill>
                  <a:schemeClr val="tx1"/>
                </a:solidFill>
                <a:effectLst/>
                <a:latin typeface="Times New Roman" pitchFamily="18" charset="0"/>
                <a:ea typeface="宋体" pitchFamily="2" charset="-122"/>
                <a:cs typeface="+mn-cs"/>
              </a:rPr>
              <a:t>+</a:t>
            </a:r>
            <a:r>
              <a:rPr lang="zh-CN" altLang="zh-CN" sz="1200" kern="1200">
                <a:solidFill>
                  <a:schemeClr val="tx1"/>
                </a:solidFill>
                <a:effectLst/>
                <a:latin typeface="Times New Roman" pitchFamily="18" charset="0"/>
                <a:ea typeface="宋体" pitchFamily="2" charset="-122"/>
                <a:cs typeface="+mn-cs"/>
              </a:rPr>
              <a:t>、</a:t>
            </a:r>
            <a:r>
              <a:rPr lang="en-US" altLang="zh-CN" sz="1200" kern="1200">
                <a:solidFill>
                  <a:schemeClr val="tx1"/>
                </a:solidFill>
                <a:effectLst/>
                <a:latin typeface="Times New Roman" pitchFamily="18" charset="0"/>
                <a:ea typeface="宋体" pitchFamily="2" charset="-122"/>
                <a:cs typeface="+mn-cs"/>
              </a:rPr>
              <a:t>-</a:t>
            </a:r>
            <a:r>
              <a:rPr lang="zh-CN" altLang="zh-CN" sz="1200" kern="1200">
                <a:solidFill>
                  <a:schemeClr val="tx1"/>
                </a:solidFill>
                <a:effectLst/>
                <a:latin typeface="Times New Roman" pitchFamily="18" charset="0"/>
                <a:ea typeface="宋体" pitchFamily="2" charset="-122"/>
                <a:cs typeface="+mn-cs"/>
              </a:rPr>
              <a:t>、</a:t>
            </a:r>
            <a:r>
              <a:rPr lang="en-US" altLang="zh-CN" sz="1200" kern="1200">
                <a:solidFill>
                  <a:schemeClr val="tx1"/>
                </a:solidFill>
                <a:effectLst/>
                <a:latin typeface="Times New Roman" pitchFamily="18" charset="0"/>
                <a:ea typeface="宋体" pitchFamily="2" charset="-122"/>
                <a:cs typeface="+mn-cs"/>
              </a:rPr>
              <a:t>M</a:t>
            </a:r>
            <a:r>
              <a:rPr lang="zh-CN" altLang="zh-CN" sz="1200" kern="1200">
                <a:solidFill>
                  <a:schemeClr val="tx1"/>
                </a:solidFill>
                <a:effectLst/>
                <a:latin typeface="Times New Roman" pitchFamily="18" charset="0"/>
                <a:ea typeface="宋体" pitchFamily="2" charset="-122"/>
                <a:cs typeface="+mn-cs"/>
              </a:rPr>
              <a:t>（传送）三个微操作是相斥性的微操作。类似地，</a:t>
            </a:r>
            <a:r>
              <a:rPr lang="en-US" altLang="zh-CN" sz="1200" kern="1200">
                <a:solidFill>
                  <a:schemeClr val="tx1"/>
                </a:solidFill>
                <a:effectLst/>
                <a:latin typeface="Times New Roman" pitchFamily="18" charset="0"/>
                <a:ea typeface="宋体" pitchFamily="2" charset="-122"/>
                <a:cs typeface="+mn-cs"/>
              </a:rPr>
              <a:t>4</a:t>
            </a:r>
            <a:r>
              <a:rPr lang="zh-CN" altLang="zh-CN" sz="1200" kern="1200">
                <a:solidFill>
                  <a:schemeClr val="tx1"/>
                </a:solidFill>
                <a:effectLst/>
                <a:latin typeface="Times New Roman" pitchFamily="18" charset="0"/>
                <a:ea typeface="宋体" pitchFamily="2" charset="-122"/>
                <a:cs typeface="+mn-cs"/>
              </a:rPr>
              <a:t>、</a:t>
            </a:r>
            <a:r>
              <a:rPr lang="en-US" altLang="zh-CN" sz="1200" kern="1200">
                <a:solidFill>
                  <a:schemeClr val="tx1"/>
                </a:solidFill>
                <a:effectLst/>
                <a:latin typeface="Times New Roman" pitchFamily="18" charset="0"/>
                <a:ea typeface="宋体" pitchFamily="2" charset="-122"/>
                <a:cs typeface="+mn-cs"/>
              </a:rPr>
              <a:t>6</a:t>
            </a:r>
            <a:r>
              <a:rPr lang="zh-CN" altLang="zh-CN" sz="1200" kern="1200">
                <a:solidFill>
                  <a:schemeClr val="tx1"/>
                </a:solidFill>
                <a:effectLst/>
                <a:latin typeface="Times New Roman" pitchFamily="18" charset="0"/>
                <a:ea typeface="宋体" pitchFamily="2" charset="-122"/>
                <a:cs typeface="+mn-cs"/>
              </a:rPr>
              <a:t>、</a:t>
            </a:r>
            <a:r>
              <a:rPr lang="en-US" altLang="zh-CN" sz="1200" kern="1200">
                <a:solidFill>
                  <a:schemeClr val="tx1"/>
                </a:solidFill>
                <a:effectLst/>
                <a:latin typeface="Times New Roman" pitchFamily="18" charset="0"/>
                <a:ea typeface="宋体" pitchFamily="2" charset="-122"/>
                <a:cs typeface="+mn-cs"/>
              </a:rPr>
              <a:t>8</a:t>
            </a:r>
            <a:r>
              <a:rPr lang="zh-CN" altLang="zh-CN" sz="1200" kern="1200">
                <a:solidFill>
                  <a:schemeClr val="tx1"/>
                </a:solidFill>
                <a:effectLst/>
                <a:latin typeface="Times New Roman" pitchFamily="18" charset="0"/>
                <a:ea typeface="宋体" pitchFamily="2" charset="-122"/>
                <a:cs typeface="+mn-cs"/>
              </a:rPr>
              <a:t>三个微操作是相斥性的，</a:t>
            </a:r>
            <a:r>
              <a:rPr lang="en-US" altLang="zh-CN" sz="1200" kern="1200">
                <a:solidFill>
                  <a:schemeClr val="tx1"/>
                </a:solidFill>
                <a:effectLst/>
                <a:latin typeface="Times New Roman" pitchFamily="18" charset="0"/>
                <a:ea typeface="宋体" pitchFamily="2" charset="-122"/>
                <a:cs typeface="+mn-cs"/>
              </a:rPr>
              <a:t>5</a:t>
            </a:r>
            <a:r>
              <a:rPr lang="zh-CN" altLang="zh-CN" sz="1200" kern="1200">
                <a:solidFill>
                  <a:schemeClr val="tx1"/>
                </a:solidFill>
                <a:effectLst/>
                <a:latin typeface="Times New Roman" pitchFamily="18" charset="0"/>
                <a:ea typeface="宋体" pitchFamily="2" charset="-122"/>
                <a:cs typeface="+mn-cs"/>
              </a:rPr>
              <a:t>、</a:t>
            </a:r>
            <a:r>
              <a:rPr lang="en-US" altLang="zh-CN" sz="1200" kern="1200">
                <a:solidFill>
                  <a:schemeClr val="tx1"/>
                </a:solidFill>
                <a:effectLst/>
                <a:latin typeface="Times New Roman" pitchFamily="18" charset="0"/>
                <a:ea typeface="宋体" pitchFamily="2" charset="-122"/>
                <a:cs typeface="+mn-cs"/>
              </a:rPr>
              <a:t>7</a:t>
            </a:r>
            <a:r>
              <a:rPr lang="zh-CN" altLang="zh-CN" sz="1200" kern="1200">
                <a:solidFill>
                  <a:schemeClr val="tx1"/>
                </a:solidFill>
                <a:effectLst/>
                <a:latin typeface="Times New Roman" pitchFamily="18" charset="0"/>
                <a:ea typeface="宋体" pitchFamily="2" charset="-122"/>
                <a:cs typeface="+mn-cs"/>
              </a:rPr>
              <a:t>、</a:t>
            </a:r>
            <a:r>
              <a:rPr lang="en-US" altLang="zh-CN" sz="1200" kern="1200">
                <a:solidFill>
                  <a:schemeClr val="tx1"/>
                </a:solidFill>
                <a:effectLst/>
                <a:latin typeface="Times New Roman" pitchFamily="18" charset="0"/>
                <a:ea typeface="宋体" pitchFamily="2" charset="-122"/>
                <a:cs typeface="+mn-cs"/>
              </a:rPr>
              <a:t>9</a:t>
            </a:r>
            <a:r>
              <a:rPr lang="zh-CN" altLang="zh-CN" sz="1200" kern="1200">
                <a:solidFill>
                  <a:schemeClr val="tx1"/>
                </a:solidFill>
                <a:effectLst/>
                <a:latin typeface="Times New Roman" pitchFamily="18" charset="0"/>
                <a:ea typeface="宋体" pitchFamily="2" charset="-122"/>
                <a:cs typeface="+mn-cs"/>
              </a:rPr>
              <a:t>三个微操作也是相斥性的。</a:t>
            </a:r>
            <a:r>
              <a:rPr lang="en-US" altLang="zh-CN" sz="1200" kern="1200">
                <a:solidFill>
                  <a:schemeClr val="tx1"/>
                </a:solidFill>
                <a:effectLst/>
                <a:latin typeface="Times New Roman" pitchFamily="18" charset="0"/>
                <a:ea typeface="宋体" pitchFamily="2" charset="-122"/>
                <a:cs typeface="+mn-cs"/>
              </a:rPr>
              <a:t>ALU</a:t>
            </a:r>
            <a:r>
              <a:rPr lang="zh-CN" altLang="zh-CN" sz="1200" kern="1200">
                <a:solidFill>
                  <a:schemeClr val="tx1"/>
                </a:solidFill>
                <a:effectLst/>
                <a:latin typeface="Times New Roman" pitchFamily="18" charset="0"/>
                <a:ea typeface="宋体" pitchFamily="2" charset="-122"/>
                <a:cs typeface="+mn-cs"/>
              </a:rPr>
              <a:t>的</a:t>
            </a:r>
            <a:r>
              <a:rPr lang="en-US" altLang="zh-CN" sz="1200" kern="1200">
                <a:solidFill>
                  <a:schemeClr val="tx1"/>
                </a:solidFill>
                <a:effectLst/>
                <a:latin typeface="Times New Roman" pitchFamily="18" charset="0"/>
                <a:ea typeface="宋体" pitchFamily="2" charset="-122"/>
                <a:cs typeface="+mn-cs"/>
              </a:rPr>
              <a:t>X</a:t>
            </a:r>
            <a:r>
              <a:rPr lang="zh-CN" altLang="zh-CN" sz="1200" kern="1200">
                <a:solidFill>
                  <a:schemeClr val="tx1"/>
                </a:solidFill>
                <a:effectLst/>
                <a:latin typeface="Times New Roman" pitchFamily="18" charset="0"/>
                <a:ea typeface="宋体" pitchFamily="2" charset="-122"/>
                <a:cs typeface="+mn-cs"/>
              </a:rPr>
              <a:t>输入微操作</a:t>
            </a:r>
            <a:r>
              <a:rPr lang="en-US" altLang="zh-CN" sz="1200" kern="1200">
                <a:solidFill>
                  <a:schemeClr val="tx1"/>
                </a:solidFill>
                <a:effectLst/>
                <a:latin typeface="Times New Roman" pitchFamily="18" charset="0"/>
                <a:ea typeface="宋体" pitchFamily="2" charset="-122"/>
                <a:cs typeface="+mn-cs"/>
              </a:rPr>
              <a:t>4</a:t>
            </a:r>
            <a:r>
              <a:rPr lang="zh-CN" altLang="zh-CN" sz="1200" kern="1200">
                <a:solidFill>
                  <a:schemeClr val="tx1"/>
                </a:solidFill>
                <a:effectLst/>
                <a:latin typeface="Times New Roman" pitchFamily="18" charset="0"/>
                <a:ea typeface="宋体" pitchFamily="2" charset="-122"/>
                <a:cs typeface="+mn-cs"/>
              </a:rPr>
              <a:t>、</a:t>
            </a:r>
            <a:r>
              <a:rPr lang="en-US" altLang="zh-CN" sz="1200" kern="1200">
                <a:solidFill>
                  <a:schemeClr val="tx1"/>
                </a:solidFill>
                <a:effectLst/>
                <a:latin typeface="Times New Roman" pitchFamily="18" charset="0"/>
                <a:ea typeface="宋体" pitchFamily="2" charset="-122"/>
                <a:cs typeface="+mn-cs"/>
              </a:rPr>
              <a:t>6</a:t>
            </a:r>
            <a:r>
              <a:rPr lang="zh-CN" altLang="zh-CN" sz="1200" kern="1200">
                <a:solidFill>
                  <a:schemeClr val="tx1"/>
                </a:solidFill>
                <a:effectLst/>
                <a:latin typeface="Times New Roman" pitchFamily="18" charset="0"/>
                <a:ea typeface="宋体" pitchFamily="2" charset="-122"/>
                <a:cs typeface="+mn-cs"/>
              </a:rPr>
              <a:t>、</a:t>
            </a:r>
            <a:r>
              <a:rPr lang="en-US" altLang="zh-CN" sz="1200" kern="1200">
                <a:solidFill>
                  <a:schemeClr val="tx1"/>
                </a:solidFill>
                <a:effectLst/>
                <a:latin typeface="Times New Roman" pitchFamily="18" charset="0"/>
                <a:ea typeface="宋体" pitchFamily="2" charset="-122"/>
                <a:cs typeface="+mn-cs"/>
              </a:rPr>
              <a:t>8</a:t>
            </a:r>
            <a:r>
              <a:rPr lang="zh-CN" altLang="zh-CN" sz="1200" kern="1200">
                <a:solidFill>
                  <a:schemeClr val="tx1"/>
                </a:solidFill>
                <a:effectLst/>
                <a:latin typeface="Times New Roman" pitchFamily="18" charset="0"/>
                <a:ea typeface="宋体" pitchFamily="2" charset="-122"/>
                <a:cs typeface="+mn-cs"/>
              </a:rPr>
              <a:t>与</a:t>
            </a:r>
            <a:r>
              <a:rPr lang="en-US" altLang="zh-CN" sz="1200" kern="1200">
                <a:solidFill>
                  <a:schemeClr val="tx1"/>
                </a:solidFill>
                <a:effectLst/>
                <a:latin typeface="Times New Roman" pitchFamily="18" charset="0"/>
                <a:ea typeface="宋体" pitchFamily="2" charset="-122"/>
                <a:cs typeface="+mn-cs"/>
              </a:rPr>
              <a:t>Y</a:t>
            </a:r>
            <a:r>
              <a:rPr lang="zh-CN" altLang="zh-CN" sz="1200" kern="1200">
                <a:solidFill>
                  <a:schemeClr val="tx1"/>
                </a:solidFill>
                <a:effectLst/>
                <a:latin typeface="Times New Roman" pitchFamily="18" charset="0"/>
                <a:ea typeface="宋体" pitchFamily="2" charset="-122"/>
                <a:cs typeface="+mn-cs"/>
              </a:rPr>
              <a:t>输入的</a:t>
            </a:r>
            <a:r>
              <a:rPr lang="en-US" altLang="zh-CN" sz="1200" kern="1200">
                <a:solidFill>
                  <a:schemeClr val="tx1"/>
                </a:solidFill>
                <a:effectLst/>
                <a:latin typeface="Times New Roman" pitchFamily="18" charset="0"/>
                <a:ea typeface="宋体" pitchFamily="2" charset="-122"/>
                <a:cs typeface="+mn-cs"/>
              </a:rPr>
              <a:t>5</a:t>
            </a:r>
            <a:r>
              <a:rPr lang="zh-CN" altLang="zh-CN" sz="1200" kern="1200">
                <a:solidFill>
                  <a:schemeClr val="tx1"/>
                </a:solidFill>
                <a:effectLst/>
                <a:latin typeface="Times New Roman" pitchFamily="18" charset="0"/>
                <a:ea typeface="宋体" pitchFamily="2" charset="-122"/>
                <a:cs typeface="+mn-cs"/>
              </a:rPr>
              <a:t>、</a:t>
            </a:r>
            <a:r>
              <a:rPr lang="en-US" altLang="zh-CN" sz="1200" kern="1200">
                <a:solidFill>
                  <a:schemeClr val="tx1"/>
                </a:solidFill>
                <a:effectLst/>
                <a:latin typeface="Times New Roman" pitchFamily="18" charset="0"/>
                <a:ea typeface="宋体" pitchFamily="2" charset="-122"/>
                <a:cs typeface="+mn-cs"/>
              </a:rPr>
              <a:t>7</a:t>
            </a:r>
            <a:r>
              <a:rPr lang="zh-CN" altLang="zh-CN" sz="1200" kern="1200">
                <a:solidFill>
                  <a:schemeClr val="tx1"/>
                </a:solidFill>
                <a:effectLst/>
                <a:latin typeface="Times New Roman" pitchFamily="18" charset="0"/>
                <a:ea typeface="宋体" pitchFamily="2" charset="-122"/>
                <a:cs typeface="+mn-cs"/>
              </a:rPr>
              <a:t>、</a:t>
            </a:r>
            <a:r>
              <a:rPr lang="en-US" altLang="zh-CN" sz="1200" kern="1200">
                <a:solidFill>
                  <a:schemeClr val="tx1"/>
                </a:solidFill>
                <a:effectLst/>
                <a:latin typeface="Times New Roman" pitchFamily="18" charset="0"/>
                <a:ea typeface="宋体" pitchFamily="2" charset="-122"/>
                <a:cs typeface="+mn-cs"/>
              </a:rPr>
              <a:t>9</a:t>
            </a:r>
            <a:r>
              <a:rPr lang="zh-CN" altLang="zh-CN" sz="1200" kern="1200">
                <a:solidFill>
                  <a:schemeClr val="tx1"/>
                </a:solidFill>
                <a:effectLst/>
                <a:latin typeface="Times New Roman" pitchFamily="18" charset="0"/>
                <a:ea typeface="宋体" pitchFamily="2" charset="-122"/>
                <a:cs typeface="+mn-cs"/>
              </a:rPr>
              <a:t>这两组信号中的任意两个微操作都是相容的。</a:t>
            </a:r>
            <a:endParaRPr lang="zh-CN" altLang="en-US"/>
          </a:p>
          <a:p>
            <a:endParaRPr lang="zh-CN" altLang="en-US"/>
          </a:p>
        </p:txBody>
      </p:sp>
      <p:sp>
        <p:nvSpPr>
          <p:cNvPr id="4" name="灯片编号占位符 3"/>
          <p:cNvSpPr>
            <a:spLocks noGrp="1"/>
          </p:cNvSpPr>
          <p:nvPr>
            <p:ph type="sldNum" sz="quarter" idx="10"/>
          </p:nvPr>
        </p:nvSpPr>
        <p:spPr/>
        <p:txBody>
          <a:bodyPr/>
          <a:lstStyle/>
          <a:p>
            <a:pPr>
              <a:defRPr/>
            </a:pPr>
            <a:fld id="{F4B404F6-11C8-4D27-A8B4-3B75D0514175}" type="slidenum">
              <a:rPr lang="en-US" altLang="zh-CN" smtClean="0"/>
              <a:pPr>
                <a:defRPr/>
              </a:pPr>
              <a:t>63</a:t>
            </a:fld>
            <a:endParaRPr lang="en-US" altLang="zh-CN"/>
          </a:p>
        </p:txBody>
      </p:sp>
    </p:spTree>
    <p:extLst>
      <p:ext uri="{BB962C8B-B14F-4D97-AF65-F5344CB8AC3E}">
        <p14:creationId xmlns:p14="http://schemas.microsoft.com/office/powerpoint/2010/main" val="2273541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ffectLst/>
        </p:spPr>
        <p:txBody>
          <a:bodyPr/>
          <a:lstStyle/>
          <a:p>
            <a:pPr>
              <a:defRPr/>
            </a:pPr>
            <a:endParaRPr lang="zh-CN" altLang="en-US">
              <a:latin typeface="Arial" pitchFamily="34" charset="0"/>
            </a:endParaRPr>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w="9525">
              <a:noFill/>
              <a:round/>
              <a:headEnd/>
              <a:tailEnd/>
            </a:ln>
            <a:effectLst/>
          </p:spPr>
          <p:txBody>
            <a:bodyPr wrap="none" anchor="ctr"/>
            <a:lstStyle/>
            <a:p>
              <a:pPr>
                <a:defRPr/>
              </a:pPr>
              <a:endParaRPr lang="zh-CN" altLang="en-US">
                <a:latin typeface="Arial" pitchFamily="34" charset="0"/>
              </a:endParaRPr>
            </a:p>
          </p:txBody>
        </p:sp>
        <p:sp>
          <p:nvSpPr>
            <p:cNvPr id="7" name="Oval 10"/>
            <p:cNvSpPr>
              <a:spLocks noChangeArrowheads="1"/>
            </p:cNvSpPr>
            <p:nvPr/>
          </p:nvSpPr>
          <p:spPr bwMode="auto">
            <a:xfrm>
              <a:off x="4883" y="1885"/>
              <a:ext cx="127" cy="127"/>
            </a:xfrm>
            <a:prstGeom prst="ellipse">
              <a:avLst/>
            </a:prstGeom>
            <a:solidFill>
              <a:schemeClr val="tx2"/>
            </a:solidFill>
            <a:ln w="9525">
              <a:noFill/>
              <a:round/>
              <a:headEnd/>
              <a:tailEnd/>
            </a:ln>
            <a:effectLst/>
          </p:spPr>
          <p:txBody>
            <a:bodyPr wrap="none" anchor="ctr"/>
            <a:lstStyle/>
            <a:p>
              <a:pPr>
                <a:defRPr/>
              </a:pPr>
              <a:endParaRPr lang="zh-CN" altLang="en-US">
                <a:latin typeface="Arial" pitchFamily="34" charset="0"/>
              </a:endParaRPr>
            </a:p>
          </p:txBody>
        </p:sp>
        <p:sp>
          <p:nvSpPr>
            <p:cNvPr id="8" name="Oval 11"/>
            <p:cNvSpPr>
              <a:spLocks noChangeArrowheads="1"/>
            </p:cNvSpPr>
            <p:nvPr/>
          </p:nvSpPr>
          <p:spPr bwMode="auto">
            <a:xfrm>
              <a:off x="5062" y="1885"/>
              <a:ext cx="127" cy="127"/>
            </a:xfrm>
            <a:prstGeom prst="ellipse">
              <a:avLst/>
            </a:prstGeom>
            <a:solidFill>
              <a:schemeClr val="tx2"/>
            </a:solidFill>
            <a:ln w="9525">
              <a:noFill/>
              <a:round/>
              <a:headEnd/>
              <a:tailEnd/>
            </a:ln>
            <a:effectLst/>
          </p:spPr>
          <p:txBody>
            <a:bodyPr wrap="none" anchor="ctr"/>
            <a:lstStyle/>
            <a:p>
              <a:pPr>
                <a:defRPr/>
              </a:pPr>
              <a:endParaRPr lang="zh-CN" altLang="en-US">
                <a:latin typeface="Arial" pitchFamily="34" charset="0"/>
              </a:endParaRPr>
            </a:p>
          </p:txBody>
        </p:sp>
        <p:sp>
          <p:nvSpPr>
            <p:cNvPr id="9" name="Oval 12"/>
            <p:cNvSpPr>
              <a:spLocks noChangeArrowheads="1"/>
            </p:cNvSpPr>
            <p:nvPr/>
          </p:nvSpPr>
          <p:spPr bwMode="auto">
            <a:xfrm>
              <a:off x="4704" y="2064"/>
              <a:ext cx="127" cy="127"/>
            </a:xfrm>
            <a:prstGeom prst="ellipse">
              <a:avLst/>
            </a:prstGeom>
            <a:solidFill>
              <a:schemeClr val="tx2"/>
            </a:solidFill>
            <a:ln w="9525">
              <a:noFill/>
              <a:round/>
              <a:headEnd/>
              <a:tailEnd/>
            </a:ln>
            <a:effectLst/>
          </p:spPr>
          <p:txBody>
            <a:bodyPr wrap="none" anchor="ctr"/>
            <a:lstStyle/>
            <a:p>
              <a:pPr>
                <a:defRPr/>
              </a:pPr>
              <a:endParaRPr lang="zh-CN" altLang="en-US">
                <a:latin typeface="Arial" pitchFamily="34" charset="0"/>
              </a:endParaRPr>
            </a:p>
          </p:txBody>
        </p:sp>
        <p:sp>
          <p:nvSpPr>
            <p:cNvPr id="10" name="Oval 13"/>
            <p:cNvSpPr>
              <a:spLocks noChangeArrowheads="1"/>
            </p:cNvSpPr>
            <p:nvPr/>
          </p:nvSpPr>
          <p:spPr bwMode="auto">
            <a:xfrm>
              <a:off x="4883" y="2064"/>
              <a:ext cx="127" cy="127"/>
            </a:xfrm>
            <a:prstGeom prst="ellipse">
              <a:avLst/>
            </a:prstGeom>
            <a:solidFill>
              <a:schemeClr val="tx2"/>
            </a:solidFill>
            <a:ln w="9525">
              <a:noFill/>
              <a:round/>
              <a:headEnd/>
              <a:tailEnd/>
            </a:ln>
            <a:effectLst/>
          </p:spPr>
          <p:txBody>
            <a:bodyPr wrap="none" anchor="ctr"/>
            <a:lstStyle/>
            <a:p>
              <a:pPr>
                <a:defRPr/>
              </a:pPr>
              <a:endParaRPr lang="zh-CN" altLang="en-US">
                <a:latin typeface="Arial" pitchFamily="34" charset="0"/>
              </a:endParaRPr>
            </a:p>
          </p:txBody>
        </p:sp>
        <p:sp>
          <p:nvSpPr>
            <p:cNvPr id="11" name="Oval 14"/>
            <p:cNvSpPr>
              <a:spLocks noChangeArrowheads="1"/>
            </p:cNvSpPr>
            <p:nvPr/>
          </p:nvSpPr>
          <p:spPr bwMode="auto">
            <a:xfrm>
              <a:off x="5062" y="2064"/>
              <a:ext cx="127" cy="127"/>
            </a:xfrm>
            <a:prstGeom prst="ellipse">
              <a:avLst/>
            </a:prstGeom>
            <a:solidFill>
              <a:schemeClr val="tx2"/>
            </a:solidFill>
            <a:ln w="9525">
              <a:noFill/>
              <a:round/>
              <a:headEnd/>
              <a:tailEnd/>
            </a:ln>
            <a:effectLst/>
          </p:spPr>
          <p:txBody>
            <a:bodyPr wrap="none" anchor="ctr"/>
            <a:lstStyle/>
            <a:p>
              <a:pPr>
                <a:defRPr/>
              </a:pPr>
              <a:endParaRPr lang="zh-CN" altLang="en-US">
                <a:latin typeface="Arial" pitchFamily="34" charset="0"/>
              </a:endParaRPr>
            </a:p>
          </p:txBody>
        </p:sp>
        <p:sp>
          <p:nvSpPr>
            <p:cNvPr id="12" name="Oval 15"/>
            <p:cNvSpPr>
              <a:spLocks noChangeArrowheads="1"/>
            </p:cNvSpPr>
            <p:nvPr/>
          </p:nvSpPr>
          <p:spPr bwMode="auto">
            <a:xfrm>
              <a:off x="5241" y="2064"/>
              <a:ext cx="127" cy="127"/>
            </a:xfrm>
            <a:prstGeom prst="ellipse">
              <a:avLst/>
            </a:prstGeom>
            <a:solidFill>
              <a:schemeClr val="accent2"/>
            </a:solidFill>
            <a:ln w="9525">
              <a:noFill/>
              <a:round/>
              <a:headEnd/>
              <a:tailEnd/>
            </a:ln>
            <a:effectLst/>
          </p:spPr>
          <p:txBody>
            <a:bodyPr wrap="none" anchor="ctr"/>
            <a:lstStyle/>
            <a:p>
              <a:pPr>
                <a:defRPr/>
              </a:pPr>
              <a:endParaRPr lang="zh-CN" altLang="en-US">
                <a:latin typeface="Arial" pitchFamily="34" charset="0"/>
              </a:endParaRPr>
            </a:p>
          </p:txBody>
        </p:sp>
        <p:sp>
          <p:nvSpPr>
            <p:cNvPr id="13" name="Oval 16"/>
            <p:cNvSpPr>
              <a:spLocks noChangeArrowheads="1"/>
            </p:cNvSpPr>
            <p:nvPr/>
          </p:nvSpPr>
          <p:spPr bwMode="auto">
            <a:xfrm>
              <a:off x="4704" y="2243"/>
              <a:ext cx="127" cy="127"/>
            </a:xfrm>
            <a:prstGeom prst="ellipse">
              <a:avLst/>
            </a:prstGeom>
            <a:solidFill>
              <a:schemeClr val="tx2"/>
            </a:solidFill>
            <a:ln w="9525">
              <a:noFill/>
              <a:round/>
              <a:headEnd/>
              <a:tailEnd/>
            </a:ln>
            <a:effectLst/>
          </p:spPr>
          <p:txBody>
            <a:bodyPr wrap="none" anchor="ctr"/>
            <a:lstStyle/>
            <a:p>
              <a:pPr>
                <a:defRPr/>
              </a:pPr>
              <a:endParaRPr lang="zh-CN" altLang="en-US">
                <a:latin typeface="Arial" pitchFamily="34" charset="0"/>
              </a:endParaRPr>
            </a:p>
          </p:txBody>
        </p:sp>
        <p:sp>
          <p:nvSpPr>
            <p:cNvPr id="14" name="Oval 17"/>
            <p:cNvSpPr>
              <a:spLocks noChangeArrowheads="1"/>
            </p:cNvSpPr>
            <p:nvPr/>
          </p:nvSpPr>
          <p:spPr bwMode="auto">
            <a:xfrm>
              <a:off x="4883" y="2243"/>
              <a:ext cx="127" cy="127"/>
            </a:xfrm>
            <a:prstGeom prst="ellipse">
              <a:avLst/>
            </a:prstGeom>
            <a:solidFill>
              <a:schemeClr val="tx2"/>
            </a:solidFill>
            <a:ln w="9525">
              <a:noFill/>
              <a:round/>
              <a:headEnd/>
              <a:tailEnd/>
            </a:ln>
            <a:effectLst/>
          </p:spPr>
          <p:txBody>
            <a:bodyPr wrap="none" anchor="ctr"/>
            <a:lstStyle/>
            <a:p>
              <a:pPr>
                <a:defRPr/>
              </a:pPr>
              <a:endParaRPr lang="zh-CN" altLang="en-US">
                <a:latin typeface="Arial" pitchFamily="34" charset="0"/>
              </a:endParaRPr>
            </a:p>
          </p:txBody>
        </p:sp>
        <p:sp>
          <p:nvSpPr>
            <p:cNvPr id="15" name="Oval 18"/>
            <p:cNvSpPr>
              <a:spLocks noChangeArrowheads="1"/>
            </p:cNvSpPr>
            <p:nvPr/>
          </p:nvSpPr>
          <p:spPr bwMode="auto">
            <a:xfrm>
              <a:off x="5062" y="2243"/>
              <a:ext cx="127" cy="127"/>
            </a:xfrm>
            <a:prstGeom prst="ellipse">
              <a:avLst/>
            </a:prstGeom>
            <a:solidFill>
              <a:schemeClr val="accent2"/>
            </a:solidFill>
            <a:ln w="9525">
              <a:noFill/>
              <a:round/>
              <a:headEnd/>
              <a:tailEnd/>
            </a:ln>
            <a:effectLst/>
          </p:spPr>
          <p:txBody>
            <a:bodyPr wrap="none" anchor="ctr"/>
            <a:lstStyle/>
            <a:p>
              <a:pPr>
                <a:defRPr/>
              </a:pPr>
              <a:endParaRPr lang="zh-CN" altLang="en-US">
                <a:latin typeface="Arial" pitchFamily="34" charset="0"/>
              </a:endParaRPr>
            </a:p>
          </p:txBody>
        </p:sp>
        <p:sp>
          <p:nvSpPr>
            <p:cNvPr id="16" name="Oval 19"/>
            <p:cNvSpPr>
              <a:spLocks noChangeArrowheads="1"/>
            </p:cNvSpPr>
            <p:nvPr/>
          </p:nvSpPr>
          <p:spPr bwMode="auto">
            <a:xfrm>
              <a:off x="5241" y="2243"/>
              <a:ext cx="127" cy="127"/>
            </a:xfrm>
            <a:prstGeom prst="ellipse">
              <a:avLst/>
            </a:prstGeom>
            <a:solidFill>
              <a:schemeClr val="accent2"/>
            </a:solidFill>
            <a:ln w="9525">
              <a:noFill/>
              <a:round/>
              <a:headEnd/>
              <a:tailEnd/>
            </a:ln>
            <a:effectLst/>
          </p:spPr>
          <p:txBody>
            <a:bodyPr wrap="none" anchor="ctr"/>
            <a:lstStyle/>
            <a:p>
              <a:pPr>
                <a:defRPr/>
              </a:pPr>
              <a:endParaRPr lang="zh-CN" altLang="en-US">
                <a:latin typeface="Arial" pitchFamily="34" charset="0"/>
              </a:endParaRPr>
            </a:p>
          </p:txBody>
        </p:sp>
        <p:sp>
          <p:nvSpPr>
            <p:cNvPr id="17" name="Oval 20"/>
            <p:cNvSpPr>
              <a:spLocks noChangeArrowheads="1"/>
            </p:cNvSpPr>
            <p:nvPr/>
          </p:nvSpPr>
          <p:spPr bwMode="auto">
            <a:xfrm>
              <a:off x="5420" y="2243"/>
              <a:ext cx="127" cy="127"/>
            </a:xfrm>
            <a:prstGeom prst="ellipse">
              <a:avLst/>
            </a:prstGeom>
            <a:solidFill>
              <a:schemeClr val="accent1"/>
            </a:solidFill>
            <a:ln w="9525">
              <a:noFill/>
              <a:round/>
              <a:headEnd/>
              <a:tailEnd/>
            </a:ln>
            <a:effectLst/>
          </p:spPr>
          <p:txBody>
            <a:bodyPr wrap="none" anchor="ctr"/>
            <a:lstStyle/>
            <a:p>
              <a:pPr>
                <a:defRPr/>
              </a:pPr>
              <a:endParaRPr lang="zh-CN" altLang="en-US">
                <a:latin typeface="Arial" pitchFamily="34" charset="0"/>
              </a:endParaRPr>
            </a:p>
          </p:txBody>
        </p:sp>
        <p:sp>
          <p:nvSpPr>
            <p:cNvPr id="18" name="Oval 21"/>
            <p:cNvSpPr>
              <a:spLocks noChangeArrowheads="1"/>
            </p:cNvSpPr>
            <p:nvPr/>
          </p:nvSpPr>
          <p:spPr bwMode="auto">
            <a:xfrm>
              <a:off x="4704" y="2421"/>
              <a:ext cx="127" cy="128"/>
            </a:xfrm>
            <a:prstGeom prst="ellipse">
              <a:avLst/>
            </a:prstGeom>
            <a:solidFill>
              <a:schemeClr val="tx2"/>
            </a:solidFill>
            <a:ln w="9525">
              <a:noFill/>
              <a:round/>
              <a:headEnd/>
              <a:tailEnd/>
            </a:ln>
            <a:effectLst/>
          </p:spPr>
          <p:txBody>
            <a:bodyPr wrap="none" anchor="ctr"/>
            <a:lstStyle/>
            <a:p>
              <a:pPr>
                <a:defRPr/>
              </a:pPr>
              <a:endParaRPr lang="zh-CN" altLang="en-US">
                <a:latin typeface="Arial" pitchFamily="34" charset="0"/>
              </a:endParaRPr>
            </a:p>
          </p:txBody>
        </p:sp>
        <p:sp>
          <p:nvSpPr>
            <p:cNvPr id="19" name="Oval 22"/>
            <p:cNvSpPr>
              <a:spLocks noChangeArrowheads="1"/>
            </p:cNvSpPr>
            <p:nvPr/>
          </p:nvSpPr>
          <p:spPr bwMode="auto">
            <a:xfrm>
              <a:off x="4883" y="2421"/>
              <a:ext cx="127" cy="128"/>
            </a:xfrm>
            <a:prstGeom prst="ellipse">
              <a:avLst/>
            </a:prstGeom>
            <a:solidFill>
              <a:schemeClr val="accent2"/>
            </a:solidFill>
            <a:ln w="9525">
              <a:noFill/>
              <a:round/>
              <a:headEnd/>
              <a:tailEnd/>
            </a:ln>
            <a:effectLst/>
          </p:spPr>
          <p:txBody>
            <a:bodyPr wrap="none" anchor="ctr"/>
            <a:lstStyle/>
            <a:p>
              <a:pPr>
                <a:defRPr/>
              </a:pPr>
              <a:endParaRPr lang="zh-CN" altLang="en-US">
                <a:latin typeface="Arial" pitchFamily="34" charset="0"/>
              </a:endParaRPr>
            </a:p>
          </p:txBody>
        </p:sp>
        <p:sp>
          <p:nvSpPr>
            <p:cNvPr id="20" name="Oval 23"/>
            <p:cNvSpPr>
              <a:spLocks noChangeArrowheads="1"/>
            </p:cNvSpPr>
            <p:nvPr/>
          </p:nvSpPr>
          <p:spPr bwMode="auto">
            <a:xfrm>
              <a:off x="5062" y="2421"/>
              <a:ext cx="127" cy="128"/>
            </a:xfrm>
            <a:prstGeom prst="ellipse">
              <a:avLst/>
            </a:prstGeom>
            <a:solidFill>
              <a:schemeClr val="accent2"/>
            </a:solidFill>
            <a:ln w="9525">
              <a:noFill/>
              <a:round/>
              <a:headEnd/>
              <a:tailEnd/>
            </a:ln>
            <a:effectLst/>
          </p:spPr>
          <p:txBody>
            <a:bodyPr wrap="none" anchor="ctr"/>
            <a:lstStyle/>
            <a:p>
              <a:pPr>
                <a:defRPr/>
              </a:pPr>
              <a:endParaRPr lang="zh-CN" altLang="en-US">
                <a:latin typeface="Arial" pitchFamily="34" charset="0"/>
              </a:endParaRPr>
            </a:p>
          </p:txBody>
        </p:sp>
        <p:sp>
          <p:nvSpPr>
            <p:cNvPr id="21" name="Oval 24"/>
            <p:cNvSpPr>
              <a:spLocks noChangeArrowheads="1"/>
            </p:cNvSpPr>
            <p:nvPr/>
          </p:nvSpPr>
          <p:spPr bwMode="auto">
            <a:xfrm>
              <a:off x="5241" y="2421"/>
              <a:ext cx="127" cy="128"/>
            </a:xfrm>
            <a:prstGeom prst="ellipse">
              <a:avLst/>
            </a:prstGeom>
            <a:solidFill>
              <a:schemeClr val="accent1"/>
            </a:solidFill>
            <a:ln w="9525">
              <a:noFill/>
              <a:round/>
              <a:headEnd/>
              <a:tailEnd/>
            </a:ln>
            <a:effectLst/>
          </p:spPr>
          <p:txBody>
            <a:bodyPr wrap="none" anchor="ctr"/>
            <a:lstStyle/>
            <a:p>
              <a:pPr>
                <a:defRPr/>
              </a:pPr>
              <a:endParaRPr lang="zh-CN" altLang="en-US">
                <a:latin typeface="Arial" pitchFamily="34" charset="0"/>
              </a:endParaRPr>
            </a:p>
          </p:txBody>
        </p:sp>
        <p:sp>
          <p:nvSpPr>
            <p:cNvPr id="22" name="Oval 25"/>
            <p:cNvSpPr>
              <a:spLocks noChangeArrowheads="1"/>
            </p:cNvSpPr>
            <p:nvPr/>
          </p:nvSpPr>
          <p:spPr bwMode="auto">
            <a:xfrm>
              <a:off x="4704" y="2600"/>
              <a:ext cx="127" cy="128"/>
            </a:xfrm>
            <a:prstGeom prst="ellipse">
              <a:avLst/>
            </a:prstGeom>
            <a:solidFill>
              <a:schemeClr val="accent2"/>
            </a:solidFill>
            <a:ln w="9525">
              <a:noFill/>
              <a:round/>
              <a:headEnd/>
              <a:tailEnd/>
            </a:ln>
            <a:effectLst/>
          </p:spPr>
          <p:txBody>
            <a:bodyPr wrap="none" anchor="ctr"/>
            <a:lstStyle/>
            <a:p>
              <a:pPr>
                <a:defRPr/>
              </a:pPr>
              <a:endParaRPr lang="zh-CN" altLang="en-US">
                <a:latin typeface="Arial" pitchFamily="34" charset="0"/>
              </a:endParaRPr>
            </a:p>
          </p:txBody>
        </p:sp>
        <p:sp>
          <p:nvSpPr>
            <p:cNvPr id="23" name="Oval 26"/>
            <p:cNvSpPr>
              <a:spLocks noChangeArrowheads="1"/>
            </p:cNvSpPr>
            <p:nvPr/>
          </p:nvSpPr>
          <p:spPr bwMode="auto">
            <a:xfrm>
              <a:off x="4883" y="2600"/>
              <a:ext cx="127" cy="128"/>
            </a:xfrm>
            <a:prstGeom prst="ellipse">
              <a:avLst/>
            </a:prstGeom>
            <a:solidFill>
              <a:schemeClr val="accent2"/>
            </a:solidFill>
            <a:ln w="9525">
              <a:noFill/>
              <a:round/>
              <a:headEnd/>
              <a:tailEnd/>
            </a:ln>
            <a:effectLst/>
          </p:spPr>
          <p:txBody>
            <a:bodyPr wrap="none" anchor="ctr"/>
            <a:lstStyle/>
            <a:p>
              <a:pPr>
                <a:defRPr/>
              </a:pPr>
              <a:endParaRPr lang="zh-CN" altLang="en-US">
                <a:latin typeface="Arial" pitchFamily="34" charset="0"/>
              </a:endParaRPr>
            </a:p>
          </p:txBody>
        </p:sp>
        <p:sp>
          <p:nvSpPr>
            <p:cNvPr id="24" name="Oval 27"/>
            <p:cNvSpPr>
              <a:spLocks noChangeArrowheads="1"/>
            </p:cNvSpPr>
            <p:nvPr/>
          </p:nvSpPr>
          <p:spPr bwMode="auto">
            <a:xfrm>
              <a:off x="5062" y="2600"/>
              <a:ext cx="127" cy="128"/>
            </a:xfrm>
            <a:prstGeom prst="ellipse">
              <a:avLst/>
            </a:prstGeom>
            <a:solidFill>
              <a:schemeClr val="accent1"/>
            </a:solidFill>
            <a:ln w="9525">
              <a:noFill/>
              <a:round/>
              <a:headEnd/>
              <a:tailEnd/>
            </a:ln>
            <a:effectLst/>
          </p:spPr>
          <p:txBody>
            <a:bodyPr wrap="none" anchor="ctr"/>
            <a:lstStyle/>
            <a:p>
              <a:pPr>
                <a:defRPr/>
              </a:pPr>
              <a:endParaRPr lang="zh-CN" altLang="en-US">
                <a:latin typeface="Arial" pitchFamily="34" charset="0"/>
              </a:endParaRPr>
            </a:p>
          </p:txBody>
        </p:sp>
        <p:sp>
          <p:nvSpPr>
            <p:cNvPr id="25" name="Oval 28"/>
            <p:cNvSpPr>
              <a:spLocks noChangeArrowheads="1"/>
            </p:cNvSpPr>
            <p:nvPr/>
          </p:nvSpPr>
          <p:spPr bwMode="auto">
            <a:xfrm>
              <a:off x="5241" y="2600"/>
              <a:ext cx="127" cy="128"/>
            </a:xfrm>
            <a:prstGeom prst="ellipse">
              <a:avLst/>
            </a:prstGeom>
            <a:solidFill>
              <a:schemeClr val="accent1"/>
            </a:solidFill>
            <a:ln w="9525">
              <a:noFill/>
              <a:round/>
              <a:headEnd/>
              <a:tailEnd/>
            </a:ln>
            <a:effectLst/>
          </p:spPr>
          <p:txBody>
            <a:bodyPr wrap="none" anchor="ctr"/>
            <a:lstStyle/>
            <a:p>
              <a:pPr>
                <a:defRPr/>
              </a:pPr>
              <a:endParaRPr lang="zh-CN" altLang="en-US">
                <a:latin typeface="Arial" pitchFamily="34" charset="0"/>
              </a:endParaRPr>
            </a:p>
          </p:txBody>
        </p:sp>
        <p:sp>
          <p:nvSpPr>
            <p:cNvPr id="26" name="Oval 29"/>
            <p:cNvSpPr>
              <a:spLocks noChangeArrowheads="1"/>
            </p:cNvSpPr>
            <p:nvPr/>
          </p:nvSpPr>
          <p:spPr bwMode="auto">
            <a:xfrm>
              <a:off x="5420" y="2600"/>
              <a:ext cx="127" cy="128"/>
            </a:xfrm>
            <a:prstGeom prst="ellipse">
              <a:avLst/>
            </a:prstGeom>
            <a:solidFill>
              <a:schemeClr val="folHlink"/>
            </a:solidFill>
            <a:ln w="9525">
              <a:noFill/>
              <a:round/>
              <a:headEnd/>
              <a:tailEnd/>
            </a:ln>
            <a:effectLst/>
          </p:spPr>
          <p:txBody>
            <a:bodyPr wrap="none" anchor="ctr"/>
            <a:lstStyle/>
            <a:p>
              <a:pPr>
                <a:defRPr/>
              </a:pPr>
              <a:endParaRPr lang="zh-CN" altLang="en-US">
                <a:latin typeface="Arial" pitchFamily="34" charset="0"/>
              </a:endParaRPr>
            </a:p>
          </p:txBody>
        </p:sp>
        <p:sp>
          <p:nvSpPr>
            <p:cNvPr id="27" name="Oval 30"/>
            <p:cNvSpPr>
              <a:spLocks noChangeArrowheads="1"/>
            </p:cNvSpPr>
            <p:nvPr/>
          </p:nvSpPr>
          <p:spPr bwMode="auto">
            <a:xfrm>
              <a:off x="4704" y="2779"/>
              <a:ext cx="127" cy="127"/>
            </a:xfrm>
            <a:prstGeom prst="ellipse">
              <a:avLst/>
            </a:prstGeom>
            <a:solidFill>
              <a:schemeClr val="accent2"/>
            </a:solidFill>
            <a:ln w="9525">
              <a:noFill/>
              <a:round/>
              <a:headEnd/>
              <a:tailEnd/>
            </a:ln>
            <a:effectLst/>
          </p:spPr>
          <p:txBody>
            <a:bodyPr wrap="none" anchor="ctr"/>
            <a:lstStyle/>
            <a:p>
              <a:pPr>
                <a:defRPr/>
              </a:pPr>
              <a:endParaRPr lang="zh-CN" altLang="en-US">
                <a:latin typeface="Arial" pitchFamily="34" charset="0"/>
              </a:endParaRPr>
            </a:p>
          </p:txBody>
        </p:sp>
        <p:sp>
          <p:nvSpPr>
            <p:cNvPr id="28" name="Oval 31"/>
            <p:cNvSpPr>
              <a:spLocks noChangeArrowheads="1"/>
            </p:cNvSpPr>
            <p:nvPr/>
          </p:nvSpPr>
          <p:spPr bwMode="auto">
            <a:xfrm>
              <a:off x="4883" y="2779"/>
              <a:ext cx="127" cy="127"/>
            </a:xfrm>
            <a:prstGeom prst="ellipse">
              <a:avLst/>
            </a:prstGeom>
            <a:solidFill>
              <a:schemeClr val="accent1"/>
            </a:solidFill>
            <a:ln w="9525">
              <a:noFill/>
              <a:round/>
              <a:headEnd/>
              <a:tailEnd/>
            </a:ln>
            <a:effectLst/>
          </p:spPr>
          <p:txBody>
            <a:bodyPr wrap="none" anchor="ctr"/>
            <a:lstStyle/>
            <a:p>
              <a:pPr>
                <a:defRPr/>
              </a:pPr>
              <a:endParaRPr lang="zh-CN" altLang="en-US">
                <a:latin typeface="Arial" pitchFamily="34" charset="0"/>
              </a:endParaRPr>
            </a:p>
          </p:txBody>
        </p:sp>
        <p:sp>
          <p:nvSpPr>
            <p:cNvPr id="29" name="Oval 32"/>
            <p:cNvSpPr>
              <a:spLocks noChangeArrowheads="1"/>
            </p:cNvSpPr>
            <p:nvPr/>
          </p:nvSpPr>
          <p:spPr bwMode="auto">
            <a:xfrm>
              <a:off x="5062" y="2779"/>
              <a:ext cx="127" cy="127"/>
            </a:xfrm>
            <a:prstGeom prst="ellipse">
              <a:avLst/>
            </a:prstGeom>
            <a:solidFill>
              <a:schemeClr val="accent1"/>
            </a:solidFill>
            <a:ln w="9525">
              <a:noFill/>
              <a:round/>
              <a:headEnd/>
              <a:tailEnd/>
            </a:ln>
            <a:effectLst/>
          </p:spPr>
          <p:txBody>
            <a:bodyPr wrap="none" anchor="ctr"/>
            <a:lstStyle/>
            <a:p>
              <a:pPr>
                <a:defRPr/>
              </a:pPr>
              <a:endParaRPr lang="zh-CN" altLang="en-US">
                <a:latin typeface="Arial" pitchFamily="34" charset="0"/>
              </a:endParaRPr>
            </a:p>
          </p:txBody>
        </p:sp>
        <p:sp>
          <p:nvSpPr>
            <p:cNvPr id="30" name="Oval 33"/>
            <p:cNvSpPr>
              <a:spLocks noChangeArrowheads="1"/>
            </p:cNvSpPr>
            <p:nvPr/>
          </p:nvSpPr>
          <p:spPr bwMode="auto">
            <a:xfrm>
              <a:off x="5241" y="2779"/>
              <a:ext cx="127" cy="127"/>
            </a:xfrm>
            <a:prstGeom prst="ellipse">
              <a:avLst/>
            </a:prstGeom>
            <a:solidFill>
              <a:schemeClr val="folHlink"/>
            </a:solidFill>
            <a:ln w="9525">
              <a:noFill/>
              <a:round/>
              <a:headEnd/>
              <a:tailEnd/>
            </a:ln>
            <a:effectLst/>
          </p:spPr>
          <p:txBody>
            <a:bodyPr wrap="none" anchor="ctr"/>
            <a:lstStyle/>
            <a:p>
              <a:pPr>
                <a:defRPr/>
              </a:pPr>
              <a:endParaRPr lang="zh-CN" altLang="en-US">
                <a:latin typeface="Arial" pitchFamily="34" charset="0"/>
              </a:endParaRPr>
            </a:p>
          </p:txBody>
        </p:sp>
        <p:sp>
          <p:nvSpPr>
            <p:cNvPr id="31" name="Oval 34"/>
            <p:cNvSpPr>
              <a:spLocks noChangeArrowheads="1"/>
            </p:cNvSpPr>
            <p:nvPr/>
          </p:nvSpPr>
          <p:spPr bwMode="auto">
            <a:xfrm>
              <a:off x="4704" y="2958"/>
              <a:ext cx="127" cy="127"/>
            </a:xfrm>
            <a:prstGeom prst="ellipse">
              <a:avLst/>
            </a:prstGeom>
            <a:solidFill>
              <a:schemeClr val="accent1"/>
            </a:solidFill>
            <a:ln w="9525">
              <a:noFill/>
              <a:round/>
              <a:headEnd/>
              <a:tailEnd/>
            </a:ln>
            <a:effectLst/>
          </p:spPr>
          <p:txBody>
            <a:bodyPr wrap="none" anchor="ctr"/>
            <a:lstStyle/>
            <a:p>
              <a:pPr>
                <a:defRPr/>
              </a:pPr>
              <a:endParaRPr lang="zh-CN" altLang="en-US">
                <a:latin typeface="Arial" pitchFamily="34" charset="0"/>
              </a:endParaRPr>
            </a:p>
          </p:txBody>
        </p:sp>
        <p:sp>
          <p:nvSpPr>
            <p:cNvPr id="32" name="Oval 35"/>
            <p:cNvSpPr>
              <a:spLocks noChangeArrowheads="1"/>
            </p:cNvSpPr>
            <p:nvPr/>
          </p:nvSpPr>
          <p:spPr bwMode="auto">
            <a:xfrm>
              <a:off x="4883" y="2958"/>
              <a:ext cx="127" cy="127"/>
            </a:xfrm>
            <a:prstGeom prst="ellipse">
              <a:avLst/>
            </a:prstGeom>
            <a:solidFill>
              <a:schemeClr val="accent1"/>
            </a:solidFill>
            <a:ln w="9525">
              <a:noFill/>
              <a:round/>
              <a:headEnd/>
              <a:tailEnd/>
            </a:ln>
            <a:effectLst/>
          </p:spPr>
          <p:txBody>
            <a:bodyPr wrap="none" anchor="ctr"/>
            <a:lstStyle/>
            <a:p>
              <a:pPr>
                <a:defRPr/>
              </a:pPr>
              <a:endParaRPr lang="zh-CN" altLang="en-US">
                <a:latin typeface="Arial" pitchFamily="34" charset="0"/>
              </a:endParaRPr>
            </a:p>
          </p:txBody>
        </p:sp>
        <p:sp>
          <p:nvSpPr>
            <p:cNvPr id="33" name="Oval 36"/>
            <p:cNvSpPr>
              <a:spLocks noChangeArrowheads="1"/>
            </p:cNvSpPr>
            <p:nvPr/>
          </p:nvSpPr>
          <p:spPr bwMode="auto">
            <a:xfrm>
              <a:off x="5062" y="2958"/>
              <a:ext cx="127" cy="127"/>
            </a:xfrm>
            <a:prstGeom prst="ellipse">
              <a:avLst/>
            </a:prstGeom>
            <a:solidFill>
              <a:schemeClr val="folHlink"/>
            </a:solidFill>
            <a:ln w="9525">
              <a:noFill/>
              <a:round/>
              <a:headEnd/>
              <a:tailEnd/>
            </a:ln>
            <a:effectLst/>
          </p:spPr>
          <p:txBody>
            <a:bodyPr wrap="none" anchor="ctr"/>
            <a:lstStyle/>
            <a:p>
              <a:pPr>
                <a:defRPr/>
              </a:pPr>
              <a:endParaRPr lang="zh-CN" altLang="en-US">
                <a:latin typeface="Arial" pitchFamily="34" charset="0"/>
              </a:endParaRPr>
            </a:p>
          </p:txBody>
        </p:sp>
        <p:sp>
          <p:nvSpPr>
            <p:cNvPr id="34" name="Oval 37"/>
            <p:cNvSpPr>
              <a:spLocks noChangeArrowheads="1"/>
            </p:cNvSpPr>
            <p:nvPr/>
          </p:nvSpPr>
          <p:spPr bwMode="auto">
            <a:xfrm>
              <a:off x="5241" y="2958"/>
              <a:ext cx="127" cy="127"/>
            </a:xfrm>
            <a:prstGeom prst="ellipse">
              <a:avLst/>
            </a:prstGeom>
            <a:solidFill>
              <a:schemeClr val="folHlink"/>
            </a:solidFill>
            <a:ln w="9525">
              <a:noFill/>
              <a:round/>
              <a:headEnd/>
              <a:tailEnd/>
            </a:ln>
            <a:effectLst/>
          </p:spPr>
          <p:txBody>
            <a:bodyPr wrap="none" anchor="ctr"/>
            <a:lstStyle/>
            <a:p>
              <a:pPr>
                <a:defRPr/>
              </a:pPr>
              <a:endParaRPr lang="zh-CN" altLang="en-US">
                <a:latin typeface="Arial" pitchFamily="34" charset="0"/>
              </a:endParaRPr>
            </a:p>
          </p:txBody>
        </p:sp>
        <p:sp>
          <p:nvSpPr>
            <p:cNvPr id="35" name="Oval 38"/>
            <p:cNvSpPr>
              <a:spLocks noChangeArrowheads="1"/>
            </p:cNvSpPr>
            <p:nvPr/>
          </p:nvSpPr>
          <p:spPr bwMode="auto">
            <a:xfrm>
              <a:off x="4883" y="3137"/>
              <a:ext cx="127" cy="127"/>
            </a:xfrm>
            <a:prstGeom prst="ellipse">
              <a:avLst/>
            </a:prstGeom>
            <a:solidFill>
              <a:schemeClr val="folHlink"/>
            </a:solidFill>
            <a:ln w="9525">
              <a:noFill/>
              <a:round/>
              <a:headEnd/>
              <a:tailEnd/>
            </a:ln>
            <a:effectLst/>
          </p:spPr>
          <p:txBody>
            <a:bodyPr wrap="none" anchor="ctr"/>
            <a:lstStyle/>
            <a:p>
              <a:pPr>
                <a:defRPr/>
              </a:pPr>
              <a:endParaRPr lang="zh-CN" altLang="en-US">
                <a:latin typeface="Arial" pitchFamily="34" charset="0"/>
              </a:endParaRPr>
            </a:p>
          </p:txBody>
        </p:sp>
        <p:sp>
          <p:nvSpPr>
            <p:cNvPr id="36" name="Oval 39"/>
            <p:cNvSpPr>
              <a:spLocks noChangeArrowheads="1"/>
            </p:cNvSpPr>
            <p:nvPr/>
          </p:nvSpPr>
          <p:spPr bwMode="auto">
            <a:xfrm>
              <a:off x="5241" y="3137"/>
              <a:ext cx="127" cy="127"/>
            </a:xfrm>
            <a:prstGeom prst="ellipse">
              <a:avLst/>
            </a:prstGeom>
            <a:solidFill>
              <a:schemeClr val="folHlink"/>
            </a:solidFill>
            <a:ln w="9525">
              <a:noFill/>
              <a:round/>
              <a:headEnd/>
              <a:tailEnd/>
            </a:ln>
            <a:effectLst/>
          </p:spPr>
          <p:txBody>
            <a:bodyPr wrap="none" anchor="ctr"/>
            <a:lstStyle/>
            <a:p>
              <a:pPr>
                <a:defRPr/>
              </a:pPr>
              <a:endParaRPr lang="zh-CN" altLang="en-US">
                <a:latin typeface="Arial" pitchFamily="34" charset="0"/>
              </a:endParaRPr>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ffectLst/>
        </p:spPr>
        <p:txBody>
          <a:bodyPr/>
          <a:lstStyle/>
          <a:p>
            <a:pPr>
              <a:defRPr/>
            </a:pPr>
            <a:endParaRPr lang="zh-CN" altLang="en-US">
              <a:latin typeface="Arial" pitchFamily="34" charset="0"/>
            </a:endParaRPr>
          </a:p>
        </p:txBody>
      </p:sp>
      <p:sp>
        <p:nvSpPr>
          <p:cNvPr id="2051" name="Rectangle 3"/>
          <p:cNvSpPr>
            <a:spLocks noGrp="1" noChangeArrowheads="1"/>
          </p:cNvSpPr>
          <p:nvPr>
            <p:ph type="ctrTitle"/>
          </p:nvPr>
        </p:nvSpPr>
        <p:spPr>
          <a:xfrm>
            <a:off x="315913" y="466725"/>
            <a:ext cx="6781800" cy="2133600"/>
          </a:xfrm>
        </p:spPr>
        <p:txBody>
          <a:bodyPr/>
          <a:lstStyle>
            <a:lvl1pPr algn="r">
              <a:defRPr sz="4800"/>
            </a:lvl1pPr>
          </a:lstStyle>
          <a:p>
            <a:r>
              <a:rPr lang="zh-CN" altLang="en-US"/>
              <a:t>单击此处编辑母版标题样式</a:t>
            </a:r>
          </a:p>
        </p:txBody>
      </p:sp>
      <p:sp>
        <p:nvSpPr>
          <p:cNvPr id="2052"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zh-CN" altLang="en-US"/>
              <a:t>单击此处编辑母版副标题样式</a:t>
            </a:r>
          </a:p>
        </p:txBody>
      </p:sp>
      <p:sp>
        <p:nvSpPr>
          <p:cNvPr id="38" name="Rectangle 5"/>
          <p:cNvSpPr>
            <a:spLocks noGrp="1" noChangeArrowheads="1"/>
          </p:cNvSpPr>
          <p:nvPr>
            <p:ph type="dt" sz="half" idx="10"/>
          </p:nvPr>
        </p:nvSpPr>
        <p:spPr/>
        <p:txBody>
          <a:bodyPr/>
          <a:lstStyle>
            <a:lvl1pPr>
              <a:defRPr/>
            </a:lvl1pPr>
          </a:lstStyle>
          <a:p>
            <a:pPr>
              <a:defRPr/>
            </a:pPr>
            <a:fld id="{8A56E2FE-7492-4337-849E-E20B12AF559E}" type="datetime11">
              <a:rPr lang="zh-CN" altLang="en-US" smtClean="0"/>
              <a:t>09:11:00</a:t>
            </a:fld>
            <a:endParaRPr lang="en-US" altLang="zh-CN"/>
          </a:p>
        </p:txBody>
      </p:sp>
      <p:sp>
        <p:nvSpPr>
          <p:cNvPr id="39" name="Rectangle 6"/>
          <p:cNvSpPr>
            <a:spLocks noGrp="1" noChangeArrowheads="1"/>
          </p:cNvSpPr>
          <p:nvPr>
            <p:ph type="ftr" sz="quarter" idx="11"/>
          </p:nvPr>
        </p:nvSpPr>
        <p:spPr/>
        <p:txBody>
          <a:bodyPr/>
          <a:lstStyle>
            <a:lvl1pPr>
              <a:defRPr/>
            </a:lvl1pPr>
          </a:lstStyle>
          <a:p>
            <a:pPr>
              <a:defRPr/>
            </a:pPr>
            <a:endParaRPr lang="en-US" altLang="zh-CN"/>
          </a:p>
        </p:txBody>
      </p:sp>
      <p:sp>
        <p:nvSpPr>
          <p:cNvPr id="40" name="Rectangle 7"/>
          <p:cNvSpPr>
            <a:spLocks noGrp="1" noChangeArrowheads="1"/>
          </p:cNvSpPr>
          <p:nvPr>
            <p:ph type="sldNum" sz="quarter" idx="12"/>
          </p:nvPr>
        </p:nvSpPr>
        <p:spPr/>
        <p:txBody>
          <a:bodyPr/>
          <a:lstStyle>
            <a:lvl1pPr>
              <a:defRPr/>
            </a:lvl1pPr>
          </a:lstStyle>
          <a:p>
            <a:pPr>
              <a:defRPr/>
            </a:pPr>
            <a:fld id="{4E2506FB-7605-49AD-8CC2-899F2A8E31E2}" type="slidenum">
              <a:rPr lang="en-US" altLang="zh-CN"/>
              <a:pPr>
                <a:defRPr/>
              </a:pPr>
              <a:t>‹#›</a:t>
            </a:fld>
            <a:endParaRPr lang="en-US" altLang="zh-CN"/>
          </a:p>
        </p:txBody>
      </p:sp>
    </p:spTree>
    <p:extLst>
      <p:ext uri="{BB962C8B-B14F-4D97-AF65-F5344CB8AC3E}">
        <p14:creationId xmlns:p14="http://schemas.microsoft.com/office/powerpoint/2010/main" val="3588451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a:ln/>
        </p:spPr>
        <p:txBody>
          <a:bodyPr/>
          <a:lstStyle>
            <a:lvl1pPr>
              <a:defRPr/>
            </a:lvl1pPr>
          </a:lstStyle>
          <a:p>
            <a:pPr>
              <a:defRPr/>
            </a:pPr>
            <a:fld id="{51B91F9E-49DB-4CC6-B797-789FBE80E765}" type="datetime11">
              <a:rPr lang="zh-CN" altLang="en-US" smtClean="0"/>
              <a:t>09:11:00</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8EFF2CB6-75BF-4768-AE0B-6E128BF30E3A}" type="slidenum">
              <a:rPr lang="en-US" altLang="zh-CN"/>
              <a:pPr>
                <a:defRPr/>
              </a:pPr>
              <a:t>‹#›</a:t>
            </a:fld>
            <a:endParaRPr lang="en-US" altLang="zh-CN"/>
          </a:p>
        </p:txBody>
      </p:sp>
    </p:spTree>
    <p:extLst>
      <p:ext uri="{BB962C8B-B14F-4D97-AF65-F5344CB8AC3E}">
        <p14:creationId xmlns:p14="http://schemas.microsoft.com/office/powerpoint/2010/main" val="62359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2238"/>
            <a:ext cx="2057400" cy="6008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22238"/>
            <a:ext cx="6019800" cy="60086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a:ln/>
        </p:spPr>
        <p:txBody>
          <a:bodyPr/>
          <a:lstStyle>
            <a:lvl1pPr>
              <a:defRPr/>
            </a:lvl1pPr>
          </a:lstStyle>
          <a:p>
            <a:pPr>
              <a:defRPr/>
            </a:pPr>
            <a:fld id="{8FC7CF5B-053E-415C-BC8D-0553B1F7421F}" type="datetime11">
              <a:rPr lang="zh-CN" altLang="en-US" smtClean="0"/>
              <a:t>09:11:00</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093D59ED-910C-4611-8D7B-8A3082DA0A37}" type="slidenum">
              <a:rPr lang="en-US" altLang="zh-CN"/>
              <a:pPr>
                <a:defRPr/>
              </a:pPr>
              <a:t>‹#›</a:t>
            </a:fld>
            <a:endParaRPr lang="en-US" altLang="zh-CN"/>
          </a:p>
        </p:txBody>
      </p:sp>
    </p:spTree>
    <p:extLst>
      <p:ext uri="{BB962C8B-B14F-4D97-AF65-F5344CB8AC3E}">
        <p14:creationId xmlns:p14="http://schemas.microsoft.com/office/powerpoint/2010/main" val="4036003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719263"/>
            <a:ext cx="403860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19263"/>
            <a:ext cx="403860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a:ln/>
        </p:spPr>
        <p:txBody>
          <a:bodyPr/>
          <a:lstStyle>
            <a:lvl1pPr>
              <a:defRPr/>
            </a:lvl1pPr>
          </a:lstStyle>
          <a:p>
            <a:pPr>
              <a:defRPr/>
            </a:pPr>
            <a:fld id="{3D0FBE92-497F-447B-A6D3-897C754674DD}" type="datetime11">
              <a:rPr lang="zh-CN" altLang="en-US" smtClean="0"/>
              <a:t>09:11:00</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6830871C-66DE-428E-ACCC-7CC6F769A350}" type="slidenum">
              <a:rPr lang="en-US" altLang="zh-CN"/>
              <a:pPr>
                <a:defRPr/>
              </a:pPr>
              <a:t>‹#›</a:t>
            </a:fld>
            <a:endParaRPr lang="en-US" altLang="zh-CN"/>
          </a:p>
        </p:txBody>
      </p:sp>
    </p:spTree>
    <p:extLst>
      <p:ext uri="{BB962C8B-B14F-4D97-AF65-F5344CB8AC3E}">
        <p14:creationId xmlns:p14="http://schemas.microsoft.com/office/powerpoint/2010/main" val="38279316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a:t>单击此处编辑母版标题样式</a:t>
            </a:r>
          </a:p>
        </p:txBody>
      </p:sp>
      <p:sp>
        <p:nvSpPr>
          <p:cNvPr id="3" name="表格占位符 2"/>
          <p:cNvSpPr>
            <a:spLocks noGrp="1"/>
          </p:cNvSpPr>
          <p:nvPr>
            <p:ph type="tbl" idx="1"/>
          </p:nvPr>
        </p:nvSpPr>
        <p:spPr>
          <a:xfrm>
            <a:off x="457200" y="1719263"/>
            <a:ext cx="8229600" cy="4411662"/>
          </a:xfrm>
        </p:spPr>
        <p:txBody>
          <a:bodyPr/>
          <a:lstStyle/>
          <a:p>
            <a:pPr lvl="0"/>
            <a:endParaRPr lang="zh-CN" altLang="en-US" noProof="0"/>
          </a:p>
        </p:txBody>
      </p:sp>
      <p:sp>
        <p:nvSpPr>
          <p:cNvPr id="4" name="Rectangle 5"/>
          <p:cNvSpPr>
            <a:spLocks noGrp="1" noChangeArrowheads="1"/>
          </p:cNvSpPr>
          <p:nvPr>
            <p:ph type="dt" sz="half" idx="10"/>
          </p:nvPr>
        </p:nvSpPr>
        <p:spPr>
          <a:ln/>
        </p:spPr>
        <p:txBody>
          <a:bodyPr/>
          <a:lstStyle>
            <a:lvl1pPr>
              <a:defRPr/>
            </a:lvl1pPr>
          </a:lstStyle>
          <a:p>
            <a:pPr>
              <a:defRPr/>
            </a:pPr>
            <a:fld id="{2C4D7BA1-32D2-4EA1-8D22-756C128A36F2}" type="datetime11">
              <a:rPr lang="zh-CN" altLang="en-US" smtClean="0"/>
              <a:t>09:11:00</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CAFE1AE4-A4A3-4575-855E-957908F5880F}" type="slidenum">
              <a:rPr lang="en-US" altLang="zh-CN"/>
              <a:pPr>
                <a:defRPr/>
              </a:pPr>
              <a:t>‹#›</a:t>
            </a:fld>
            <a:endParaRPr lang="en-US" altLang="zh-CN"/>
          </a:p>
        </p:txBody>
      </p:sp>
    </p:spTree>
    <p:extLst>
      <p:ext uri="{BB962C8B-B14F-4D97-AF65-F5344CB8AC3E}">
        <p14:creationId xmlns:p14="http://schemas.microsoft.com/office/powerpoint/2010/main" val="3925795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719263"/>
            <a:ext cx="8229600" cy="21288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200" y="4000500"/>
            <a:ext cx="8229600" cy="21304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a:ln/>
        </p:spPr>
        <p:txBody>
          <a:bodyPr/>
          <a:lstStyle>
            <a:lvl1pPr>
              <a:defRPr/>
            </a:lvl1pPr>
          </a:lstStyle>
          <a:p>
            <a:pPr>
              <a:defRPr/>
            </a:pPr>
            <a:fld id="{ED43C164-741F-4ADD-AA5A-DD8751E7FAF7}" type="datetime11">
              <a:rPr lang="zh-CN" altLang="en-US" smtClean="0"/>
              <a:t>09:11:00</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ED66575D-1716-451D-91D4-A9900E948FC9}" type="slidenum">
              <a:rPr lang="en-US" altLang="zh-CN"/>
              <a:pPr>
                <a:defRPr/>
              </a:pPr>
              <a:t>‹#›</a:t>
            </a:fld>
            <a:endParaRPr lang="en-US" altLang="zh-CN"/>
          </a:p>
        </p:txBody>
      </p:sp>
    </p:spTree>
    <p:extLst>
      <p:ext uri="{BB962C8B-B14F-4D97-AF65-F5344CB8AC3E}">
        <p14:creationId xmlns:p14="http://schemas.microsoft.com/office/powerpoint/2010/main" val="419012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a:ln/>
        </p:spPr>
        <p:txBody>
          <a:bodyPr/>
          <a:lstStyle>
            <a:lvl1pPr>
              <a:defRPr/>
            </a:lvl1pPr>
          </a:lstStyle>
          <a:p>
            <a:pPr>
              <a:defRPr/>
            </a:pPr>
            <a:fld id="{72D1BB17-6713-44DA-87AE-309FE79D9F85}" type="datetime11">
              <a:rPr lang="zh-CN" altLang="en-US" smtClean="0"/>
              <a:t>09:11:00</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xfrm>
            <a:off x="8244408" y="6425698"/>
            <a:ext cx="899592" cy="457200"/>
          </a:xfrm>
          <a:ln/>
        </p:spPr>
        <p:txBody>
          <a:bodyPr/>
          <a:lstStyle>
            <a:lvl1pPr>
              <a:defRPr/>
            </a:lvl1pPr>
          </a:lstStyle>
          <a:p>
            <a:pPr>
              <a:defRPr/>
            </a:pPr>
            <a:fld id="{128B08FC-01B2-4106-965F-E3782BA43ADA}" type="slidenum">
              <a:rPr lang="en-US" altLang="zh-CN"/>
              <a:pPr>
                <a:defRPr/>
              </a:pPr>
              <a:t>‹#›</a:t>
            </a:fld>
            <a:endParaRPr lang="en-US" altLang="zh-CN"/>
          </a:p>
        </p:txBody>
      </p:sp>
    </p:spTree>
    <p:extLst>
      <p:ext uri="{BB962C8B-B14F-4D97-AF65-F5344CB8AC3E}">
        <p14:creationId xmlns:p14="http://schemas.microsoft.com/office/powerpoint/2010/main" val="4031185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fld id="{20D59A93-22C4-4791-AF11-5486B1E7B30A}" type="datetime11">
              <a:rPr lang="zh-CN" altLang="en-US" smtClean="0"/>
              <a:t>09:11:00</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1E5F70E1-109C-4FFB-8620-AC3DFC558486}" type="slidenum">
              <a:rPr lang="en-US" altLang="zh-CN"/>
              <a:pPr>
                <a:defRPr/>
              </a:pPr>
              <a:t>‹#›</a:t>
            </a:fld>
            <a:endParaRPr lang="en-US" altLang="zh-CN"/>
          </a:p>
        </p:txBody>
      </p:sp>
    </p:spTree>
    <p:extLst>
      <p:ext uri="{BB962C8B-B14F-4D97-AF65-F5344CB8AC3E}">
        <p14:creationId xmlns:p14="http://schemas.microsoft.com/office/powerpoint/2010/main" val="3490185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a:ln/>
        </p:spPr>
        <p:txBody>
          <a:bodyPr/>
          <a:lstStyle>
            <a:lvl1pPr>
              <a:defRPr/>
            </a:lvl1pPr>
          </a:lstStyle>
          <a:p>
            <a:pPr>
              <a:defRPr/>
            </a:pPr>
            <a:fld id="{AC90D758-F19E-48B1-BFEE-A6F317154DA9}" type="datetime11">
              <a:rPr lang="zh-CN" altLang="en-US" smtClean="0"/>
              <a:t>09:11:00</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52A5845C-E0A3-4EE7-BE0D-A1EAEF7CEC93}" type="slidenum">
              <a:rPr lang="en-US" altLang="zh-CN"/>
              <a:pPr>
                <a:defRPr/>
              </a:pPr>
              <a:t>‹#›</a:t>
            </a:fld>
            <a:endParaRPr lang="en-US" altLang="zh-CN"/>
          </a:p>
        </p:txBody>
      </p:sp>
    </p:spTree>
    <p:extLst>
      <p:ext uri="{BB962C8B-B14F-4D97-AF65-F5344CB8AC3E}">
        <p14:creationId xmlns:p14="http://schemas.microsoft.com/office/powerpoint/2010/main" val="4073212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dt" sz="half" idx="10"/>
          </p:nvPr>
        </p:nvSpPr>
        <p:spPr>
          <a:ln/>
        </p:spPr>
        <p:txBody>
          <a:bodyPr/>
          <a:lstStyle>
            <a:lvl1pPr>
              <a:defRPr/>
            </a:lvl1pPr>
          </a:lstStyle>
          <a:p>
            <a:pPr>
              <a:defRPr/>
            </a:pPr>
            <a:fld id="{C2D5C123-1A54-45B8-B5DB-48E18CA56507}" type="datetime11">
              <a:rPr lang="zh-CN" altLang="en-US" smtClean="0"/>
              <a:t>09:11:00</a:t>
            </a:fld>
            <a:endParaRPr lang="en-US" altLang="zh-CN"/>
          </a:p>
        </p:txBody>
      </p:sp>
      <p:sp>
        <p:nvSpPr>
          <p:cNvPr id="8"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
          <p:cNvSpPr>
            <a:spLocks noGrp="1" noChangeArrowheads="1"/>
          </p:cNvSpPr>
          <p:nvPr>
            <p:ph type="sldNum" sz="quarter" idx="12"/>
          </p:nvPr>
        </p:nvSpPr>
        <p:spPr>
          <a:ln/>
        </p:spPr>
        <p:txBody>
          <a:bodyPr/>
          <a:lstStyle>
            <a:lvl1pPr>
              <a:defRPr/>
            </a:lvl1pPr>
          </a:lstStyle>
          <a:p>
            <a:pPr>
              <a:defRPr/>
            </a:pPr>
            <a:fld id="{C271F56E-6CC9-4061-A8F5-344B95AFF47A}" type="slidenum">
              <a:rPr lang="en-US" altLang="zh-CN"/>
              <a:pPr>
                <a:defRPr/>
              </a:pPr>
              <a:t>‹#›</a:t>
            </a:fld>
            <a:endParaRPr lang="en-US" altLang="zh-CN"/>
          </a:p>
        </p:txBody>
      </p:sp>
    </p:spTree>
    <p:extLst>
      <p:ext uri="{BB962C8B-B14F-4D97-AF65-F5344CB8AC3E}">
        <p14:creationId xmlns:p14="http://schemas.microsoft.com/office/powerpoint/2010/main" val="657269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dt" sz="half" idx="10"/>
          </p:nvPr>
        </p:nvSpPr>
        <p:spPr>
          <a:ln/>
        </p:spPr>
        <p:txBody>
          <a:bodyPr/>
          <a:lstStyle>
            <a:lvl1pPr>
              <a:defRPr/>
            </a:lvl1pPr>
          </a:lstStyle>
          <a:p>
            <a:pPr>
              <a:defRPr/>
            </a:pPr>
            <a:fld id="{85255BC1-8375-41E7-9F6B-79FA9C1C0B28}" type="datetime11">
              <a:rPr lang="zh-CN" altLang="en-US" smtClean="0"/>
              <a:t>09:11:00</a:t>
            </a:fld>
            <a:endParaRPr lang="en-US" altLang="zh-CN"/>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2"/>
          </p:nvPr>
        </p:nvSpPr>
        <p:spPr>
          <a:ln/>
        </p:spPr>
        <p:txBody>
          <a:bodyPr/>
          <a:lstStyle>
            <a:lvl1pPr>
              <a:defRPr/>
            </a:lvl1pPr>
          </a:lstStyle>
          <a:p>
            <a:pPr>
              <a:defRPr/>
            </a:pPr>
            <a:fld id="{BC978A4F-951D-45A4-904D-6C3B95F9505D}" type="slidenum">
              <a:rPr lang="en-US" altLang="zh-CN"/>
              <a:pPr>
                <a:defRPr/>
              </a:pPr>
              <a:t>‹#›</a:t>
            </a:fld>
            <a:endParaRPr lang="en-US" altLang="zh-CN"/>
          </a:p>
        </p:txBody>
      </p:sp>
    </p:spTree>
    <p:extLst>
      <p:ext uri="{BB962C8B-B14F-4D97-AF65-F5344CB8AC3E}">
        <p14:creationId xmlns:p14="http://schemas.microsoft.com/office/powerpoint/2010/main" val="1365059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fld id="{6DE296E1-009F-4E7F-B3F2-5535FB472407}" type="datetime11">
              <a:rPr lang="zh-CN" altLang="en-US" smtClean="0"/>
              <a:t>09:11:00</a:t>
            </a:fld>
            <a:endParaRPr lang="en-US" altLang="zh-CN"/>
          </a:p>
        </p:txBody>
      </p:sp>
      <p:sp>
        <p:nvSpPr>
          <p:cNvPr id="3"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7"/>
          <p:cNvSpPr>
            <a:spLocks noGrp="1" noChangeArrowheads="1"/>
          </p:cNvSpPr>
          <p:nvPr>
            <p:ph type="sldNum" sz="quarter" idx="12"/>
          </p:nvPr>
        </p:nvSpPr>
        <p:spPr>
          <a:ln/>
        </p:spPr>
        <p:txBody>
          <a:bodyPr/>
          <a:lstStyle>
            <a:lvl1pPr>
              <a:defRPr/>
            </a:lvl1pPr>
          </a:lstStyle>
          <a:p>
            <a:pPr>
              <a:defRPr/>
            </a:pPr>
            <a:fld id="{BEFC541B-1060-4900-89C5-15F509B02D6F}" type="slidenum">
              <a:rPr lang="en-US" altLang="zh-CN"/>
              <a:pPr>
                <a:defRPr/>
              </a:pPr>
              <a:t>‹#›</a:t>
            </a:fld>
            <a:endParaRPr lang="en-US" altLang="zh-CN"/>
          </a:p>
        </p:txBody>
      </p:sp>
    </p:spTree>
    <p:extLst>
      <p:ext uri="{BB962C8B-B14F-4D97-AF65-F5344CB8AC3E}">
        <p14:creationId xmlns:p14="http://schemas.microsoft.com/office/powerpoint/2010/main" val="531364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fld id="{596868AC-B600-4D65-BD41-2CF6F9435EC2}" type="datetime11">
              <a:rPr lang="zh-CN" altLang="en-US" smtClean="0"/>
              <a:t>09:11:00</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13B04B1F-9ED1-493E-93FE-0485706BA325}" type="slidenum">
              <a:rPr lang="en-US" altLang="zh-CN"/>
              <a:pPr>
                <a:defRPr/>
              </a:pPr>
              <a:t>‹#›</a:t>
            </a:fld>
            <a:endParaRPr lang="en-US" altLang="zh-CN"/>
          </a:p>
        </p:txBody>
      </p:sp>
    </p:spTree>
    <p:extLst>
      <p:ext uri="{BB962C8B-B14F-4D97-AF65-F5344CB8AC3E}">
        <p14:creationId xmlns:p14="http://schemas.microsoft.com/office/powerpoint/2010/main" val="134928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fld id="{BB1708CB-60C2-48F9-8087-95EEB00F9A08}" type="datetime11">
              <a:rPr lang="zh-CN" altLang="en-US" smtClean="0"/>
              <a:t>09:11:00</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64E3E086-4854-4C92-AC53-08B08E3E5A91}" type="slidenum">
              <a:rPr lang="en-US" altLang="zh-CN"/>
              <a:pPr>
                <a:defRPr/>
              </a:pPr>
              <a:t>‹#›</a:t>
            </a:fld>
            <a:endParaRPr lang="en-US" altLang="zh-CN"/>
          </a:p>
        </p:txBody>
      </p:sp>
    </p:spTree>
    <p:extLst>
      <p:ext uri="{BB962C8B-B14F-4D97-AF65-F5344CB8AC3E}">
        <p14:creationId xmlns:p14="http://schemas.microsoft.com/office/powerpoint/2010/main" val="1275974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7962900" y="152400"/>
            <a:ext cx="0" cy="1524000"/>
          </a:xfrm>
          <a:prstGeom prst="line">
            <a:avLst/>
          </a:prstGeom>
          <a:noFill/>
          <a:ln w="9525">
            <a:solidFill>
              <a:schemeClr val="tx1"/>
            </a:solidFill>
            <a:round/>
            <a:headEnd/>
            <a:tailEnd/>
          </a:ln>
          <a:effectLst/>
        </p:spPr>
        <p:txBody>
          <a:bodyPr/>
          <a:lstStyle/>
          <a:p>
            <a:pPr>
              <a:defRPr/>
            </a:pPr>
            <a:endParaRPr lang="zh-CN" altLang="en-US">
              <a:latin typeface="Arial" pitchFamily="34" charset="0"/>
            </a:endParaRPr>
          </a:p>
        </p:txBody>
      </p:sp>
      <p:sp>
        <p:nvSpPr>
          <p:cNvPr id="2051" name="Rectangle 3"/>
          <p:cNvSpPr>
            <a:spLocks noGrp="1" noChangeArrowheads="1"/>
          </p:cNvSpPr>
          <p:nvPr>
            <p:ph type="title"/>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2052" name="Rectangle 4"/>
          <p:cNvSpPr>
            <a:spLocks noGrp="1" noChangeArrowheads="1"/>
          </p:cNvSpPr>
          <p:nvPr>
            <p:ph type="body" idx="1"/>
          </p:nvPr>
        </p:nvSpPr>
        <p:spPr bwMode="auto">
          <a:xfrm>
            <a:off x="457200" y="1719263"/>
            <a:ext cx="8229600"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9" name="Rectangle 5"/>
          <p:cNvSpPr>
            <a:spLocks noGrp="1" noChangeArrowheads="1"/>
          </p:cNvSpPr>
          <p:nvPr>
            <p:ph type="dt" sz="half" idx="2"/>
          </p:nvPr>
        </p:nvSpPr>
        <p:spPr bwMode="auto">
          <a:xfrm>
            <a:off x="0" y="6597352"/>
            <a:ext cx="2133600" cy="26064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atin typeface="Arial" pitchFamily="34" charset="0"/>
              </a:defRPr>
            </a:lvl1pPr>
          </a:lstStyle>
          <a:p>
            <a:pPr>
              <a:defRPr/>
            </a:pPr>
            <a:fld id="{EFC045A2-30B6-487E-91FA-B0C4A9C99796}" type="datetime11">
              <a:rPr lang="zh-CN" altLang="en-US" smtClean="0"/>
              <a:t>09:11:00</a:t>
            </a:fld>
            <a:endParaRPr lang="en-US" altLang="zh-CN"/>
          </a:p>
        </p:txBody>
      </p:sp>
      <p:sp>
        <p:nvSpPr>
          <p:cNvPr id="1030"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latin typeface="Arial" pitchFamily="34" charset="0"/>
              </a:defRPr>
            </a:lvl1pPr>
          </a:lstStyle>
          <a:p>
            <a:pPr>
              <a:defRPr/>
            </a:pPr>
            <a:endParaRPr lang="en-US" altLang="zh-CN"/>
          </a:p>
        </p:txBody>
      </p:sp>
      <p:sp>
        <p:nvSpPr>
          <p:cNvPr id="1031" name="Rectangle 7"/>
          <p:cNvSpPr>
            <a:spLocks noGrp="1" noChangeArrowheads="1"/>
          </p:cNvSpPr>
          <p:nvPr>
            <p:ph type="sldNum" sz="quarter" idx="4"/>
          </p:nvPr>
        </p:nvSpPr>
        <p:spPr bwMode="auto">
          <a:xfrm>
            <a:off x="8603492" y="6425698"/>
            <a:ext cx="540508"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2000" b="1">
                <a:solidFill>
                  <a:srgbClr val="FF0000"/>
                </a:solidFill>
                <a:latin typeface="Arial" pitchFamily="34" charset="0"/>
              </a:defRPr>
            </a:lvl1pPr>
          </a:lstStyle>
          <a:p>
            <a:pPr>
              <a:defRPr/>
            </a:pPr>
            <a:fld id="{A4433296-BF99-481E-85D9-E4B8126B7160}" type="slidenum">
              <a:rPr lang="en-US" altLang="zh-CN" smtClean="0"/>
              <a:pPr>
                <a:defRPr/>
              </a:pPr>
              <a:t>‹#›</a:t>
            </a:fld>
            <a:endParaRPr lang="en-US" altLang="zh-CN"/>
          </a:p>
        </p:txBody>
      </p:sp>
      <p:grpSp>
        <p:nvGrpSpPr>
          <p:cNvPr id="2056" name="Group 8"/>
          <p:cNvGrpSpPr>
            <a:grpSpLocks/>
          </p:cNvGrpSpPr>
          <p:nvPr/>
        </p:nvGrpSpPr>
        <p:grpSpPr bwMode="auto">
          <a:xfrm>
            <a:off x="8153400" y="152400"/>
            <a:ext cx="792163" cy="1295400"/>
            <a:chOff x="5136" y="960"/>
            <a:chExt cx="528" cy="864"/>
          </a:xfrm>
        </p:grpSpPr>
        <p:sp>
          <p:nvSpPr>
            <p:cNvPr id="1033" name="Oval 9"/>
            <p:cNvSpPr>
              <a:spLocks noChangeArrowheads="1"/>
            </p:cNvSpPr>
            <p:nvPr/>
          </p:nvSpPr>
          <p:spPr bwMode="auto">
            <a:xfrm>
              <a:off x="5136" y="960"/>
              <a:ext cx="80" cy="80"/>
            </a:xfrm>
            <a:prstGeom prst="ellipse">
              <a:avLst/>
            </a:prstGeom>
            <a:solidFill>
              <a:schemeClr val="tx2"/>
            </a:solidFill>
            <a:ln w="9525">
              <a:noFill/>
              <a:round/>
              <a:headEnd/>
              <a:tailEnd/>
            </a:ln>
            <a:effectLst/>
          </p:spPr>
          <p:txBody>
            <a:bodyPr wrap="none" anchor="ctr"/>
            <a:lstStyle/>
            <a:p>
              <a:pPr>
                <a:defRPr/>
              </a:pPr>
              <a:endParaRPr lang="zh-CN" altLang="en-US">
                <a:latin typeface="Arial" pitchFamily="34" charset="0"/>
              </a:endParaRPr>
            </a:p>
          </p:txBody>
        </p:sp>
        <p:sp>
          <p:nvSpPr>
            <p:cNvPr id="1034" name="Oval 10"/>
            <p:cNvSpPr>
              <a:spLocks noChangeArrowheads="1"/>
            </p:cNvSpPr>
            <p:nvPr/>
          </p:nvSpPr>
          <p:spPr bwMode="auto">
            <a:xfrm>
              <a:off x="5248" y="960"/>
              <a:ext cx="79" cy="80"/>
            </a:xfrm>
            <a:prstGeom prst="ellipse">
              <a:avLst/>
            </a:prstGeom>
            <a:solidFill>
              <a:schemeClr val="tx2"/>
            </a:solidFill>
            <a:ln w="9525">
              <a:noFill/>
              <a:round/>
              <a:headEnd/>
              <a:tailEnd/>
            </a:ln>
            <a:effectLst/>
          </p:spPr>
          <p:txBody>
            <a:bodyPr wrap="none" anchor="ctr"/>
            <a:lstStyle/>
            <a:p>
              <a:pPr>
                <a:defRPr/>
              </a:pPr>
              <a:endParaRPr lang="zh-CN" altLang="en-US">
                <a:latin typeface="Arial" pitchFamily="34" charset="0"/>
              </a:endParaRPr>
            </a:p>
          </p:txBody>
        </p:sp>
        <p:sp>
          <p:nvSpPr>
            <p:cNvPr id="1035" name="Oval 11"/>
            <p:cNvSpPr>
              <a:spLocks noChangeArrowheads="1"/>
            </p:cNvSpPr>
            <p:nvPr/>
          </p:nvSpPr>
          <p:spPr bwMode="auto">
            <a:xfrm>
              <a:off x="5360" y="960"/>
              <a:ext cx="76" cy="80"/>
            </a:xfrm>
            <a:prstGeom prst="ellipse">
              <a:avLst/>
            </a:prstGeom>
            <a:solidFill>
              <a:schemeClr val="tx2"/>
            </a:solidFill>
            <a:ln w="9525">
              <a:noFill/>
              <a:round/>
              <a:headEnd/>
              <a:tailEnd/>
            </a:ln>
            <a:effectLst/>
          </p:spPr>
          <p:txBody>
            <a:bodyPr wrap="none" anchor="ctr"/>
            <a:lstStyle/>
            <a:p>
              <a:pPr>
                <a:defRPr/>
              </a:pPr>
              <a:endParaRPr lang="zh-CN" altLang="en-US">
                <a:latin typeface="Arial" pitchFamily="34" charset="0"/>
              </a:endParaRPr>
            </a:p>
          </p:txBody>
        </p:sp>
        <p:sp>
          <p:nvSpPr>
            <p:cNvPr id="1036" name="Oval 12"/>
            <p:cNvSpPr>
              <a:spLocks noChangeArrowheads="1"/>
            </p:cNvSpPr>
            <p:nvPr/>
          </p:nvSpPr>
          <p:spPr bwMode="auto">
            <a:xfrm>
              <a:off x="5136" y="1072"/>
              <a:ext cx="80" cy="77"/>
            </a:xfrm>
            <a:prstGeom prst="ellipse">
              <a:avLst/>
            </a:prstGeom>
            <a:solidFill>
              <a:schemeClr val="tx2"/>
            </a:solidFill>
            <a:ln w="9525">
              <a:noFill/>
              <a:round/>
              <a:headEnd/>
              <a:tailEnd/>
            </a:ln>
            <a:effectLst/>
          </p:spPr>
          <p:txBody>
            <a:bodyPr wrap="none" anchor="ctr"/>
            <a:lstStyle/>
            <a:p>
              <a:pPr>
                <a:defRPr/>
              </a:pPr>
              <a:endParaRPr lang="zh-CN" altLang="en-US">
                <a:latin typeface="Arial" pitchFamily="34" charset="0"/>
              </a:endParaRPr>
            </a:p>
          </p:txBody>
        </p:sp>
        <p:sp>
          <p:nvSpPr>
            <p:cNvPr id="1037" name="Oval 13"/>
            <p:cNvSpPr>
              <a:spLocks noChangeArrowheads="1"/>
            </p:cNvSpPr>
            <p:nvPr/>
          </p:nvSpPr>
          <p:spPr bwMode="auto">
            <a:xfrm>
              <a:off x="5248" y="1072"/>
              <a:ext cx="79" cy="77"/>
            </a:xfrm>
            <a:prstGeom prst="ellipse">
              <a:avLst/>
            </a:prstGeom>
            <a:solidFill>
              <a:schemeClr val="tx2"/>
            </a:solidFill>
            <a:ln w="9525">
              <a:noFill/>
              <a:round/>
              <a:headEnd/>
              <a:tailEnd/>
            </a:ln>
            <a:effectLst/>
          </p:spPr>
          <p:txBody>
            <a:bodyPr wrap="none" anchor="ctr"/>
            <a:lstStyle/>
            <a:p>
              <a:pPr>
                <a:defRPr/>
              </a:pPr>
              <a:endParaRPr lang="zh-CN" altLang="en-US">
                <a:latin typeface="Arial" pitchFamily="34" charset="0"/>
              </a:endParaRPr>
            </a:p>
          </p:txBody>
        </p:sp>
        <p:sp>
          <p:nvSpPr>
            <p:cNvPr id="1038" name="Oval 14"/>
            <p:cNvSpPr>
              <a:spLocks noChangeArrowheads="1"/>
            </p:cNvSpPr>
            <p:nvPr/>
          </p:nvSpPr>
          <p:spPr bwMode="auto">
            <a:xfrm>
              <a:off x="5360" y="1072"/>
              <a:ext cx="76" cy="77"/>
            </a:xfrm>
            <a:prstGeom prst="ellipse">
              <a:avLst/>
            </a:prstGeom>
            <a:solidFill>
              <a:schemeClr val="tx2"/>
            </a:solidFill>
            <a:ln w="9525">
              <a:noFill/>
              <a:round/>
              <a:headEnd/>
              <a:tailEnd/>
            </a:ln>
            <a:effectLst/>
          </p:spPr>
          <p:txBody>
            <a:bodyPr wrap="none" anchor="ctr"/>
            <a:lstStyle/>
            <a:p>
              <a:pPr>
                <a:defRPr/>
              </a:pPr>
              <a:endParaRPr lang="zh-CN" altLang="en-US">
                <a:latin typeface="Arial" pitchFamily="34" charset="0"/>
              </a:endParaRPr>
            </a:p>
          </p:txBody>
        </p:sp>
        <p:sp>
          <p:nvSpPr>
            <p:cNvPr id="1039" name="Oval 15"/>
            <p:cNvSpPr>
              <a:spLocks noChangeArrowheads="1"/>
            </p:cNvSpPr>
            <p:nvPr/>
          </p:nvSpPr>
          <p:spPr bwMode="auto">
            <a:xfrm>
              <a:off x="5472" y="1072"/>
              <a:ext cx="73" cy="77"/>
            </a:xfrm>
            <a:prstGeom prst="ellipse">
              <a:avLst/>
            </a:prstGeom>
            <a:solidFill>
              <a:schemeClr val="accent2"/>
            </a:solidFill>
            <a:ln w="9525">
              <a:noFill/>
              <a:round/>
              <a:headEnd/>
              <a:tailEnd/>
            </a:ln>
            <a:effectLst/>
          </p:spPr>
          <p:txBody>
            <a:bodyPr wrap="none" anchor="ctr"/>
            <a:lstStyle/>
            <a:p>
              <a:pPr>
                <a:defRPr/>
              </a:pPr>
              <a:endParaRPr lang="zh-CN" altLang="en-US">
                <a:latin typeface="Arial" pitchFamily="34" charset="0"/>
              </a:endParaRPr>
            </a:p>
          </p:txBody>
        </p:sp>
        <p:sp>
          <p:nvSpPr>
            <p:cNvPr id="1040" name="Oval 16"/>
            <p:cNvSpPr>
              <a:spLocks noChangeArrowheads="1"/>
            </p:cNvSpPr>
            <p:nvPr/>
          </p:nvSpPr>
          <p:spPr bwMode="auto">
            <a:xfrm>
              <a:off x="5136" y="1184"/>
              <a:ext cx="80" cy="73"/>
            </a:xfrm>
            <a:prstGeom prst="ellipse">
              <a:avLst/>
            </a:prstGeom>
            <a:solidFill>
              <a:schemeClr val="tx2"/>
            </a:solidFill>
            <a:ln w="9525">
              <a:noFill/>
              <a:round/>
              <a:headEnd/>
              <a:tailEnd/>
            </a:ln>
            <a:effectLst/>
          </p:spPr>
          <p:txBody>
            <a:bodyPr wrap="none" anchor="ctr"/>
            <a:lstStyle/>
            <a:p>
              <a:pPr>
                <a:defRPr/>
              </a:pPr>
              <a:endParaRPr lang="zh-CN" altLang="en-US">
                <a:latin typeface="Arial" pitchFamily="34" charset="0"/>
              </a:endParaRPr>
            </a:p>
          </p:txBody>
        </p:sp>
        <p:sp>
          <p:nvSpPr>
            <p:cNvPr id="1041" name="Oval 17"/>
            <p:cNvSpPr>
              <a:spLocks noChangeArrowheads="1"/>
            </p:cNvSpPr>
            <p:nvPr/>
          </p:nvSpPr>
          <p:spPr bwMode="auto">
            <a:xfrm>
              <a:off x="5248" y="1184"/>
              <a:ext cx="79" cy="73"/>
            </a:xfrm>
            <a:prstGeom prst="ellipse">
              <a:avLst/>
            </a:prstGeom>
            <a:solidFill>
              <a:schemeClr val="tx2"/>
            </a:solidFill>
            <a:ln w="9525">
              <a:noFill/>
              <a:round/>
              <a:headEnd/>
              <a:tailEnd/>
            </a:ln>
            <a:effectLst/>
          </p:spPr>
          <p:txBody>
            <a:bodyPr wrap="none" anchor="ctr"/>
            <a:lstStyle/>
            <a:p>
              <a:pPr>
                <a:defRPr/>
              </a:pPr>
              <a:endParaRPr lang="zh-CN" altLang="en-US">
                <a:latin typeface="Arial" pitchFamily="34" charset="0"/>
              </a:endParaRPr>
            </a:p>
          </p:txBody>
        </p:sp>
        <p:sp>
          <p:nvSpPr>
            <p:cNvPr id="1042" name="Oval 18"/>
            <p:cNvSpPr>
              <a:spLocks noChangeArrowheads="1"/>
            </p:cNvSpPr>
            <p:nvPr/>
          </p:nvSpPr>
          <p:spPr bwMode="auto">
            <a:xfrm>
              <a:off x="5360" y="1184"/>
              <a:ext cx="76" cy="73"/>
            </a:xfrm>
            <a:prstGeom prst="ellipse">
              <a:avLst/>
            </a:prstGeom>
            <a:solidFill>
              <a:schemeClr val="accent2"/>
            </a:solidFill>
            <a:ln w="9525">
              <a:noFill/>
              <a:round/>
              <a:headEnd/>
              <a:tailEnd/>
            </a:ln>
            <a:effectLst/>
          </p:spPr>
          <p:txBody>
            <a:bodyPr wrap="none" anchor="ctr"/>
            <a:lstStyle/>
            <a:p>
              <a:pPr>
                <a:defRPr/>
              </a:pPr>
              <a:endParaRPr lang="zh-CN" altLang="en-US">
                <a:latin typeface="Arial" pitchFamily="34" charset="0"/>
              </a:endParaRPr>
            </a:p>
          </p:txBody>
        </p:sp>
        <p:sp>
          <p:nvSpPr>
            <p:cNvPr id="1043" name="Oval 19"/>
            <p:cNvSpPr>
              <a:spLocks noChangeArrowheads="1"/>
            </p:cNvSpPr>
            <p:nvPr/>
          </p:nvSpPr>
          <p:spPr bwMode="auto">
            <a:xfrm>
              <a:off x="5472" y="1184"/>
              <a:ext cx="73" cy="73"/>
            </a:xfrm>
            <a:prstGeom prst="ellipse">
              <a:avLst/>
            </a:prstGeom>
            <a:solidFill>
              <a:schemeClr val="accent2"/>
            </a:solidFill>
            <a:ln w="9525">
              <a:noFill/>
              <a:round/>
              <a:headEnd/>
              <a:tailEnd/>
            </a:ln>
            <a:effectLst/>
          </p:spPr>
          <p:txBody>
            <a:bodyPr wrap="none" anchor="ctr"/>
            <a:lstStyle/>
            <a:p>
              <a:pPr>
                <a:defRPr/>
              </a:pPr>
              <a:endParaRPr lang="zh-CN" altLang="en-US">
                <a:latin typeface="Arial" pitchFamily="34" charset="0"/>
              </a:endParaRPr>
            </a:p>
          </p:txBody>
        </p:sp>
        <p:sp>
          <p:nvSpPr>
            <p:cNvPr id="1044" name="Oval 20"/>
            <p:cNvSpPr>
              <a:spLocks noChangeArrowheads="1"/>
            </p:cNvSpPr>
            <p:nvPr/>
          </p:nvSpPr>
          <p:spPr bwMode="auto">
            <a:xfrm>
              <a:off x="5584" y="1184"/>
              <a:ext cx="80" cy="73"/>
            </a:xfrm>
            <a:prstGeom prst="ellipse">
              <a:avLst/>
            </a:prstGeom>
            <a:solidFill>
              <a:schemeClr val="accent1"/>
            </a:solidFill>
            <a:ln w="9525">
              <a:noFill/>
              <a:round/>
              <a:headEnd/>
              <a:tailEnd/>
            </a:ln>
            <a:effectLst/>
          </p:spPr>
          <p:txBody>
            <a:bodyPr wrap="none" anchor="ctr"/>
            <a:lstStyle/>
            <a:p>
              <a:pPr>
                <a:defRPr/>
              </a:pPr>
              <a:endParaRPr lang="zh-CN" altLang="en-US">
                <a:latin typeface="Arial" pitchFamily="34" charset="0"/>
              </a:endParaRPr>
            </a:p>
          </p:txBody>
        </p:sp>
        <p:sp>
          <p:nvSpPr>
            <p:cNvPr id="1045" name="Oval 21"/>
            <p:cNvSpPr>
              <a:spLocks noChangeArrowheads="1"/>
            </p:cNvSpPr>
            <p:nvPr/>
          </p:nvSpPr>
          <p:spPr bwMode="auto">
            <a:xfrm>
              <a:off x="5136" y="1296"/>
              <a:ext cx="80" cy="80"/>
            </a:xfrm>
            <a:prstGeom prst="ellipse">
              <a:avLst/>
            </a:prstGeom>
            <a:solidFill>
              <a:schemeClr val="tx2"/>
            </a:solidFill>
            <a:ln w="9525">
              <a:noFill/>
              <a:round/>
              <a:headEnd/>
              <a:tailEnd/>
            </a:ln>
            <a:effectLst/>
          </p:spPr>
          <p:txBody>
            <a:bodyPr wrap="none" anchor="ctr"/>
            <a:lstStyle/>
            <a:p>
              <a:pPr>
                <a:defRPr/>
              </a:pPr>
              <a:endParaRPr lang="zh-CN" altLang="en-US">
                <a:latin typeface="Arial" pitchFamily="34" charset="0"/>
              </a:endParaRPr>
            </a:p>
          </p:txBody>
        </p:sp>
        <p:sp>
          <p:nvSpPr>
            <p:cNvPr id="1046" name="Oval 22"/>
            <p:cNvSpPr>
              <a:spLocks noChangeArrowheads="1"/>
            </p:cNvSpPr>
            <p:nvPr/>
          </p:nvSpPr>
          <p:spPr bwMode="auto">
            <a:xfrm>
              <a:off x="5248" y="1296"/>
              <a:ext cx="79" cy="80"/>
            </a:xfrm>
            <a:prstGeom prst="ellipse">
              <a:avLst/>
            </a:prstGeom>
            <a:solidFill>
              <a:schemeClr val="accent2"/>
            </a:solidFill>
            <a:ln w="9525">
              <a:noFill/>
              <a:round/>
              <a:headEnd/>
              <a:tailEnd/>
            </a:ln>
            <a:effectLst/>
          </p:spPr>
          <p:txBody>
            <a:bodyPr wrap="none" anchor="ctr"/>
            <a:lstStyle/>
            <a:p>
              <a:pPr>
                <a:defRPr/>
              </a:pPr>
              <a:endParaRPr lang="zh-CN" altLang="en-US">
                <a:latin typeface="Arial" pitchFamily="34" charset="0"/>
              </a:endParaRPr>
            </a:p>
          </p:txBody>
        </p:sp>
        <p:sp>
          <p:nvSpPr>
            <p:cNvPr id="1047" name="Oval 23"/>
            <p:cNvSpPr>
              <a:spLocks noChangeArrowheads="1"/>
            </p:cNvSpPr>
            <p:nvPr/>
          </p:nvSpPr>
          <p:spPr bwMode="auto">
            <a:xfrm>
              <a:off x="5360" y="1296"/>
              <a:ext cx="76" cy="80"/>
            </a:xfrm>
            <a:prstGeom prst="ellipse">
              <a:avLst/>
            </a:prstGeom>
            <a:solidFill>
              <a:schemeClr val="accent2"/>
            </a:solidFill>
            <a:ln w="9525">
              <a:noFill/>
              <a:round/>
              <a:headEnd/>
              <a:tailEnd/>
            </a:ln>
            <a:effectLst/>
          </p:spPr>
          <p:txBody>
            <a:bodyPr wrap="none" anchor="ctr"/>
            <a:lstStyle/>
            <a:p>
              <a:pPr>
                <a:defRPr/>
              </a:pPr>
              <a:endParaRPr lang="zh-CN" altLang="en-US">
                <a:latin typeface="Arial" pitchFamily="34" charset="0"/>
              </a:endParaRPr>
            </a:p>
          </p:txBody>
        </p:sp>
        <p:sp>
          <p:nvSpPr>
            <p:cNvPr id="1048" name="Oval 24"/>
            <p:cNvSpPr>
              <a:spLocks noChangeArrowheads="1"/>
            </p:cNvSpPr>
            <p:nvPr/>
          </p:nvSpPr>
          <p:spPr bwMode="auto">
            <a:xfrm>
              <a:off x="5472" y="1296"/>
              <a:ext cx="73" cy="80"/>
            </a:xfrm>
            <a:prstGeom prst="ellipse">
              <a:avLst/>
            </a:prstGeom>
            <a:solidFill>
              <a:schemeClr val="accent1"/>
            </a:solidFill>
            <a:ln w="9525">
              <a:noFill/>
              <a:round/>
              <a:headEnd/>
              <a:tailEnd/>
            </a:ln>
            <a:effectLst/>
          </p:spPr>
          <p:txBody>
            <a:bodyPr wrap="none" anchor="ctr"/>
            <a:lstStyle/>
            <a:p>
              <a:pPr>
                <a:defRPr/>
              </a:pPr>
              <a:endParaRPr lang="zh-CN" altLang="en-US">
                <a:latin typeface="Arial" pitchFamily="34" charset="0"/>
              </a:endParaRPr>
            </a:p>
          </p:txBody>
        </p:sp>
        <p:sp>
          <p:nvSpPr>
            <p:cNvPr id="1049" name="Oval 25"/>
            <p:cNvSpPr>
              <a:spLocks noChangeArrowheads="1"/>
            </p:cNvSpPr>
            <p:nvPr/>
          </p:nvSpPr>
          <p:spPr bwMode="auto">
            <a:xfrm>
              <a:off x="5136" y="1408"/>
              <a:ext cx="80" cy="80"/>
            </a:xfrm>
            <a:prstGeom prst="ellipse">
              <a:avLst/>
            </a:prstGeom>
            <a:solidFill>
              <a:schemeClr val="accent2"/>
            </a:solidFill>
            <a:ln w="9525">
              <a:noFill/>
              <a:round/>
              <a:headEnd/>
              <a:tailEnd/>
            </a:ln>
            <a:effectLst/>
          </p:spPr>
          <p:txBody>
            <a:bodyPr wrap="none" anchor="ctr"/>
            <a:lstStyle/>
            <a:p>
              <a:pPr>
                <a:defRPr/>
              </a:pPr>
              <a:endParaRPr lang="zh-CN" altLang="en-US">
                <a:latin typeface="Arial" pitchFamily="34" charset="0"/>
              </a:endParaRPr>
            </a:p>
          </p:txBody>
        </p:sp>
        <p:sp>
          <p:nvSpPr>
            <p:cNvPr id="1050" name="Oval 26"/>
            <p:cNvSpPr>
              <a:spLocks noChangeArrowheads="1"/>
            </p:cNvSpPr>
            <p:nvPr/>
          </p:nvSpPr>
          <p:spPr bwMode="auto">
            <a:xfrm>
              <a:off x="5248" y="1408"/>
              <a:ext cx="79" cy="80"/>
            </a:xfrm>
            <a:prstGeom prst="ellipse">
              <a:avLst/>
            </a:prstGeom>
            <a:solidFill>
              <a:schemeClr val="accent2"/>
            </a:solidFill>
            <a:ln w="9525">
              <a:noFill/>
              <a:round/>
              <a:headEnd/>
              <a:tailEnd/>
            </a:ln>
            <a:effectLst/>
          </p:spPr>
          <p:txBody>
            <a:bodyPr wrap="none" anchor="ctr"/>
            <a:lstStyle/>
            <a:p>
              <a:pPr>
                <a:defRPr/>
              </a:pPr>
              <a:endParaRPr lang="zh-CN" altLang="en-US">
                <a:latin typeface="Arial" pitchFamily="34" charset="0"/>
              </a:endParaRPr>
            </a:p>
          </p:txBody>
        </p:sp>
        <p:sp>
          <p:nvSpPr>
            <p:cNvPr id="1051" name="Oval 27"/>
            <p:cNvSpPr>
              <a:spLocks noChangeArrowheads="1"/>
            </p:cNvSpPr>
            <p:nvPr/>
          </p:nvSpPr>
          <p:spPr bwMode="auto">
            <a:xfrm>
              <a:off x="5360" y="1408"/>
              <a:ext cx="76" cy="80"/>
            </a:xfrm>
            <a:prstGeom prst="ellipse">
              <a:avLst/>
            </a:prstGeom>
            <a:solidFill>
              <a:schemeClr val="accent1"/>
            </a:solidFill>
            <a:ln w="9525">
              <a:noFill/>
              <a:round/>
              <a:headEnd/>
              <a:tailEnd/>
            </a:ln>
            <a:effectLst/>
          </p:spPr>
          <p:txBody>
            <a:bodyPr wrap="none" anchor="ctr"/>
            <a:lstStyle/>
            <a:p>
              <a:pPr>
                <a:defRPr/>
              </a:pPr>
              <a:endParaRPr lang="zh-CN" altLang="en-US">
                <a:latin typeface="Arial" pitchFamily="34" charset="0"/>
              </a:endParaRPr>
            </a:p>
          </p:txBody>
        </p:sp>
        <p:sp>
          <p:nvSpPr>
            <p:cNvPr id="1052" name="Oval 28"/>
            <p:cNvSpPr>
              <a:spLocks noChangeArrowheads="1"/>
            </p:cNvSpPr>
            <p:nvPr/>
          </p:nvSpPr>
          <p:spPr bwMode="auto">
            <a:xfrm>
              <a:off x="5472" y="1408"/>
              <a:ext cx="73" cy="80"/>
            </a:xfrm>
            <a:prstGeom prst="ellipse">
              <a:avLst/>
            </a:prstGeom>
            <a:solidFill>
              <a:schemeClr val="accent1"/>
            </a:solidFill>
            <a:ln w="9525">
              <a:noFill/>
              <a:round/>
              <a:headEnd/>
              <a:tailEnd/>
            </a:ln>
            <a:effectLst/>
          </p:spPr>
          <p:txBody>
            <a:bodyPr wrap="none" anchor="ctr"/>
            <a:lstStyle/>
            <a:p>
              <a:pPr>
                <a:defRPr/>
              </a:pPr>
              <a:endParaRPr lang="zh-CN" altLang="en-US">
                <a:latin typeface="Arial" pitchFamily="34" charset="0"/>
              </a:endParaRPr>
            </a:p>
          </p:txBody>
        </p:sp>
        <p:sp>
          <p:nvSpPr>
            <p:cNvPr id="1053" name="Oval 29"/>
            <p:cNvSpPr>
              <a:spLocks noChangeArrowheads="1"/>
            </p:cNvSpPr>
            <p:nvPr/>
          </p:nvSpPr>
          <p:spPr bwMode="auto">
            <a:xfrm>
              <a:off x="5584" y="1408"/>
              <a:ext cx="80" cy="80"/>
            </a:xfrm>
            <a:prstGeom prst="ellipse">
              <a:avLst/>
            </a:prstGeom>
            <a:solidFill>
              <a:schemeClr val="folHlink"/>
            </a:solidFill>
            <a:ln w="9525">
              <a:noFill/>
              <a:round/>
              <a:headEnd/>
              <a:tailEnd/>
            </a:ln>
            <a:effectLst/>
          </p:spPr>
          <p:txBody>
            <a:bodyPr wrap="none" anchor="ctr"/>
            <a:lstStyle/>
            <a:p>
              <a:pPr>
                <a:defRPr/>
              </a:pPr>
              <a:endParaRPr lang="zh-CN" altLang="en-US">
                <a:latin typeface="Arial" pitchFamily="34" charset="0"/>
              </a:endParaRPr>
            </a:p>
          </p:txBody>
        </p:sp>
        <p:sp>
          <p:nvSpPr>
            <p:cNvPr id="1054" name="Oval 30"/>
            <p:cNvSpPr>
              <a:spLocks noChangeArrowheads="1"/>
            </p:cNvSpPr>
            <p:nvPr/>
          </p:nvSpPr>
          <p:spPr bwMode="auto">
            <a:xfrm>
              <a:off x="5136" y="1520"/>
              <a:ext cx="80" cy="79"/>
            </a:xfrm>
            <a:prstGeom prst="ellipse">
              <a:avLst/>
            </a:prstGeom>
            <a:solidFill>
              <a:schemeClr val="accent2"/>
            </a:solidFill>
            <a:ln w="9525">
              <a:noFill/>
              <a:round/>
              <a:headEnd/>
              <a:tailEnd/>
            </a:ln>
            <a:effectLst/>
          </p:spPr>
          <p:txBody>
            <a:bodyPr wrap="none" anchor="ctr"/>
            <a:lstStyle/>
            <a:p>
              <a:pPr>
                <a:defRPr/>
              </a:pPr>
              <a:endParaRPr lang="zh-CN" altLang="en-US">
                <a:latin typeface="Arial" pitchFamily="34" charset="0"/>
              </a:endParaRPr>
            </a:p>
          </p:txBody>
        </p:sp>
        <p:sp>
          <p:nvSpPr>
            <p:cNvPr id="1055" name="Oval 31"/>
            <p:cNvSpPr>
              <a:spLocks noChangeArrowheads="1"/>
            </p:cNvSpPr>
            <p:nvPr/>
          </p:nvSpPr>
          <p:spPr bwMode="auto">
            <a:xfrm>
              <a:off x="5248" y="1520"/>
              <a:ext cx="79" cy="79"/>
            </a:xfrm>
            <a:prstGeom prst="ellipse">
              <a:avLst/>
            </a:prstGeom>
            <a:solidFill>
              <a:schemeClr val="accent1"/>
            </a:solidFill>
            <a:ln w="9525">
              <a:noFill/>
              <a:round/>
              <a:headEnd/>
              <a:tailEnd/>
            </a:ln>
            <a:effectLst/>
          </p:spPr>
          <p:txBody>
            <a:bodyPr wrap="none" anchor="ctr"/>
            <a:lstStyle/>
            <a:p>
              <a:pPr>
                <a:defRPr/>
              </a:pPr>
              <a:endParaRPr lang="zh-CN" altLang="en-US">
                <a:latin typeface="Arial" pitchFamily="34" charset="0"/>
              </a:endParaRPr>
            </a:p>
          </p:txBody>
        </p:sp>
        <p:sp>
          <p:nvSpPr>
            <p:cNvPr id="1056" name="Oval 32"/>
            <p:cNvSpPr>
              <a:spLocks noChangeArrowheads="1"/>
            </p:cNvSpPr>
            <p:nvPr/>
          </p:nvSpPr>
          <p:spPr bwMode="auto">
            <a:xfrm>
              <a:off x="5360" y="1520"/>
              <a:ext cx="76" cy="79"/>
            </a:xfrm>
            <a:prstGeom prst="ellipse">
              <a:avLst/>
            </a:prstGeom>
            <a:solidFill>
              <a:schemeClr val="accent1"/>
            </a:solidFill>
            <a:ln w="9525">
              <a:noFill/>
              <a:round/>
              <a:headEnd/>
              <a:tailEnd/>
            </a:ln>
            <a:effectLst/>
          </p:spPr>
          <p:txBody>
            <a:bodyPr wrap="none" anchor="ctr"/>
            <a:lstStyle/>
            <a:p>
              <a:pPr>
                <a:defRPr/>
              </a:pPr>
              <a:endParaRPr lang="zh-CN" altLang="en-US">
                <a:latin typeface="Arial" pitchFamily="34" charset="0"/>
              </a:endParaRPr>
            </a:p>
          </p:txBody>
        </p:sp>
        <p:sp>
          <p:nvSpPr>
            <p:cNvPr id="1057" name="Oval 33"/>
            <p:cNvSpPr>
              <a:spLocks noChangeArrowheads="1"/>
            </p:cNvSpPr>
            <p:nvPr/>
          </p:nvSpPr>
          <p:spPr bwMode="auto">
            <a:xfrm>
              <a:off x="5472" y="1520"/>
              <a:ext cx="73" cy="79"/>
            </a:xfrm>
            <a:prstGeom prst="ellipse">
              <a:avLst/>
            </a:prstGeom>
            <a:solidFill>
              <a:schemeClr val="folHlink"/>
            </a:solidFill>
            <a:ln w="9525">
              <a:noFill/>
              <a:round/>
              <a:headEnd/>
              <a:tailEnd/>
            </a:ln>
            <a:effectLst/>
          </p:spPr>
          <p:txBody>
            <a:bodyPr wrap="none" anchor="ctr"/>
            <a:lstStyle/>
            <a:p>
              <a:pPr>
                <a:defRPr/>
              </a:pPr>
              <a:endParaRPr lang="zh-CN" altLang="en-US">
                <a:latin typeface="Arial" pitchFamily="34" charset="0"/>
              </a:endParaRPr>
            </a:p>
          </p:txBody>
        </p:sp>
        <p:sp>
          <p:nvSpPr>
            <p:cNvPr id="1058" name="Oval 34"/>
            <p:cNvSpPr>
              <a:spLocks noChangeArrowheads="1"/>
            </p:cNvSpPr>
            <p:nvPr/>
          </p:nvSpPr>
          <p:spPr bwMode="auto">
            <a:xfrm>
              <a:off x="5136" y="1632"/>
              <a:ext cx="80" cy="75"/>
            </a:xfrm>
            <a:prstGeom prst="ellipse">
              <a:avLst/>
            </a:prstGeom>
            <a:solidFill>
              <a:schemeClr val="accent1"/>
            </a:solidFill>
            <a:ln w="9525">
              <a:noFill/>
              <a:round/>
              <a:headEnd/>
              <a:tailEnd/>
            </a:ln>
            <a:effectLst/>
          </p:spPr>
          <p:txBody>
            <a:bodyPr wrap="none" anchor="ctr"/>
            <a:lstStyle/>
            <a:p>
              <a:pPr>
                <a:defRPr/>
              </a:pPr>
              <a:endParaRPr lang="zh-CN" altLang="en-US">
                <a:latin typeface="Arial" pitchFamily="34" charset="0"/>
              </a:endParaRPr>
            </a:p>
          </p:txBody>
        </p:sp>
        <p:sp>
          <p:nvSpPr>
            <p:cNvPr id="1059" name="Oval 35"/>
            <p:cNvSpPr>
              <a:spLocks noChangeArrowheads="1"/>
            </p:cNvSpPr>
            <p:nvPr/>
          </p:nvSpPr>
          <p:spPr bwMode="auto">
            <a:xfrm>
              <a:off x="5248" y="1632"/>
              <a:ext cx="79" cy="75"/>
            </a:xfrm>
            <a:prstGeom prst="ellipse">
              <a:avLst/>
            </a:prstGeom>
            <a:solidFill>
              <a:schemeClr val="accent1"/>
            </a:solidFill>
            <a:ln w="9525">
              <a:noFill/>
              <a:round/>
              <a:headEnd/>
              <a:tailEnd/>
            </a:ln>
            <a:effectLst/>
          </p:spPr>
          <p:txBody>
            <a:bodyPr wrap="none" anchor="ctr"/>
            <a:lstStyle/>
            <a:p>
              <a:pPr>
                <a:defRPr/>
              </a:pPr>
              <a:endParaRPr lang="zh-CN" altLang="en-US">
                <a:latin typeface="Arial" pitchFamily="34" charset="0"/>
              </a:endParaRPr>
            </a:p>
          </p:txBody>
        </p:sp>
        <p:sp>
          <p:nvSpPr>
            <p:cNvPr id="1060" name="Oval 36"/>
            <p:cNvSpPr>
              <a:spLocks noChangeArrowheads="1"/>
            </p:cNvSpPr>
            <p:nvPr/>
          </p:nvSpPr>
          <p:spPr bwMode="auto">
            <a:xfrm>
              <a:off x="5360" y="1632"/>
              <a:ext cx="76" cy="75"/>
            </a:xfrm>
            <a:prstGeom prst="ellipse">
              <a:avLst/>
            </a:prstGeom>
            <a:solidFill>
              <a:schemeClr val="folHlink"/>
            </a:solidFill>
            <a:ln w="9525">
              <a:noFill/>
              <a:round/>
              <a:headEnd/>
              <a:tailEnd/>
            </a:ln>
            <a:effectLst/>
          </p:spPr>
          <p:txBody>
            <a:bodyPr wrap="none" anchor="ctr"/>
            <a:lstStyle/>
            <a:p>
              <a:pPr>
                <a:defRPr/>
              </a:pPr>
              <a:endParaRPr lang="zh-CN" altLang="en-US">
                <a:latin typeface="Arial" pitchFamily="34" charset="0"/>
              </a:endParaRPr>
            </a:p>
          </p:txBody>
        </p:sp>
        <p:sp>
          <p:nvSpPr>
            <p:cNvPr id="1061" name="Oval 37"/>
            <p:cNvSpPr>
              <a:spLocks noChangeArrowheads="1"/>
            </p:cNvSpPr>
            <p:nvPr/>
          </p:nvSpPr>
          <p:spPr bwMode="auto">
            <a:xfrm>
              <a:off x="5472" y="1632"/>
              <a:ext cx="73" cy="75"/>
            </a:xfrm>
            <a:prstGeom prst="ellipse">
              <a:avLst/>
            </a:prstGeom>
            <a:solidFill>
              <a:schemeClr val="folHlink"/>
            </a:solidFill>
            <a:ln w="9525">
              <a:noFill/>
              <a:round/>
              <a:headEnd/>
              <a:tailEnd/>
            </a:ln>
            <a:effectLst/>
          </p:spPr>
          <p:txBody>
            <a:bodyPr wrap="none" anchor="ctr"/>
            <a:lstStyle/>
            <a:p>
              <a:pPr>
                <a:defRPr/>
              </a:pPr>
              <a:endParaRPr lang="zh-CN" altLang="en-US">
                <a:latin typeface="Arial" pitchFamily="34" charset="0"/>
              </a:endParaRPr>
            </a:p>
          </p:txBody>
        </p:sp>
        <p:sp>
          <p:nvSpPr>
            <p:cNvPr id="1062" name="Oval 38"/>
            <p:cNvSpPr>
              <a:spLocks noChangeArrowheads="1"/>
            </p:cNvSpPr>
            <p:nvPr/>
          </p:nvSpPr>
          <p:spPr bwMode="auto">
            <a:xfrm>
              <a:off x="5248" y="1744"/>
              <a:ext cx="79" cy="80"/>
            </a:xfrm>
            <a:prstGeom prst="ellipse">
              <a:avLst/>
            </a:prstGeom>
            <a:solidFill>
              <a:schemeClr val="folHlink"/>
            </a:solidFill>
            <a:ln w="9525">
              <a:noFill/>
              <a:round/>
              <a:headEnd/>
              <a:tailEnd/>
            </a:ln>
            <a:effectLst/>
          </p:spPr>
          <p:txBody>
            <a:bodyPr wrap="none" anchor="ctr"/>
            <a:lstStyle/>
            <a:p>
              <a:pPr>
                <a:defRPr/>
              </a:pPr>
              <a:endParaRPr lang="zh-CN" altLang="en-US">
                <a:latin typeface="Arial" pitchFamily="34" charset="0"/>
              </a:endParaRPr>
            </a:p>
          </p:txBody>
        </p:sp>
        <p:sp>
          <p:nvSpPr>
            <p:cNvPr id="1063" name="Oval 39"/>
            <p:cNvSpPr>
              <a:spLocks noChangeArrowheads="1"/>
            </p:cNvSpPr>
            <p:nvPr/>
          </p:nvSpPr>
          <p:spPr bwMode="auto">
            <a:xfrm>
              <a:off x="5472" y="1744"/>
              <a:ext cx="73" cy="80"/>
            </a:xfrm>
            <a:prstGeom prst="ellipse">
              <a:avLst/>
            </a:prstGeom>
            <a:solidFill>
              <a:schemeClr val="folHlink"/>
            </a:solidFill>
            <a:ln w="9525">
              <a:noFill/>
              <a:round/>
              <a:headEnd/>
              <a:tailEnd/>
            </a:ln>
            <a:effectLst/>
          </p:spPr>
          <p:txBody>
            <a:bodyPr wrap="none" anchor="ctr"/>
            <a:lstStyle/>
            <a:p>
              <a:pPr>
                <a:defRPr/>
              </a:pPr>
              <a:endParaRPr lang="zh-CN" altLang="en-US">
                <a:latin typeface="Arial" pitchFamily="34" charset="0"/>
              </a:endParaRPr>
            </a:p>
          </p:txBody>
        </p:sp>
      </p:grpSp>
    </p:spTree>
  </p:cSld>
  <p:clrMap bg1="lt1" tx1="dk1" bg2="lt2" tx2="dk2" accent1="accent1" accent2="accent2" accent3="accent3" accent4="accent4" accent5="accent5" accent6="accent6" hlink="hlink" folHlink="folHlink"/>
  <p:sldLayoutIdLst>
    <p:sldLayoutId id="2147483767"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Lst>
  <p:hf hdr="0" ftr="0"/>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file:///D:\jinerwork\&#32452;&#25104;\&#30333;&#20013;&#33521;&#29256;&#25913;&#32534;\Chap05\Images\p182.1.gif" TargetMode="External"/><Relationship Id="rId2" Type="http://schemas.openxmlformats.org/officeDocument/2006/relationships/image" Target="../media/image42.bin"/><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5.bin"/><Relationship Id="rId2" Type="http://schemas.openxmlformats.org/officeDocument/2006/relationships/hyperlink" Target="5.32.swf" TargetMode="External"/><Relationship Id="rId1" Type="http://schemas.openxmlformats.org/officeDocument/2006/relationships/slideLayout" Target="../slideLayouts/slideLayout2.xml"/><Relationship Id="rId4" Type="http://schemas.openxmlformats.org/officeDocument/2006/relationships/image" Target="file:///D:\jinerwork\&#32452;&#25104;\&#30333;&#20013;&#33521;&#29256;&#25913;&#32534;\Chap05\Images\5.37.gif"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45.bin"/><Relationship Id="rId2" Type="http://schemas.openxmlformats.org/officeDocument/2006/relationships/hyperlink" Target="5.32.swf" TargetMode="External"/><Relationship Id="rId1" Type="http://schemas.openxmlformats.org/officeDocument/2006/relationships/slideLayout" Target="../slideLayouts/slideLayout2.xml"/><Relationship Id="rId4" Type="http://schemas.openxmlformats.org/officeDocument/2006/relationships/image" Target="file:///D:\jinerwork\&#32452;&#25104;\&#30333;&#20013;&#33521;&#29256;&#25913;&#32534;\Chap05\Images\5.37.gif" TargetMode="External"/></Relationships>
</file>

<file path=ppt/slides/_rels/slide1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file:///D:\jinerwork\&#32452;&#25104;\&#30333;&#20013;&#33521;&#29256;&#25913;&#32534;\Chap05\Images\5.38(b).gif" TargetMode="External"/><Relationship Id="rId2" Type="http://schemas.openxmlformats.org/officeDocument/2006/relationships/image" Target="../media/image47.bin"/><Relationship Id="rId1" Type="http://schemas.openxmlformats.org/officeDocument/2006/relationships/slideLayout" Target="../slideLayouts/slideLayout2.xml"/><Relationship Id="rId5" Type="http://schemas.openxmlformats.org/officeDocument/2006/relationships/image" Target="file:///D:\jinerwork\&#32452;&#25104;\&#30333;&#20013;&#33521;&#29256;&#25913;&#32534;\Chap05\Images\5.38(c).gif" TargetMode="External"/><Relationship Id="rId4" Type="http://schemas.openxmlformats.org/officeDocument/2006/relationships/image" Target="../media/image48.bin"/></Relationships>
</file>

<file path=ppt/slides/_rels/slide125.xml.rels><?xml version="1.0" encoding="UTF-8" standalone="yes"?>
<Relationships xmlns="http://schemas.openxmlformats.org/package/2006/relationships"><Relationship Id="rId3" Type="http://schemas.openxmlformats.org/officeDocument/2006/relationships/image" Target="../media/image49.bin"/><Relationship Id="rId2" Type="http://schemas.openxmlformats.org/officeDocument/2006/relationships/hyperlink" Target="5.33.swf" TargetMode="External"/><Relationship Id="rId1" Type="http://schemas.openxmlformats.org/officeDocument/2006/relationships/slideLayout" Target="../slideLayouts/slideLayout2.xml"/><Relationship Id="rId4" Type="http://schemas.openxmlformats.org/officeDocument/2006/relationships/image" Target="file:///D:\jinerwork\&#32452;&#25104;\&#30333;&#20013;&#33521;&#29256;&#25913;&#32534;\Chap05\Images\5.38(d).gif"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file:///D:\jinerwork\&#32452;&#25104;\&#30333;&#20013;&#33521;&#29256;&#25913;&#32534;\Chap05\Images\b5.4.gif" TargetMode="External"/><Relationship Id="rId2" Type="http://schemas.openxmlformats.org/officeDocument/2006/relationships/image" Target="../media/image50.bin"/><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5.37.swf" TargetMode="Externa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5.38a.swf" TargetMode="External"/><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5.2.swf"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5.4.swf"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5.5.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5.5-5.13.swf"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5.5-5.13.swf"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5.5-5.13.swf"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5.5-5.13.swf"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5.5-5.13.sw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5.14.swf"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5.15.sw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5.15.swf" TargetMode="External"/><Relationship Id="rId2" Type="http://schemas.openxmlformats.org/officeDocument/2006/relationships/hyperlink" Target="5.16.swf"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hyperlink" Target="5.15.swf" TargetMode="External"/><Relationship Id="rId2" Type="http://schemas.openxmlformats.org/officeDocument/2006/relationships/hyperlink" Target="5.16.swf"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5.17.swf"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5.18-20.swf"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5.18.swf"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5.19.sw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5.1.swf"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5.26.swf" TargetMode="Externa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ctrTitle"/>
          </p:nvPr>
        </p:nvSpPr>
        <p:spPr>
          <a:xfrm>
            <a:off x="315913" y="1700807"/>
            <a:ext cx="6781800" cy="899517"/>
          </a:xfrm>
        </p:spPr>
        <p:txBody>
          <a:bodyPr/>
          <a:lstStyle/>
          <a:p>
            <a:pPr eaLnBrk="1" hangingPunct="1"/>
            <a:r>
              <a:rPr lang="zh-CN" altLang="en-US" b="0">
                <a:solidFill>
                  <a:schemeClr val="tx1"/>
                </a:solidFill>
              </a:rPr>
              <a:t>第五章   中央处理器</a:t>
            </a:r>
          </a:p>
        </p:txBody>
      </p:sp>
      <p:sp>
        <p:nvSpPr>
          <p:cNvPr id="4100" name="AutoShape 3">
            <a:hlinkClick r:id="" action="ppaction://hlinkshowjump?jump=endshow" highlightClick="1"/>
          </p:cNvPr>
          <p:cNvSpPr>
            <a:spLocks noChangeArrowheads="1"/>
          </p:cNvSpPr>
          <p:nvPr/>
        </p:nvSpPr>
        <p:spPr bwMode="auto">
          <a:xfrm>
            <a:off x="7812088" y="6092825"/>
            <a:ext cx="431800" cy="431800"/>
          </a:xfrm>
          <a:prstGeom prst="actionButtonHome">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1400">
                <a:ea typeface="隶书" pitchFamily="49" charset="-122"/>
              </a:rPr>
              <a:t>返回</a:t>
            </a:r>
          </a:p>
        </p:txBody>
      </p:sp>
      <p:sp>
        <p:nvSpPr>
          <p:cNvPr id="2" name="日期占位符 1"/>
          <p:cNvSpPr>
            <a:spLocks noGrp="1"/>
          </p:cNvSpPr>
          <p:nvPr>
            <p:ph type="dt" sz="half" idx="10"/>
          </p:nvPr>
        </p:nvSpPr>
        <p:spPr/>
        <p:txBody>
          <a:bodyPr/>
          <a:lstStyle/>
          <a:p>
            <a:pPr>
              <a:defRPr/>
            </a:pPr>
            <a:fld id="{EC40675F-2050-4D14-821D-DEED734DF33D}" type="datetime11">
              <a:rPr lang="zh-CN" altLang="en-US" smtClean="0"/>
              <a:t>09:11:00</a:t>
            </a:fld>
            <a:endParaRPr lang="en-US" altLang="zh-CN"/>
          </a:p>
        </p:txBody>
      </p:sp>
      <p:sp>
        <p:nvSpPr>
          <p:cNvPr id="3" name="灯片编号占位符 2"/>
          <p:cNvSpPr>
            <a:spLocks noGrp="1"/>
          </p:cNvSpPr>
          <p:nvPr>
            <p:ph type="sldNum" sz="quarter" idx="12"/>
          </p:nvPr>
        </p:nvSpPr>
        <p:spPr/>
        <p:txBody>
          <a:bodyPr/>
          <a:lstStyle/>
          <a:p>
            <a:pPr>
              <a:defRPr/>
            </a:pPr>
            <a:fld id="{4E2506FB-7605-49AD-8CC2-899F2A8E31E2}" type="slidenum">
              <a:rPr lang="en-US" altLang="zh-CN" smtClean="0"/>
              <a:pPr>
                <a:defRPr/>
              </a:pPr>
              <a:t>1</a:t>
            </a:fld>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zh-CN" altLang="zh-CN"/>
              <a:t>5.1.3 CPU</a:t>
            </a:r>
            <a:r>
              <a:rPr lang="zh-CN"/>
              <a:t>中的主要寄存器</a:t>
            </a:r>
            <a:endParaRPr lang="zh-CN" altLang="en-US"/>
          </a:p>
        </p:txBody>
      </p:sp>
      <p:sp>
        <p:nvSpPr>
          <p:cNvPr id="10244" name="Rectangle 3"/>
          <p:cNvSpPr>
            <a:spLocks noGrp="1" noChangeArrowheads="1"/>
          </p:cNvSpPr>
          <p:nvPr>
            <p:ph type="body" idx="1"/>
          </p:nvPr>
        </p:nvSpPr>
        <p:spPr>
          <a:xfrm>
            <a:off x="457200" y="1719263"/>
            <a:ext cx="8229600" cy="3869977"/>
          </a:xfrm>
        </p:spPr>
        <p:txBody>
          <a:bodyPr/>
          <a:lstStyle/>
          <a:p>
            <a:pPr marL="0" lvl="1" indent="0" eaLnBrk="1" hangingPunct="1">
              <a:spcBef>
                <a:spcPts val="600"/>
              </a:spcBef>
              <a:buNone/>
            </a:pPr>
            <a:r>
              <a:rPr lang="en-US" sz="2800"/>
              <a:t>1.数据缓冲寄存器</a:t>
            </a:r>
            <a:r>
              <a:rPr lang="en-US" altLang="zh-CN" sz="2800"/>
              <a:t>(DR)</a:t>
            </a:r>
          </a:p>
          <a:p>
            <a:pPr marL="0" lvl="2" indent="457200" eaLnBrk="1" hangingPunct="1">
              <a:spcBef>
                <a:spcPts val="600"/>
              </a:spcBef>
              <a:buNone/>
            </a:pPr>
            <a:r>
              <a:rPr lang="zh-CN" altLang="en-US" sz="2800"/>
              <a:t>用于暂时存放</a:t>
            </a:r>
            <a:r>
              <a:rPr lang="en-US" altLang="zh-CN" sz="2800"/>
              <a:t>ALU</a:t>
            </a:r>
            <a:r>
              <a:rPr lang="zh-CN" altLang="en-US" sz="2800"/>
              <a:t>的运算结果，或由数据存储器读出的一个数据字，或来自外部接口的一个数据字</a:t>
            </a:r>
            <a:r>
              <a:rPr lang="zh-CN" altLang="en-US" sz="2800" smtClean="0"/>
              <a:t>。数据缓冲</a:t>
            </a:r>
            <a:r>
              <a:rPr lang="zh-CN" altLang="en-US" sz="2800"/>
              <a:t>寄存器的作用是：</a:t>
            </a:r>
            <a:endParaRPr lang="en-US" altLang="zh-CN" sz="2800"/>
          </a:p>
          <a:p>
            <a:pPr marL="0" lvl="2" indent="0" eaLnBrk="1" hangingPunct="1">
              <a:spcBef>
                <a:spcPts val="600"/>
              </a:spcBef>
              <a:buNone/>
            </a:pPr>
            <a:r>
              <a:rPr lang="zh-CN" altLang="en-US" sz="2800"/>
              <a:t>（</a:t>
            </a:r>
            <a:r>
              <a:rPr lang="en-US" altLang="zh-CN" sz="2800"/>
              <a:t>1</a:t>
            </a:r>
            <a:r>
              <a:rPr lang="zh-CN" altLang="en-US" sz="2800"/>
              <a:t>）作为</a:t>
            </a:r>
            <a:r>
              <a:rPr lang="en-US" altLang="zh-CN" sz="2800"/>
              <a:t>ALU</a:t>
            </a:r>
            <a:r>
              <a:rPr lang="zh-CN" altLang="en-US" sz="2800"/>
              <a:t>运算结果和通用寄存器之间信息传送中时间上的缓冲；</a:t>
            </a:r>
            <a:endParaRPr lang="en-US" altLang="zh-CN" sz="2800"/>
          </a:p>
          <a:p>
            <a:pPr marL="0" lvl="2" indent="0" eaLnBrk="1" hangingPunct="1">
              <a:spcBef>
                <a:spcPts val="600"/>
              </a:spcBef>
              <a:buNone/>
            </a:pPr>
            <a:r>
              <a:rPr lang="zh-CN" altLang="en-US" sz="2800"/>
              <a:t>（</a:t>
            </a:r>
            <a:r>
              <a:rPr lang="en-US" altLang="zh-CN" sz="2800"/>
              <a:t>2</a:t>
            </a:r>
            <a:r>
              <a:rPr lang="zh-CN" altLang="en-US" sz="2800"/>
              <a:t>）补偿</a:t>
            </a:r>
            <a:r>
              <a:rPr lang="en-US" altLang="zh-CN" sz="2800"/>
              <a:t>CPU</a:t>
            </a:r>
            <a:r>
              <a:rPr lang="zh-CN" altLang="en-US" sz="2800"/>
              <a:t>和内存、外围设备之间在操作速度上的差别。</a:t>
            </a:r>
          </a:p>
        </p:txBody>
      </p:sp>
      <p:sp>
        <p:nvSpPr>
          <p:cNvPr id="2" name="日期占位符 1"/>
          <p:cNvSpPr>
            <a:spLocks noGrp="1"/>
          </p:cNvSpPr>
          <p:nvPr>
            <p:ph type="dt" sz="half" idx="10"/>
          </p:nvPr>
        </p:nvSpPr>
        <p:spPr/>
        <p:txBody>
          <a:bodyPr/>
          <a:lstStyle/>
          <a:p>
            <a:pPr>
              <a:defRPr/>
            </a:pPr>
            <a:fld id="{0B5CB61B-F235-45D5-8890-269142855AEE}" type="datetime11">
              <a:rPr lang="zh-CN" altLang="en-US" smtClean="0"/>
              <a:t>09:11:02</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10</a:t>
            </a:fld>
            <a:endParaRPr lang="en-US" altLang="zh-CN"/>
          </a:p>
        </p:txBody>
      </p:sp>
    </p:spTree>
    <p:extLst>
      <p:ext uri="{BB962C8B-B14F-4D97-AF65-F5344CB8AC3E}">
        <p14:creationId xmlns:p14="http://schemas.microsoft.com/office/powerpoint/2010/main" val="371416098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body" idx="1"/>
          </p:nvPr>
        </p:nvSpPr>
        <p:spPr>
          <a:xfrm>
            <a:off x="467544" y="1916832"/>
            <a:ext cx="8229600" cy="3816424"/>
          </a:xfrm>
        </p:spPr>
        <p:txBody>
          <a:bodyPr/>
          <a:lstStyle/>
          <a:p>
            <a:pPr marL="0" indent="0" eaLnBrk="1" hangingPunct="1">
              <a:buFont typeface="Wingdings" pitchFamily="2" charset="2"/>
              <a:buNone/>
            </a:pPr>
            <a:r>
              <a:rPr lang="en-US" altLang="zh-CN" sz="2400" b="1"/>
              <a:t>【</a:t>
            </a:r>
            <a:r>
              <a:rPr lang="zh-CN" altLang="en-US" sz="2400" b="1"/>
              <a:t>例</a:t>
            </a:r>
            <a:r>
              <a:rPr lang="en-US" altLang="zh-CN" sz="2400" b="1"/>
              <a:t>5.2】</a:t>
            </a:r>
            <a:r>
              <a:rPr lang="zh-CN" altLang="en-US" sz="2400"/>
              <a:t>微地址寄存器有</a:t>
            </a:r>
            <a:r>
              <a:rPr lang="en-US" altLang="zh-CN" sz="2400"/>
              <a:t>6</a:t>
            </a:r>
            <a:r>
              <a:rPr lang="zh-CN" altLang="en-US" sz="2400"/>
              <a:t>位</a:t>
            </a:r>
            <a:r>
              <a:rPr lang="en-US" altLang="zh-CN" sz="2400"/>
              <a:t>(μA5-μA0)</a:t>
            </a:r>
            <a:r>
              <a:rPr lang="zh-CN" altLang="en-US" sz="2400"/>
              <a:t>，当需要修改其内容时，可通过触发器的强置端</a:t>
            </a:r>
            <a:r>
              <a:rPr lang="en-US" altLang="zh-CN" sz="2400"/>
              <a:t>S</a:t>
            </a:r>
            <a:r>
              <a:rPr lang="zh-CN" altLang="en-US" sz="2400"/>
              <a:t>将其置“</a:t>
            </a:r>
            <a:r>
              <a:rPr lang="en-US" altLang="zh-CN" sz="2400"/>
              <a:t>1”</a:t>
            </a:r>
            <a:r>
              <a:rPr lang="zh-CN" altLang="en-US" sz="2400"/>
              <a:t>。现有三种情况：</a:t>
            </a:r>
          </a:p>
          <a:p>
            <a:pPr marL="0" lvl="2" indent="0" eaLnBrk="1" hangingPunct="1">
              <a:buFont typeface="Wingdings" pitchFamily="2" charset="2"/>
              <a:buNone/>
            </a:pPr>
            <a:r>
              <a:rPr lang="en-US" altLang="zh-CN" sz="2400"/>
              <a:t>(1)</a:t>
            </a:r>
            <a:r>
              <a:rPr lang="zh-CN" altLang="en-US" sz="2400"/>
              <a:t>执行“取指”微指令后，微程序按</a:t>
            </a:r>
            <a:r>
              <a:rPr lang="en-US" altLang="zh-CN" sz="2400"/>
              <a:t>IR</a:t>
            </a:r>
            <a:r>
              <a:rPr lang="zh-CN" altLang="en-US" sz="2400"/>
              <a:t>的</a:t>
            </a:r>
            <a:r>
              <a:rPr lang="en-US" altLang="zh-CN" sz="2400"/>
              <a:t>OP</a:t>
            </a:r>
            <a:r>
              <a:rPr lang="zh-CN" altLang="en-US" sz="2400"/>
              <a:t>字段</a:t>
            </a:r>
            <a:r>
              <a:rPr lang="en-US" altLang="zh-CN" sz="2400"/>
              <a:t>(IR3-IR0)</a:t>
            </a:r>
            <a:r>
              <a:rPr lang="zh-CN" altLang="en-US" sz="2400"/>
              <a:t>进行</a:t>
            </a:r>
            <a:r>
              <a:rPr lang="en-US" altLang="zh-CN" sz="2400"/>
              <a:t>16</a:t>
            </a:r>
            <a:r>
              <a:rPr lang="zh-CN" altLang="en-US" sz="2400"/>
              <a:t>路分支；</a:t>
            </a:r>
          </a:p>
          <a:p>
            <a:pPr marL="0" lvl="2" indent="0" eaLnBrk="1" hangingPunct="1">
              <a:buFont typeface="Wingdings" pitchFamily="2" charset="2"/>
              <a:buNone/>
            </a:pPr>
            <a:r>
              <a:rPr lang="en-US" altLang="zh-CN" sz="2400"/>
              <a:t>(2)</a:t>
            </a:r>
            <a:r>
              <a:rPr lang="zh-CN" altLang="en-US" sz="2400"/>
              <a:t>执行条件转移指令微程序时，按进位标志</a:t>
            </a:r>
            <a:r>
              <a:rPr lang="en-US" altLang="zh-CN" sz="2400"/>
              <a:t>C</a:t>
            </a:r>
            <a:r>
              <a:rPr lang="zh-CN" altLang="en-US" sz="2400"/>
              <a:t>的状态进行</a:t>
            </a:r>
            <a:r>
              <a:rPr lang="en-US" altLang="zh-CN" sz="2400"/>
              <a:t>2</a:t>
            </a:r>
            <a:r>
              <a:rPr lang="zh-CN" altLang="en-US" sz="2400"/>
              <a:t>路分支；</a:t>
            </a:r>
          </a:p>
          <a:p>
            <a:pPr marL="0" lvl="2" indent="0" eaLnBrk="1" hangingPunct="1">
              <a:buFont typeface="Wingdings" pitchFamily="2" charset="2"/>
              <a:buNone/>
            </a:pPr>
            <a:r>
              <a:rPr lang="en-US" altLang="zh-CN" sz="2400"/>
              <a:t>(3)</a:t>
            </a:r>
            <a:r>
              <a:rPr lang="zh-CN" altLang="en-US" sz="2400"/>
              <a:t>执行控制台指令微程序时，按</a:t>
            </a:r>
            <a:r>
              <a:rPr lang="en-US" altLang="zh-CN" sz="2400"/>
              <a:t>IR4</a:t>
            </a:r>
            <a:r>
              <a:rPr lang="zh-CN" altLang="en-US" sz="2400"/>
              <a:t>，</a:t>
            </a:r>
            <a:r>
              <a:rPr lang="en-US" altLang="zh-CN" sz="2400"/>
              <a:t>IR5</a:t>
            </a:r>
            <a:r>
              <a:rPr lang="zh-CN" altLang="en-US" sz="2400"/>
              <a:t>的状态进行</a:t>
            </a:r>
            <a:r>
              <a:rPr lang="en-US" altLang="zh-CN" sz="2400"/>
              <a:t>4</a:t>
            </a:r>
            <a:r>
              <a:rPr lang="zh-CN" altLang="en-US" sz="2400"/>
              <a:t>路分支。</a:t>
            </a:r>
          </a:p>
          <a:p>
            <a:pPr marL="0" indent="0" eaLnBrk="1" hangingPunct="1">
              <a:buFont typeface="Wingdings" pitchFamily="2" charset="2"/>
              <a:buNone/>
            </a:pPr>
            <a:r>
              <a:rPr lang="zh-CN" altLang="en-US" sz="2400"/>
              <a:t>请按多路转移方法设计微地址转移逻辑。</a:t>
            </a:r>
          </a:p>
        </p:txBody>
      </p:sp>
      <p:sp>
        <p:nvSpPr>
          <p:cNvPr id="4" name="Rectangle 2"/>
          <p:cNvSpPr txBox="1">
            <a:spLocks noChangeArrowheads="1"/>
          </p:cNvSpPr>
          <p:nvPr/>
        </p:nvSpPr>
        <p:spPr>
          <a:xfrm>
            <a:off x="304661" y="692696"/>
            <a:ext cx="5122912" cy="724942"/>
          </a:xfrm>
          <a:prstGeom prst="rect">
            <a:avLst/>
          </a:prstGeom>
          <a:noFill/>
          <a:ln>
            <a:noFill/>
          </a:ln>
        </p:spPr>
        <p:txBody>
          <a:bodyPr vert="horz" wrap="square" lIns="91440" tIns="45720" rIns="91440" bIns="45720" numCol="1" anchor="b" anchorCtr="0" compatLnSpc="1">
            <a:prstTxWarp prst="textNoShape">
              <a:avLst/>
            </a:prstTxWarp>
          </a:bodyPr>
          <a:lstStyle>
            <a:lvl1pPr eaLnBrk="1" hangingPunct="1">
              <a:defRPr sz="3900" b="1">
                <a:solidFill>
                  <a:srgbClr val="330066"/>
                </a:solidFill>
                <a:latin typeface="+mj-lt"/>
                <a:ea typeface="+mj-ea"/>
                <a:cs typeface="Times New Roman" pitchFamily="18" charset="0"/>
              </a:defRPr>
            </a:lvl1pPr>
            <a:lvl2pPr eaLnBrk="0" hangingPunct="0">
              <a:defRPr sz="3900" b="1">
                <a:solidFill>
                  <a:schemeClr val="tx2"/>
                </a:solidFill>
                <a:latin typeface="Arial" pitchFamily="34" charset="0"/>
              </a:defRPr>
            </a:lvl2pPr>
            <a:lvl3pPr eaLnBrk="0" hangingPunct="0">
              <a:defRPr sz="3900" b="1">
                <a:solidFill>
                  <a:schemeClr val="tx2"/>
                </a:solidFill>
                <a:latin typeface="Arial" pitchFamily="34" charset="0"/>
              </a:defRPr>
            </a:lvl3pPr>
            <a:lvl4pPr eaLnBrk="0" hangingPunct="0">
              <a:defRPr sz="3900" b="1">
                <a:solidFill>
                  <a:schemeClr val="tx2"/>
                </a:solidFill>
                <a:latin typeface="Arial" pitchFamily="34" charset="0"/>
              </a:defRPr>
            </a:lvl4pPr>
            <a:lvl5pPr eaLnBrk="0" hangingPunct="0">
              <a:defRPr sz="3900" b="1">
                <a:solidFill>
                  <a:schemeClr val="tx2"/>
                </a:solidFill>
                <a:latin typeface="Arial" pitchFamily="34" charset="0"/>
              </a:defRPr>
            </a:lvl5pPr>
            <a:lvl6pPr marL="457200" fontAlgn="base">
              <a:spcBef>
                <a:spcPct val="0"/>
              </a:spcBef>
              <a:spcAft>
                <a:spcPct val="0"/>
              </a:spcAft>
              <a:defRPr sz="3900" b="1">
                <a:solidFill>
                  <a:schemeClr val="tx2"/>
                </a:solidFill>
                <a:latin typeface="Arial" pitchFamily="34" charset="0"/>
              </a:defRPr>
            </a:lvl6pPr>
            <a:lvl7pPr marL="914400" fontAlgn="base">
              <a:spcBef>
                <a:spcPct val="0"/>
              </a:spcBef>
              <a:spcAft>
                <a:spcPct val="0"/>
              </a:spcAft>
              <a:defRPr sz="3900" b="1">
                <a:solidFill>
                  <a:schemeClr val="tx2"/>
                </a:solidFill>
                <a:latin typeface="Arial" pitchFamily="34" charset="0"/>
              </a:defRPr>
            </a:lvl7pPr>
            <a:lvl8pPr marL="1371600" fontAlgn="base">
              <a:spcBef>
                <a:spcPct val="0"/>
              </a:spcBef>
              <a:spcAft>
                <a:spcPct val="0"/>
              </a:spcAft>
              <a:defRPr sz="3900" b="1">
                <a:solidFill>
                  <a:schemeClr val="tx2"/>
                </a:solidFill>
                <a:latin typeface="Arial" pitchFamily="34" charset="0"/>
              </a:defRPr>
            </a:lvl8pPr>
            <a:lvl9pPr marL="1828800" fontAlgn="base">
              <a:spcBef>
                <a:spcPct val="0"/>
              </a:spcBef>
              <a:spcAft>
                <a:spcPct val="0"/>
              </a:spcAft>
              <a:defRPr sz="3900" b="1">
                <a:solidFill>
                  <a:schemeClr val="tx2"/>
                </a:solidFill>
                <a:latin typeface="Arial" pitchFamily="34" charset="0"/>
              </a:defRPr>
            </a:lvl9pPr>
          </a:lstStyle>
          <a:p>
            <a:r>
              <a:rPr lang="en-US" altLang="zh-CN"/>
              <a:t>5.4.2  </a:t>
            </a:r>
            <a:r>
              <a:rPr lang="zh-CN" altLang="en-US"/>
              <a:t>微程序设计技术</a:t>
            </a:r>
          </a:p>
        </p:txBody>
      </p:sp>
      <p:sp>
        <p:nvSpPr>
          <p:cNvPr id="2" name="日期占位符 1"/>
          <p:cNvSpPr>
            <a:spLocks noGrp="1"/>
          </p:cNvSpPr>
          <p:nvPr>
            <p:ph type="dt" sz="half" idx="10"/>
          </p:nvPr>
        </p:nvSpPr>
        <p:spPr/>
        <p:txBody>
          <a:bodyPr/>
          <a:lstStyle/>
          <a:p>
            <a:pPr>
              <a:defRPr/>
            </a:pPr>
            <a:fld id="{08A5CB0D-1E87-4850-B369-C079257FEA32}" type="datetime11">
              <a:rPr lang="zh-CN" altLang="en-US" smtClean="0"/>
              <a:t>09:11:09</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100</a:t>
            </a:fld>
            <a:endParaRPr lang="en-US" altLang="zh-CN"/>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body" idx="1"/>
          </p:nvPr>
        </p:nvSpPr>
        <p:spPr>
          <a:xfrm>
            <a:off x="286509" y="913582"/>
            <a:ext cx="8515811" cy="5467746"/>
          </a:xfrm>
          <a:noFill/>
        </p:spPr>
        <p:txBody>
          <a:bodyPr/>
          <a:lstStyle/>
          <a:p>
            <a:pPr marL="0" indent="0" eaLnBrk="1" hangingPunct="1">
              <a:spcBef>
                <a:spcPts val="600"/>
              </a:spcBef>
              <a:buFont typeface="Wingdings" pitchFamily="2" charset="2"/>
              <a:buNone/>
            </a:pPr>
            <a:r>
              <a:rPr lang="en-US" altLang="zh-CN" sz="2000"/>
              <a:t>[</a:t>
            </a:r>
            <a:r>
              <a:rPr lang="zh-CN" altLang="en-US" sz="2000"/>
              <a:t>例</a:t>
            </a:r>
            <a:r>
              <a:rPr lang="en-US" altLang="zh-CN" sz="2000"/>
              <a:t>5.2] </a:t>
            </a:r>
            <a:r>
              <a:rPr lang="zh-CN" altLang="en-US" sz="2000"/>
              <a:t>解：按所给设计条件，微程序有三种判别测试，分别为</a:t>
            </a:r>
            <a:r>
              <a:rPr lang="en-US" altLang="zh-CN" sz="2000"/>
              <a:t>P1</a:t>
            </a:r>
            <a:r>
              <a:rPr lang="zh-CN" altLang="en-US" sz="2000"/>
              <a:t>，</a:t>
            </a:r>
            <a:r>
              <a:rPr lang="en-US" altLang="zh-CN" sz="2000"/>
              <a:t>P2</a:t>
            </a:r>
            <a:r>
              <a:rPr lang="zh-CN" altLang="en-US" sz="2000"/>
              <a:t>，</a:t>
            </a:r>
            <a:r>
              <a:rPr lang="en-US" altLang="zh-CN" sz="2000"/>
              <a:t>P3</a:t>
            </a:r>
            <a:r>
              <a:rPr lang="zh-CN" altLang="en-US" sz="2000"/>
              <a:t>。 由于修改</a:t>
            </a:r>
            <a:r>
              <a:rPr lang="en-US" altLang="zh-CN" sz="2000"/>
              <a:t>μA5-μA0</a:t>
            </a:r>
            <a:r>
              <a:rPr lang="zh-CN" altLang="en-US" sz="2000"/>
              <a:t>内容具有很大灵活性，现分配如下：</a:t>
            </a:r>
          </a:p>
          <a:p>
            <a:pPr marL="0" indent="0" eaLnBrk="1" hangingPunct="1">
              <a:spcBef>
                <a:spcPts val="600"/>
              </a:spcBef>
              <a:buFont typeface="Wingdings" pitchFamily="2" charset="2"/>
              <a:buNone/>
            </a:pPr>
            <a:r>
              <a:rPr lang="en-US" altLang="zh-CN" sz="2000"/>
              <a:t>(1)</a:t>
            </a:r>
            <a:r>
              <a:rPr lang="zh-CN" altLang="en-US" sz="2000"/>
              <a:t>用</a:t>
            </a:r>
            <a:r>
              <a:rPr lang="en-US" altLang="zh-CN" sz="2000"/>
              <a:t>P1</a:t>
            </a:r>
            <a:r>
              <a:rPr lang="zh-CN" altLang="en-US" sz="2000"/>
              <a:t>和</a:t>
            </a:r>
            <a:r>
              <a:rPr lang="en-US" altLang="zh-CN" sz="2000"/>
              <a:t>IR3-IR0</a:t>
            </a:r>
            <a:r>
              <a:rPr lang="zh-CN" altLang="en-US" sz="2000"/>
              <a:t>修改</a:t>
            </a:r>
            <a:r>
              <a:rPr lang="en-US" altLang="zh-CN" sz="2000"/>
              <a:t>μA3-μA0</a:t>
            </a:r>
            <a:r>
              <a:rPr lang="zh-CN" altLang="en-US" sz="2000"/>
              <a:t>；</a:t>
            </a:r>
          </a:p>
          <a:p>
            <a:pPr marL="0" indent="0" eaLnBrk="1" hangingPunct="1">
              <a:spcBef>
                <a:spcPts val="600"/>
              </a:spcBef>
              <a:buFont typeface="Wingdings" pitchFamily="2" charset="2"/>
              <a:buNone/>
            </a:pPr>
            <a:r>
              <a:rPr lang="en-US" altLang="zh-CN" sz="2000"/>
              <a:t>(2)</a:t>
            </a:r>
            <a:r>
              <a:rPr lang="zh-CN" altLang="en-US" sz="2000"/>
              <a:t>用</a:t>
            </a:r>
            <a:r>
              <a:rPr lang="en-US" altLang="zh-CN" sz="2000"/>
              <a:t>P2</a:t>
            </a:r>
            <a:r>
              <a:rPr lang="zh-CN" altLang="en-US" sz="2000"/>
              <a:t>和</a:t>
            </a:r>
            <a:r>
              <a:rPr lang="en-US" altLang="zh-CN" sz="2000"/>
              <a:t>C</a:t>
            </a:r>
            <a:r>
              <a:rPr lang="zh-CN" altLang="en-US" sz="2000"/>
              <a:t>修改</a:t>
            </a:r>
            <a:r>
              <a:rPr lang="en-US" altLang="zh-CN" sz="2000"/>
              <a:t>μA0</a:t>
            </a:r>
            <a:r>
              <a:rPr lang="zh-CN" altLang="en-US" sz="2000"/>
              <a:t>；</a:t>
            </a:r>
          </a:p>
          <a:p>
            <a:pPr marL="0" indent="0" eaLnBrk="1" hangingPunct="1">
              <a:spcBef>
                <a:spcPts val="600"/>
              </a:spcBef>
              <a:buFont typeface="Wingdings" pitchFamily="2" charset="2"/>
              <a:buNone/>
            </a:pPr>
            <a:r>
              <a:rPr lang="en-US" altLang="zh-CN" sz="2000"/>
              <a:t>(3)</a:t>
            </a:r>
            <a:r>
              <a:rPr lang="zh-CN" altLang="en-US" sz="2000"/>
              <a:t>用</a:t>
            </a:r>
            <a:r>
              <a:rPr lang="en-US" altLang="zh-CN" sz="2000"/>
              <a:t>P3</a:t>
            </a:r>
            <a:r>
              <a:rPr lang="zh-CN" altLang="en-US" sz="2000"/>
              <a:t>和</a:t>
            </a:r>
            <a:r>
              <a:rPr lang="en-US" altLang="zh-CN" sz="2000"/>
              <a:t>IR5</a:t>
            </a:r>
            <a:r>
              <a:rPr lang="zh-CN" altLang="en-US" sz="2000"/>
              <a:t>，</a:t>
            </a:r>
            <a:r>
              <a:rPr lang="en-US" altLang="zh-CN" sz="2000"/>
              <a:t>IR4</a:t>
            </a:r>
            <a:r>
              <a:rPr lang="zh-CN" altLang="en-US" sz="2000"/>
              <a:t>修改</a:t>
            </a:r>
            <a:r>
              <a:rPr lang="en-US" altLang="zh-CN" sz="2000"/>
              <a:t>μA5</a:t>
            </a:r>
            <a:r>
              <a:rPr lang="zh-CN" altLang="en-US" sz="2000"/>
              <a:t>，</a:t>
            </a:r>
            <a:r>
              <a:rPr lang="en-US" altLang="zh-CN" sz="2000"/>
              <a:t>μA4</a:t>
            </a:r>
            <a:r>
              <a:rPr lang="zh-CN" altLang="en-US" sz="2000"/>
              <a:t>。</a:t>
            </a:r>
          </a:p>
          <a:p>
            <a:pPr marL="0" indent="0" eaLnBrk="1" hangingPunct="1">
              <a:spcBef>
                <a:spcPts val="600"/>
              </a:spcBef>
              <a:buFont typeface="Wingdings" pitchFamily="2" charset="2"/>
              <a:buNone/>
            </a:pPr>
            <a:r>
              <a:rPr lang="zh-CN" altLang="en-US" sz="2000"/>
              <a:t>另外还要考虑时间因素</a:t>
            </a:r>
            <a:r>
              <a:rPr lang="en-US" altLang="zh-CN" sz="2000"/>
              <a:t>T4(</a:t>
            </a:r>
            <a:r>
              <a:rPr lang="zh-CN" altLang="en-US" sz="2000"/>
              <a:t>假设</a:t>
            </a:r>
            <a:r>
              <a:rPr lang="en-US" altLang="zh-CN" sz="2000"/>
              <a:t>T4</a:t>
            </a:r>
            <a:r>
              <a:rPr lang="zh-CN" altLang="en-US" sz="2000"/>
              <a:t>为</a:t>
            </a:r>
            <a:r>
              <a:rPr lang="en-US" altLang="zh-CN" sz="2000"/>
              <a:t>CPU</a:t>
            </a:r>
            <a:r>
              <a:rPr lang="zh-CN" altLang="en-US" sz="2000"/>
              <a:t>周期最后一个节拍脉冲</a:t>
            </a:r>
            <a:r>
              <a:rPr lang="en-US" altLang="zh-CN" sz="2000"/>
              <a:t>)</a:t>
            </a:r>
            <a:r>
              <a:rPr lang="zh-CN" altLang="en-US" sz="2000"/>
              <a:t>，故转移逻辑表达式如下：</a:t>
            </a:r>
          </a:p>
          <a:p>
            <a:pPr marL="0" indent="0" eaLnBrk="1" hangingPunct="1">
              <a:spcBef>
                <a:spcPts val="600"/>
              </a:spcBef>
              <a:buFont typeface="Wingdings" pitchFamily="2" charset="2"/>
              <a:buNone/>
            </a:pPr>
            <a:r>
              <a:rPr lang="zh-CN" altLang="en-US" sz="2000"/>
              <a:t>　　</a:t>
            </a:r>
            <a:r>
              <a:rPr lang="en-US" altLang="zh-CN" sz="2000"/>
              <a:t>μA5=P3·IR5·T4</a:t>
            </a:r>
          </a:p>
          <a:p>
            <a:pPr marL="0" indent="0" eaLnBrk="1" hangingPunct="1">
              <a:spcBef>
                <a:spcPts val="600"/>
              </a:spcBef>
              <a:buFont typeface="Wingdings" pitchFamily="2" charset="2"/>
              <a:buNone/>
            </a:pPr>
            <a:r>
              <a:rPr lang="zh-CN" altLang="en-US" sz="2000"/>
              <a:t>　　</a:t>
            </a:r>
            <a:r>
              <a:rPr lang="en-US" altLang="zh-CN" sz="2000"/>
              <a:t>μA4=P3·IR4·T4</a:t>
            </a:r>
          </a:p>
          <a:p>
            <a:pPr marL="0" indent="0" eaLnBrk="1" hangingPunct="1">
              <a:spcBef>
                <a:spcPts val="600"/>
              </a:spcBef>
              <a:buFont typeface="Wingdings" pitchFamily="2" charset="2"/>
              <a:buNone/>
            </a:pPr>
            <a:r>
              <a:rPr lang="zh-CN" altLang="en-US" sz="2000"/>
              <a:t>　　</a:t>
            </a:r>
            <a:r>
              <a:rPr lang="en-US" altLang="zh-CN" sz="2000"/>
              <a:t>μA3=P1·IR3·T4</a:t>
            </a:r>
          </a:p>
          <a:p>
            <a:pPr marL="0" indent="0" eaLnBrk="1" hangingPunct="1">
              <a:spcBef>
                <a:spcPts val="600"/>
              </a:spcBef>
              <a:buFont typeface="Wingdings" pitchFamily="2" charset="2"/>
              <a:buNone/>
            </a:pPr>
            <a:r>
              <a:rPr lang="zh-CN" altLang="en-US" sz="2000"/>
              <a:t>　　</a:t>
            </a:r>
            <a:r>
              <a:rPr lang="en-US" altLang="zh-CN" sz="2000"/>
              <a:t>μA2=P1·IR2·T4</a:t>
            </a:r>
          </a:p>
          <a:p>
            <a:pPr marL="0" indent="0" eaLnBrk="1" hangingPunct="1">
              <a:spcBef>
                <a:spcPts val="600"/>
              </a:spcBef>
              <a:buFont typeface="Wingdings" pitchFamily="2" charset="2"/>
              <a:buNone/>
            </a:pPr>
            <a:r>
              <a:rPr lang="zh-CN" altLang="en-US" sz="2000"/>
              <a:t>　　</a:t>
            </a:r>
            <a:r>
              <a:rPr lang="en-US" altLang="zh-CN" sz="2000"/>
              <a:t>μA1=P1·IR1·T4</a:t>
            </a:r>
          </a:p>
          <a:p>
            <a:pPr marL="0" indent="0" eaLnBrk="1" hangingPunct="1">
              <a:spcBef>
                <a:spcPts val="600"/>
              </a:spcBef>
              <a:buFont typeface="Wingdings" pitchFamily="2" charset="2"/>
              <a:buNone/>
            </a:pPr>
            <a:r>
              <a:rPr lang="zh-CN" altLang="en-US" sz="2000"/>
              <a:t>　　</a:t>
            </a:r>
            <a:r>
              <a:rPr lang="en-US" altLang="zh-CN" sz="2000"/>
              <a:t>μA0=P1·IR0·T4+P2·C·T4</a:t>
            </a:r>
          </a:p>
          <a:p>
            <a:pPr marL="0" indent="0" eaLnBrk="1" hangingPunct="1">
              <a:spcBef>
                <a:spcPts val="600"/>
              </a:spcBef>
              <a:buFont typeface="Wingdings" pitchFamily="2" charset="2"/>
              <a:buNone/>
            </a:pPr>
            <a:r>
              <a:rPr lang="zh-CN" altLang="en-US" sz="2000"/>
              <a:t>由于从触发器强置端修改，故前</a:t>
            </a:r>
            <a:r>
              <a:rPr lang="en-US" altLang="zh-CN" sz="2000"/>
              <a:t>5</a:t>
            </a:r>
            <a:r>
              <a:rPr lang="zh-CN" altLang="en-US" sz="2000"/>
              <a:t>个表达式可用“与非”门实现，最后一个用“与或非”门实现</a:t>
            </a:r>
            <a:r>
              <a:rPr lang="zh-CN" altLang="en-US" sz="2000" smtClean="0"/>
              <a:t>。</a:t>
            </a:r>
            <a:endParaRPr lang="zh-CN" altLang="en-US" sz="2000"/>
          </a:p>
        </p:txBody>
      </p:sp>
      <p:sp>
        <p:nvSpPr>
          <p:cNvPr id="4" name="Rectangle 2"/>
          <p:cNvSpPr txBox="1">
            <a:spLocks noChangeArrowheads="1"/>
          </p:cNvSpPr>
          <p:nvPr/>
        </p:nvSpPr>
        <p:spPr>
          <a:xfrm>
            <a:off x="304661" y="188640"/>
            <a:ext cx="5122912" cy="724942"/>
          </a:xfrm>
          <a:prstGeom prst="rect">
            <a:avLst/>
          </a:prstGeom>
          <a:noFill/>
          <a:ln>
            <a:noFill/>
          </a:ln>
        </p:spPr>
        <p:txBody>
          <a:bodyPr vert="horz" wrap="square" lIns="91440" tIns="45720" rIns="91440" bIns="45720" numCol="1" anchor="b" anchorCtr="0" compatLnSpc="1">
            <a:prstTxWarp prst="textNoShape">
              <a:avLst/>
            </a:prstTxWarp>
          </a:bodyPr>
          <a:lstStyle>
            <a:lvl1pPr eaLnBrk="1" hangingPunct="1">
              <a:defRPr sz="3900" b="1">
                <a:solidFill>
                  <a:srgbClr val="330066"/>
                </a:solidFill>
                <a:latin typeface="+mj-lt"/>
                <a:ea typeface="+mj-ea"/>
                <a:cs typeface="Times New Roman" pitchFamily="18" charset="0"/>
              </a:defRPr>
            </a:lvl1pPr>
            <a:lvl2pPr eaLnBrk="0" hangingPunct="0">
              <a:defRPr sz="3900" b="1">
                <a:solidFill>
                  <a:schemeClr val="tx2"/>
                </a:solidFill>
                <a:latin typeface="Arial" pitchFamily="34" charset="0"/>
              </a:defRPr>
            </a:lvl2pPr>
            <a:lvl3pPr eaLnBrk="0" hangingPunct="0">
              <a:defRPr sz="3900" b="1">
                <a:solidFill>
                  <a:schemeClr val="tx2"/>
                </a:solidFill>
                <a:latin typeface="Arial" pitchFamily="34" charset="0"/>
              </a:defRPr>
            </a:lvl3pPr>
            <a:lvl4pPr eaLnBrk="0" hangingPunct="0">
              <a:defRPr sz="3900" b="1">
                <a:solidFill>
                  <a:schemeClr val="tx2"/>
                </a:solidFill>
                <a:latin typeface="Arial" pitchFamily="34" charset="0"/>
              </a:defRPr>
            </a:lvl4pPr>
            <a:lvl5pPr eaLnBrk="0" hangingPunct="0">
              <a:defRPr sz="3900" b="1">
                <a:solidFill>
                  <a:schemeClr val="tx2"/>
                </a:solidFill>
                <a:latin typeface="Arial" pitchFamily="34" charset="0"/>
              </a:defRPr>
            </a:lvl5pPr>
            <a:lvl6pPr marL="457200" fontAlgn="base">
              <a:spcBef>
                <a:spcPct val="0"/>
              </a:spcBef>
              <a:spcAft>
                <a:spcPct val="0"/>
              </a:spcAft>
              <a:defRPr sz="3900" b="1">
                <a:solidFill>
                  <a:schemeClr val="tx2"/>
                </a:solidFill>
                <a:latin typeface="Arial" pitchFamily="34" charset="0"/>
              </a:defRPr>
            </a:lvl6pPr>
            <a:lvl7pPr marL="914400" fontAlgn="base">
              <a:spcBef>
                <a:spcPct val="0"/>
              </a:spcBef>
              <a:spcAft>
                <a:spcPct val="0"/>
              </a:spcAft>
              <a:defRPr sz="3900" b="1">
                <a:solidFill>
                  <a:schemeClr val="tx2"/>
                </a:solidFill>
                <a:latin typeface="Arial" pitchFamily="34" charset="0"/>
              </a:defRPr>
            </a:lvl7pPr>
            <a:lvl8pPr marL="1371600" fontAlgn="base">
              <a:spcBef>
                <a:spcPct val="0"/>
              </a:spcBef>
              <a:spcAft>
                <a:spcPct val="0"/>
              </a:spcAft>
              <a:defRPr sz="3900" b="1">
                <a:solidFill>
                  <a:schemeClr val="tx2"/>
                </a:solidFill>
                <a:latin typeface="Arial" pitchFamily="34" charset="0"/>
              </a:defRPr>
            </a:lvl8pPr>
            <a:lvl9pPr marL="1828800" fontAlgn="base">
              <a:spcBef>
                <a:spcPct val="0"/>
              </a:spcBef>
              <a:spcAft>
                <a:spcPct val="0"/>
              </a:spcAft>
              <a:defRPr sz="3900" b="1">
                <a:solidFill>
                  <a:schemeClr val="tx2"/>
                </a:solidFill>
                <a:latin typeface="Arial" pitchFamily="34" charset="0"/>
              </a:defRPr>
            </a:lvl9pPr>
          </a:lstStyle>
          <a:p>
            <a:r>
              <a:rPr lang="en-US" altLang="zh-CN"/>
              <a:t>5.4.2  </a:t>
            </a:r>
            <a:r>
              <a:rPr lang="zh-CN" altLang="en-US"/>
              <a:t>微程序设计技术</a:t>
            </a:r>
          </a:p>
        </p:txBody>
      </p:sp>
      <p:sp>
        <p:nvSpPr>
          <p:cNvPr id="2" name="日期占位符 1"/>
          <p:cNvSpPr>
            <a:spLocks noGrp="1"/>
          </p:cNvSpPr>
          <p:nvPr>
            <p:ph type="dt" sz="half" idx="10"/>
          </p:nvPr>
        </p:nvSpPr>
        <p:spPr/>
        <p:txBody>
          <a:bodyPr/>
          <a:lstStyle/>
          <a:p>
            <a:pPr>
              <a:defRPr/>
            </a:pPr>
            <a:fld id="{1E6EE820-5A05-4C2B-A41A-CA9453F1DF45}" type="datetime11">
              <a:rPr lang="zh-CN" altLang="en-US" smtClean="0"/>
              <a:t>09:11:09</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101</a:t>
            </a:fld>
            <a:endParaRPr lang="en-US" altLang="zh-CN"/>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a:xfrm>
            <a:off x="467544" y="692696"/>
            <a:ext cx="5194920" cy="868958"/>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5.4.2  </a:t>
            </a:r>
            <a:r>
              <a:rPr lang="zh-CN" altLang="en-US">
                <a:solidFill>
                  <a:srgbClr val="330066"/>
                </a:solidFill>
                <a:cs typeface="Times New Roman" pitchFamily="18" charset="0"/>
              </a:rPr>
              <a:t>微程序设计技术</a:t>
            </a:r>
          </a:p>
        </p:txBody>
      </p:sp>
      <p:sp>
        <p:nvSpPr>
          <p:cNvPr id="69636" name="Rectangle 3"/>
          <p:cNvSpPr>
            <a:spLocks noGrp="1" noChangeArrowheads="1"/>
          </p:cNvSpPr>
          <p:nvPr>
            <p:ph type="body" sz="half" idx="1"/>
          </p:nvPr>
        </p:nvSpPr>
        <p:spPr>
          <a:xfrm>
            <a:off x="354012" y="1928490"/>
            <a:ext cx="8435975" cy="2861865"/>
          </a:xfrm>
        </p:spPr>
        <p:txBody>
          <a:bodyPr/>
          <a:lstStyle/>
          <a:p>
            <a:pPr eaLnBrk="1" hangingPunct="1">
              <a:buFont typeface="Wingdings" pitchFamily="2" charset="2"/>
              <a:buNone/>
            </a:pPr>
            <a:r>
              <a:rPr lang="en-US" altLang="zh-CN" sz="2600"/>
              <a:t>3</a:t>
            </a:r>
            <a:r>
              <a:rPr lang="zh-CN" altLang="en-US" sz="2600"/>
              <a:t>、微指令格式</a:t>
            </a:r>
            <a:endParaRPr lang="en-US" altLang="zh-CN" sz="2600"/>
          </a:p>
          <a:p>
            <a:pPr eaLnBrk="1" hangingPunct="1">
              <a:buFont typeface="Wingdings" pitchFamily="2" charset="2"/>
              <a:buNone/>
            </a:pPr>
            <a:r>
              <a:rPr lang="zh-CN" altLang="en-US" sz="2600"/>
              <a:t>分为两类：水平型微指令和垂直型微指令</a:t>
            </a:r>
          </a:p>
          <a:p>
            <a:pPr lvl="1" eaLnBrk="1" hangingPunct="1">
              <a:buFont typeface="Wingdings" pitchFamily="2" charset="2"/>
              <a:buNone/>
            </a:pPr>
            <a:r>
              <a:rPr lang="zh-CN" altLang="en-US"/>
              <a:t>（</a:t>
            </a:r>
            <a:r>
              <a:rPr lang="en-US" altLang="zh-CN"/>
              <a:t>1</a:t>
            </a:r>
            <a:r>
              <a:rPr lang="zh-CN" altLang="en-US"/>
              <a:t>）水平型微指令   </a:t>
            </a:r>
          </a:p>
          <a:p>
            <a:pPr lvl="2" eaLnBrk="1" hangingPunct="1"/>
            <a:r>
              <a:rPr lang="zh-CN" altLang="en-US" sz="2500"/>
              <a:t>水平型微指令是指一次能定义并能并行执行多个微命令的微指令。</a:t>
            </a:r>
          </a:p>
          <a:p>
            <a:pPr lvl="2" eaLnBrk="1" hangingPunct="1"/>
            <a:r>
              <a:rPr lang="zh-CN" altLang="en-US" sz="2500"/>
              <a:t>格式如下</a:t>
            </a:r>
          </a:p>
        </p:txBody>
      </p:sp>
      <p:graphicFrame>
        <p:nvGraphicFramePr>
          <p:cNvPr id="109572" name="Group 4"/>
          <p:cNvGraphicFramePr>
            <a:graphicFrameLocks noGrp="1"/>
          </p:cNvGraphicFramePr>
          <p:nvPr>
            <p:ph sz="half" idx="2"/>
            <p:extLst>
              <p:ext uri="{D42A27DB-BD31-4B8C-83A1-F6EECF244321}">
                <p14:modId xmlns:p14="http://schemas.microsoft.com/office/powerpoint/2010/main" val="4160819517"/>
              </p:ext>
            </p:extLst>
          </p:nvPr>
        </p:nvGraphicFramePr>
        <p:xfrm>
          <a:off x="539552" y="5157192"/>
          <a:ext cx="7777162" cy="525313"/>
        </p:xfrm>
        <a:graphic>
          <a:graphicData uri="http://schemas.openxmlformats.org/drawingml/2006/table">
            <a:tbl>
              <a:tblPr/>
              <a:tblGrid>
                <a:gridCol w="2662237">
                  <a:extLst>
                    <a:ext uri="{9D8B030D-6E8A-4147-A177-3AD203B41FA5}">
                      <a16:colId xmlns="" xmlns:a16="http://schemas.microsoft.com/office/drawing/2014/main" val="20000"/>
                    </a:ext>
                  </a:extLst>
                </a:gridCol>
                <a:gridCol w="2557463">
                  <a:extLst>
                    <a:ext uri="{9D8B030D-6E8A-4147-A177-3AD203B41FA5}">
                      <a16:colId xmlns="" xmlns:a16="http://schemas.microsoft.com/office/drawing/2014/main" val="20001"/>
                    </a:ext>
                  </a:extLst>
                </a:gridCol>
                <a:gridCol w="2557462">
                  <a:extLst>
                    <a:ext uri="{9D8B030D-6E8A-4147-A177-3AD203B41FA5}">
                      <a16:colId xmlns="" xmlns:a16="http://schemas.microsoft.com/office/drawing/2014/main" val="20002"/>
                    </a:ext>
                  </a:extLst>
                </a:gridCol>
              </a:tblGrid>
              <a:tr h="52531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600" b="0" i="0" u="none" strike="noStrike" cap="none" normalizeH="0" baseline="0">
                          <a:ln>
                            <a:noFill/>
                          </a:ln>
                          <a:solidFill>
                            <a:schemeClr val="tx1"/>
                          </a:solidFill>
                          <a:effectLst/>
                          <a:latin typeface="Arial" pitchFamily="34" charset="0"/>
                          <a:ea typeface="宋体" pitchFamily="2" charset="-122"/>
                        </a:rPr>
                        <a:t>控制字段</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600" b="0" i="0" u="none" strike="noStrike" cap="none" normalizeH="0" baseline="0">
                          <a:ln>
                            <a:noFill/>
                          </a:ln>
                          <a:solidFill>
                            <a:schemeClr val="tx1"/>
                          </a:solidFill>
                          <a:effectLst/>
                          <a:latin typeface="Arial" pitchFamily="34" charset="0"/>
                          <a:ea typeface="宋体" pitchFamily="2" charset="-122"/>
                        </a:rPr>
                        <a:t>判别测试字段</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600" b="0" i="0" u="none" strike="noStrike" cap="none" normalizeH="0" baseline="0">
                          <a:ln>
                            <a:noFill/>
                          </a:ln>
                          <a:solidFill>
                            <a:schemeClr val="tx1"/>
                          </a:solidFill>
                          <a:effectLst/>
                          <a:latin typeface="Arial" pitchFamily="34" charset="0"/>
                          <a:ea typeface="宋体" pitchFamily="2" charset="-122"/>
                        </a:rPr>
                        <a:t>下地址字段</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bl>
          </a:graphicData>
        </a:graphic>
      </p:graphicFrame>
      <p:sp>
        <p:nvSpPr>
          <p:cNvPr id="2" name="日期占位符 1"/>
          <p:cNvSpPr>
            <a:spLocks noGrp="1"/>
          </p:cNvSpPr>
          <p:nvPr>
            <p:ph type="dt" sz="half" idx="10"/>
          </p:nvPr>
        </p:nvSpPr>
        <p:spPr/>
        <p:txBody>
          <a:bodyPr/>
          <a:lstStyle/>
          <a:p>
            <a:pPr>
              <a:defRPr/>
            </a:pPr>
            <a:fld id="{A920C641-F4FB-4237-AE65-0A4E9E9E9CE5}" type="datetime11">
              <a:rPr lang="zh-CN" altLang="en-US" smtClean="0"/>
              <a:t>09:11:09</a:t>
            </a:fld>
            <a:endParaRPr lang="en-US" altLang="zh-CN"/>
          </a:p>
        </p:txBody>
      </p:sp>
      <p:sp>
        <p:nvSpPr>
          <p:cNvPr id="3" name="灯片编号占位符 2"/>
          <p:cNvSpPr>
            <a:spLocks noGrp="1"/>
          </p:cNvSpPr>
          <p:nvPr>
            <p:ph type="sldNum" sz="quarter" idx="12"/>
          </p:nvPr>
        </p:nvSpPr>
        <p:spPr>
          <a:xfrm>
            <a:off x="8244408" y="6425698"/>
            <a:ext cx="899592" cy="457200"/>
          </a:xfrm>
        </p:spPr>
        <p:txBody>
          <a:bodyPr/>
          <a:lstStyle/>
          <a:p>
            <a:pPr>
              <a:defRPr/>
            </a:pPr>
            <a:fld id="{6830871C-66DE-428E-ACCC-7CC6F769A350}" type="slidenum">
              <a:rPr lang="en-US" altLang="zh-CN" smtClean="0"/>
              <a:pPr>
                <a:defRPr/>
              </a:pPr>
              <a:t>102</a:t>
            </a:fld>
            <a:endParaRPr lang="en-US" altLang="zh-CN"/>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ChangeArrowheads="1"/>
          </p:cNvSpPr>
          <p:nvPr>
            <p:ph type="title"/>
          </p:nvPr>
        </p:nvSpPr>
        <p:spPr>
          <a:xfrm>
            <a:off x="457200" y="620688"/>
            <a:ext cx="5194920"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5.4.2  </a:t>
            </a:r>
            <a:r>
              <a:rPr lang="zh-CN" altLang="en-US">
                <a:solidFill>
                  <a:srgbClr val="330066"/>
                </a:solidFill>
                <a:cs typeface="Times New Roman" pitchFamily="18" charset="0"/>
              </a:rPr>
              <a:t>微程序设计技术</a:t>
            </a:r>
          </a:p>
        </p:txBody>
      </p:sp>
      <p:sp>
        <p:nvSpPr>
          <p:cNvPr id="70660" name="Rectangle 3"/>
          <p:cNvSpPr>
            <a:spLocks noGrp="1" noChangeArrowheads="1"/>
          </p:cNvSpPr>
          <p:nvPr>
            <p:ph type="body" idx="1"/>
          </p:nvPr>
        </p:nvSpPr>
        <p:spPr>
          <a:xfrm>
            <a:off x="457200" y="1719263"/>
            <a:ext cx="7427913" cy="3221905"/>
          </a:xfrm>
        </p:spPr>
        <p:txBody>
          <a:bodyPr/>
          <a:lstStyle/>
          <a:p>
            <a:pPr eaLnBrk="1" hangingPunct="1">
              <a:buFont typeface="Wingdings" pitchFamily="2" charset="2"/>
              <a:buNone/>
            </a:pPr>
            <a:r>
              <a:rPr lang="en-US" altLang="zh-CN" b="1">
                <a:latin typeface="+mn-ea"/>
              </a:rPr>
              <a:t>3</a:t>
            </a:r>
            <a:r>
              <a:rPr lang="zh-CN" altLang="en-US" b="1">
                <a:latin typeface="+mn-ea"/>
              </a:rPr>
              <a:t>、微指令格式</a:t>
            </a:r>
            <a:endParaRPr lang="en-US" altLang="zh-CN" b="1">
              <a:latin typeface="+mn-ea"/>
            </a:endParaRPr>
          </a:p>
          <a:p>
            <a:pPr eaLnBrk="1" hangingPunct="1">
              <a:buFont typeface="Wingdings" pitchFamily="2" charset="2"/>
              <a:buNone/>
            </a:pPr>
            <a:r>
              <a:rPr lang="zh-CN" altLang="en-US" sz="2600">
                <a:latin typeface="+mn-ea"/>
              </a:rPr>
              <a:t>（</a:t>
            </a:r>
            <a:r>
              <a:rPr lang="en-US" altLang="zh-CN" sz="2600">
                <a:latin typeface="+mn-ea"/>
              </a:rPr>
              <a:t>2</a:t>
            </a:r>
            <a:r>
              <a:rPr lang="zh-CN" altLang="en-US" sz="2600">
                <a:latin typeface="+mn-ea"/>
              </a:rPr>
              <a:t>）垂直型微指令：</a:t>
            </a:r>
          </a:p>
          <a:p>
            <a:pPr lvl="1" eaLnBrk="1" hangingPunct="1"/>
            <a:r>
              <a:rPr lang="zh-CN" altLang="en-US" sz="2200">
                <a:latin typeface="+mn-ea"/>
              </a:rPr>
              <a:t>设置微操作码字段，采用微操作码编译法，由微操作码规定微指令的功能；</a:t>
            </a:r>
            <a:endParaRPr lang="en-US" altLang="zh-CN" sz="2200">
              <a:latin typeface="+mn-ea"/>
            </a:endParaRPr>
          </a:p>
          <a:p>
            <a:pPr lvl="1" eaLnBrk="1" hangingPunct="1"/>
            <a:r>
              <a:rPr lang="zh-CN" altLang="en-US" sz="2200">
                <a:latin typeface="+mn-ea"/>
              </a:rPr>
              <a:t>一条微指令中只有</a:t>
            </a:r>
            <a:r>
              <a:rPr lang="en-US" altLang="zh-CN" sz="2200">
                <a:latin typeface="+mn-ea"/>
              </a:rPr>
              <a:t>1</a:t>
            </a:r>
            <a:r>
              <a:rPr lang="zh-CN" altLang="en-US" sz="2200">
                <a:latin typeface="+mn-ea"/>
              </a:rPr>
              <a:t>～</a:t>
            </a:r>
            <a:r>
              <a:rPr lang="en-US" altLang="zh-CN" sz="2200">
                <a:latin typeface="+mn-ea"/>
              </a:rPr>
              <a:t>2</a:t>
            </a:r>
            <a:r>
              <a:rPr lang="zh-CN" altLang="en-US" sz="2200">
                <a:latin typeface="+mn-ea"/>
              </a:rPr>
              <a:t>个微操作命令，每条微指令的功能简单。</a:t>
            </a:r>
            <a:endParaRPr lang="en-US" altLang="zh-CN">
              <a:latin typeface="+mn-ea"/>
            </a:endParaRPr>
          </a:p>
          <a:p>
            <a:pPr marL="0" lvl="1" indent="0" eaLnBrk="1" hangingPunct="1">
              <a:buNone/>
            </a:pPr>
            <a:r>
              <a:rPr lang="zh-CN" altLang="en-US" sz="2200">
                <a:latin typeface="+mn-ea"/>
              </a:rPr>
              <a:t>例如：寄存器</a:t>
            </a:r>
            <a:r>
              <a:rPr lang="en-US" altLang="zh-CN" sz="2200">
                <a:latin typeface="+mn-ea"/>
              </a:rPr>
              <a:t>-</a:t>
            </a:r>
            <a:r>
              <a:rPr lang="zh-CN" altLang="en-US" sz="2200">
                <a:latin typeface="+mn-ea"/>
              </a:rPr>
              <a:t>寄存器传送型微指令，其功能时把源寄存器数据送目标寄存器。</a:t>
            </a:r>
            <a:r>
              <a:rPr lang="en-US" altLang="zh-CN" sz="2200">
                <a:latin typeface="+mn-ea"/>
              </a:rPr>
              <a:t>13</a:t>
            </a:r>
            <a:r>
              <a:rPr lang="zh-CN" altLang="en-US" sz="2200">
                <a:latin typeface="+mn-ea"/>
              </a:rPr>
              <a:t>～</a:t>
            </a:r>
            <a:r>
              <a:rPr lang="en-US" altLang="zh-CN" sz="2200">
                <a:latin typeface="+mn-ea"/>
              </a:rPr>
              <a:t>15</a:t>
            </a:r>
            <a:r>
              <a:rPr lang="zh-CN" altLang="en-US" sz="2200">
                <a:latin typeface="+mn-ea"/>
              </a:rPr>
              <a:t>位为操作码。</a:t>
            </a:r>
            <a:endParaRPr lang="en-US" altLang="zh-CN" sz="2200">
              <a:latin typeface="+mn-ea"/>
            </a:endParaRPr>
          </a:p>
        </p:txBody>
      </p:sp>
      <p:sp>
        <p:nvSpPr>
          <p:cNvPr id="70661" name="Rectangle 4"/>
          <p:cNvSpPr>
            <a:spLocks noChangeArrowheads="1"/>
          </p:cNvSpPr>
          <p:nvPr/>
        </p:nvSpPr>
        <p:spPr bwMode="auto">
          <a:xfrm>
            <a:off x="2228850" y="30337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pic>
        <p:nvPicPr>
          <p:cNvPr id="70662" name="Picture 5" descr="D:\jinerwork\组成\白中英版改编\Chap05\Images\p182.1.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691680" y="5157192"/>
            <a:ext cx="5257800"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8BE95D94-7758-4332-B664-B90877CADA29}" type="datetime11">
              <a:rPr lang="zh-CN" altLang="en-US" smtClean="0"/>
              <a:t>09:11:09</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103</a:t>
            </a:fld>
            <a:endParaRPr lang="en-US" altLang="zh-CN"/>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type="title"/>
          </p:nvPr>
        </p:nvSpPr>
        <p:spPr>
          <a:xfrm>
            <a:off x="457200" y="692696"/>
            <a:ext cx="5338936" cy="724942"/>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5.4.2  </a:t>
            </a:r>
            <a:r>
              <a:rPr lang="zh-CN" altLang="en-US">
                <a:solidFill>
                  <a:srgbClr val="330066"/>
                </a:solidFill>
                <a:cs typeface="Times New Roman" pitchFamily="18" charset="0"/>
              </a:rPr>
              <a:t>微程序设计技术</a:t>
            </a:r>
          </a:p>
        </p:txBody>
      </p:sp>
      <p:sp>
        <p:nvSpPr>
          <p:cNvPr id="71684" name="Rectangle 3"/>
          <p:cNvSpPr>
            <a:spLocks noGrp="1" noChangeArrowheads="1"/>
          </p:cNvSpPr>
          <p:nvPr>
            <p:ph type="body" idx="1"/>
          </p:nvPr>
        </p:nvSpPr>
        <p:spPr>
          <a:xfrm>
            <a:off x="539552" y="1916832"/>
            <a:ext cx="7696200" cy="4133056"/>
          </a:xfrm>
        </p:spPr>
        <p:txBody>
          <a:bodyPr/>
          <a:lstStyle/>
          <a:p>
            <a:pPr marL="0" lvl="1" indent="0" eaLnBrk="1" hangingPunct="1">
              <a:buFont typeface="Wingdings" pitchFamily="2" charset="2"/>
              <a:buNone/>
            </a:pPr>
            <a:r>
              <a:rPr lang="zh-CN" altLang="en-US" sz="2700" b="1">
                <a:solidFill>
                  <a:srgbClr val="FF0000"/>
                </a:solidFill>
              </a:rPr>
              <a:t>水平型微指令和垂直型微指令的比较</a:t>
            </a:r>
          </a:p>
          <a:p>
            <a:pPr marL="0" lvl="1" indent="0" eaLnBrk="1" hangingPunct="1">
              <a:buFont typeface="Wingdings" pitchFamily="2" charset="2"/>
              <a:buNone/>
            </a:pPr>
            <a:r>
              <a:rPr lang="en-US" altLang="zh-CN"/>
              <a:t>(1)</a:t>
            </a:r>
            <a:r>
              <a:rPr lang="zh-CN" altLang="en-US"/>
              <a:t>水平型微指令并行操作能力强，效率高，灵活性强，垂直型微指令则较差；</a:t>
            </a:r>
          </a:p>
          <a:p>
            <a:pPr marL="0" lvl="1" indent="0" eaLnBrk="1" hangingPunct="1">
              <a:buFont typeface="Wingdings" pitchFamily="2" charset="2"/>
              <a:buNone/>
            </a:pPr>
            <a:r>
              <a:rPr lang="en-US" altLang="zh-CN"/>
              <a:t>(2)</a:t>
            </a:r>
            <a:r>
              <a:rPr lang="zh-CN" altLang="en-US"/>
              <a:t>水平型微指令执行一条指令的时间短，垂直型微指令执行时间长；</a:t>
            </a:r>
          </a:p>
          <a:p>
            <a:pPr marL="0" lvl="1" indent="0" eaLnBrk="1" hangingPunct="1">
              <a:buFont typeface="Wingdings" pitchFamily="2" charset="2"/>
              <a:buNone/>
            </a:pPr>
            <a:r>
              <a:rPr lang="en-US" altLang="zh-CN"/>
              <a:t>(3)</a:t>
            </a:r>
            <a:r>
              <a:rPr lang="zh-CN" altLang="en-US"/>
              <a:t>由水平型微指令解释指令的微程序，有微指令字较长而微程序短的特点。垂直型微指令则相反；</a:t>
            </a:r>
          </a:p>
          <a:p>
            <a:pPr marL="0" lvl="1" indent="0" eaLnBrk="1" hangingPunct="1">
              <a:buFont typeface="Wingdings" pitchFamily="2" charset="2"/>
              <a:buNone/>
            </a:pPr>
            <a:r>
              <a:rPr lang="en-US" altLang="zh-CN"/>
              <a:t>(4)</a:t>
            </a:r>
            <a:r>
              <a:rPr lang="zh-CN" altLang="en-US"/>
              <a:t>水平型微指令用户难以掌握，而垂直型微指令与指令比较相似，相对来说，比较容易掌握。</a:t>
            </a:r>
          </a:p>
          <a:p>
            <a:pPr marL="0" lvl="2" indent="0" eaLnBrk="1" hangingPunct="1"/>
            <a:endParaRPr lang="zh-CN" altLang="en-US" sz="2500"/>
          </a:p>
          <a:p>
            <a:pPr marL="0" indent="0" eaLnBrk="1" hangingPunct="1"/>
            <a:endParaRPr lang="en-US" altLang="zh-CN"/>
          </a:p>
        </p:txBody>
      </p:sp>
      <p:sp>
        <p:nvSpPr>
          <p:cNvPr id="2" name="日期占位符 1"/>
          <p:cNvSpPr>
            <a:spLocks noGrp="1"/>
          </p:cNvSpPr>
          <p:nvPr>
            <p:ph type="dt" sz="half" idx="10"/>
          </p:nvPr>
        </p:nvSpPr>
        <p:spPr/>
        <p:txBody>
          <a:bodyPr/>
          <a:lstStyle/>
          <a:p>
            <a:pPr>
              <a:defRPr/>
            </a:pPr>
            <a:fld id="{A55DFA4C-67D9-478F-BFE8-5712F31572A5}" type="datetime11">
              <a:rPr lang="zh-CN" altLang="en-US" smtClean="0"/>
              <a:t>09:11:09</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104</a:t>
            </a:fld>
            <a:endParaRPr lang="en-US" altLang="zh-CN"/>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a:xfrm>
            <a:off x="467544" y="404664"/>
            <a:ext cx="5122912" cy="724942"/>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5.4.2  </a:t>
            </a:r>
            <a:r>
              <a:rPr lang="zh-CN" altLang="en-US">
                <a:solidFill>
                  <a:srgbClr val="330066"/>
                </a:solidFill>
                <a:cs typeface="Times New Roman" pitchFamily="18" charset="0"/>
              </a:rPr>
              <a:t>微程序设计技术</a:t>
            </a:r>
          </a:p>
        </p:txBody>
      </p:sp>
      <p:sp>
        <p:nvSpPr>
          <p:cNvPr id="72708" name="Rectangle 3"/>
          <p:cNvSpPr>
            <a:spLocks noGrp="1" noChangeArrowheads="1"/>
          </p:cNvSpPr>
          <p:nvPr>
            <p:ph type="body" idx="1"/>
          </p:nvPr>
        </p:nvSpPr>
        <p:spPr>
          <a:xfrm>
            <a:off x="395536" y="1268760"/>
            <a:ext cx="8229600" cy="4608512"/>
          </a:xfrm>
        </p:spPr>
        <p:txBody>
          <a:bodyPr/>
          <a:lstStyle/>
          <a:p>
            <a:pPr algn="just" eaLnBrk="1" hangingPunct="1">
              <a:lnSpc>
                <a:spcPct val="120000"/>
              </a:lnSpc>
              <a:buFont typeface="Wingdings" pitchFamily="2" charset="2"/>
              <a:buNone/>
            </a:pPr>
            <a:r>
              <a:rPr lang="en-US" altLang="zh-CN" b="1">
                <a:latin typeface="宋体" pitchFamily="2" charset="-122"/>
                <a:cs typeface="Times New Roman" pitchFamily="18" charset="0"/>
              </a:rPr>
              <a:t>4</a:t>
            </a:r>
            <a:r>
              <a:rPr lang="zh-CN" altLang="en-US" b="1">
                <a:latin typeface="宋体" pitchFamily="2" charset="-122"/>
                <a:cs typeface="Times New Roman" pitchFamily="18" charset="0"/>
              </a:rPr>
              <a:t>、</a:t>
            </a:r>
            <a:r>
              <a:rPr lang="zh-CN" altLang="en-US" b="1">
                <a:latin typeface="宋体" pitchFamily="2" charset="-122"/>
              </a:rPr>
              <a:t>动态微程序设计</a:t>
            </a:r>
            <a:endParaRPr lang="zh-CN" altLang="en-US" b="1">
              <a:latin typeface="宋体" pitchFamily="2" charset="-122"/>
              <a:cs typeface="Times New Roman" pitchFamily="18" charset="0"/>
            </a:endParaRPr>
          </a:p>
          <a:p>
            <a:pPr lvl="1" algn="just" eaLnBrk="1" hangingPunct="1">
              <a:lnSpc>
                <a:spcPct val="120000"/>
              </a:lnSpc>
            </a:pPr>
            <a:r>
              <a:rPr lang="zh-CN" altLang="en-US">
                <a:latin typeface="宋体" pitchFamily="2" charset="-122"/>
              </a:rPr>
              <a:t>对应于一台计算机的机器指令只有一组微程序，这一组微程序设计好之后，一般无须改变而且也不好改变，这种微程序设计技术称为静态微程序设计。</a:t>
            </a:r>
            <a:r>
              <a:rPr lang="zh-CN" altLang="en-US">
                <a:latin typeface="宋体" pitchFamily="2" charset="-122"/>
                <a:cs typeface="Times New Roman" pitchFamily="18" charset="0"/>
              </a:rPr>
              <a:t> </a:t>
            </a:r>
          </a:p>
          <a:p>
            <a:pPr lvl="1" algn="just" eaLnBrk="1" hangingPunct="1">
              <a:lnSpc>
                <a:spcPct val="120000"/>
              </a:lnSpc>
            </a:pPr>
            <a:r>
              <a:rPr lang="zh-CN" altLang="en-US">
                <a:latin typeface="宋体" pitchFamily="2" charset="-122"/>
              </a:rPr>
              <a:t>采用</a:t>
            </a:r>
            <a:r>
              <a:rPr lang="en-US" altLang="zh-CN">
                <a:latin typeface="宋体" pitchFamily="2" charset="-122"/>
                <a:cs typeface="Times New Roman" pitchFamily="18" charset="0"/>
              </a:rPr>
              <a:t>EPROM</a:t>
            </a:r>
            <a:r>
              <a:rPr lang="zh-CN" altLang="en-US">
                <a:latin typeface="宋体" pitchFamily="2" charset="-122"/>
              </a:rPr>
              <a:t>作为控制存储器，可以通过改变微指令和微程序来改变机器的指令系统，这种微程序设计技术称为动态微程序设计。</a:t>
            </a:r>
            <a:endParaRPr lang="en-US" altLang="zh-CN">
              <a:latin typeface="宋体" pitchFamily="2" charset="-122"/>
            </a:endParaRPr>
          </a:p>
          <a:p>
            <a:pPr marL="0" lvl="1" indent="0" algn="just" eaLnBrk="1" hangingPunct="1">
              <a:lnSpc>
                <a:spcPct val="120000"/>
              </a:lnSpc>
              <a:buNone/>
            </a:pPr>
            <a:r>
              <a:rPr lang="zh-CN" altLang="en-US">
                <a:latin typeface="宋体" pitchFamily="2" charset="-122"/>
              </a:rPr>
              <a:t>动态微程序设计技术可用于仿真其他机器指令系统，以便扩大机器的功能。</a:t>
            </a:r>
            <a:endParaRPr lang="en-US" altLang="zh-CN">
              <a:latin typeface="宋体" pitchFamily="2" charset="-122"/>
            </a:endParaRPr>
          </a:p>
        </p:txBody>
      </p:sp>
      <p:sp>
        <p:nvSpPr>
          <p:cNvPr id="2" name="日期占位符 1"/>
          <p:cNvSpPr>
            <a:spLocks noGrp="1"/>
          </p:cNvSpPr>
          <p:nvPr>
            <p:ph type="dt" sz="half" idx="10"/>
          </p:nvPr>
        </p:nvSpPr>
        <p:spPr/>
        <p:txBody>
          <a:bodyPr/>
          <a:lstStyle/>
          <a:p>
            <a:pPr>
              <a:defRPr/>
            </a:pPr>
            <a:fld id="{7C656247-EE03-48A1-BD5C-28FFE4814765}" type="datetime11">
              <a:rPr lang="zh-CN" altLang="en-US" smtClean="0"/>
              <a:t>09:11:09</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105</a:t>
            </a:fld>
            <a:endParaRPr lang="en-US" altLang="zh-CN"/>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type="title"/>
          </p:nvPr>
        </p:nvSpPr>
        <p:spPr>
          <a:xfrm>
            <a:off x="457200" y="620688"/>
            <a:ext cx="4186808"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5.5  </a:t>
            </a:r>
            <a:r>
              <a:rPr lang="zh-CN" altLang="en-US">
                <a:solidFill>
                  <a:srgbClr val="330066"/>
                </a:solidFill>
                <a:cs typeface="Times New Roman" pitchFamily="18" charset="0"/>
              </a:rPr>
              <a:t>硬连线控制器</a:t>
            </a:r>
          </a:p>
        </p:txBody>
      </p:sp>
      <p:sp>
        <p:nvSpPr>
          <p:cNvPr id="73732" name="Rectangle 3"/>
          <p:cNvSpPr>
            <a:spLocks noGrp="1" noChangeArrowheads="1"/>
          </p:cNvSpPr>
          <p:nvPr>
            <p:ph type="body" idx="1"/>
          </p:nvPr>
        </p:nvSpPr>
        <p:spPr/>
        <p:txBody>
          <a:bodyPr/>
          <a:lstStyle/>
          <a:p>
            <a:pPr eaLnBrk="1" hangingPunct="1">
              <a:buFont typeface="Wingdings" pitchFamily="2" charset="2"/>
              <a:buNone/>
            </a:pPr>
            <a:r>
              <a:rPr lang="en-US" altLang="zh-CN" b="1"/>
              <a:t>1</a:t>
            </a:r>
            <a:r>
              <a:rPr lang="zh-CN" b="1"/>
              <a:t>、基本思想</a:t>
            </a:r>
            <a:endParaRPr lang="en-US" altLang="zh-CN" b="1"/>
          </a:p>
          <a:p>
            <a:pPr eaLnBrk="1" hangingPunct="1">
              <a:buFont typeface="Wingdings" pitchFamily="2" charset="2"/>
              <a:buNone/>
            </a:pPr>
            <a:r>
              <a:rPr lang="zh-CN" altLang="en-US"/>
              <a:t>（</a:t>
            </a:r>
            <a:r>
              <a:rPr lang="en-US" altLang="zh-CN"/>
              <a:t>1</a:t>
            </a:r>
            <a:r>
              <a:rPr lang="zh-CN" altLang="en-US"/>
              <a:t>）实现方法</a:t>
            </a:r>
          </a:p>
          <a:p>
            <a:pPr lvl="1" eaLnBrk="1" hangingPunct="1"/>
            <a:r>
              <a:rPr lang="zh-CN" altLang="en-US"/>
              <a:t>通过逻辑电路直接连线而产生的，又称为组合逻辑控制方式</a:t>
            </a:r>
          </a:p>
          <a:p>
            <a:pPr eaLnBrk="1" hangingPunct="1">
              <a:buFont typeface="Wingdings" pitchFamily="2" charset="2"/>
              <a:buNone/>
            </a:pPr>
            <a:r>
              <a:rPr lang="zh-CN" altLang="en-US"/>
              <a:t>（</a:t>
            </a:r>
            <a:r>
              <a:rPr lang="en-US" altLang="zh-CN"/>
              <a:t>2</a:t>
            </a:r>
            <a:r>
              <a:rPr lang="zh-CN" altLang="en-US"/>
              <a:t>）设计目标</a:t>
            </a:r>
          </a:p>
          <a:p>
            <a:pPr lvl="1" eaLnBrk="1" hangingPunct="1"/>
            <a:r>
              <a:rPr lang="zh-CN" altLang="en-US"/>
              <a:t>使用最少元件（复杂的树形网络）</a:t>
            </a:r>
          </a:p>
          <a:p>
            <a:pPr lvl="1" eaLnBrk="1" hangingPunct="1"/>
            <a:r>
              <a:rPr lang="zh-CN" altLang="en-US"/>
              <a:t>速度最高</a:t>
            </a:r>
          </a:p>
        </p:txBody>
      </p:sp>
      <p:sp>
        <p:nvSpPr>
          <p:cNvPr id="2" name="日期占位符 1"/>
          <p:cNvSpPr>
            <a:spLocks noGrp="1"/>
          </p:cNvSpPr>
          <p:nvPr>
            <p:ph type="dt" sz="half" idx="10"/>
          </p:nvPr>
        </p:nvSpPr>
        <p:spPr/>
        <p:txBody>
          <a:bodyPr/>
          <a:lstStyle/>
          <a:p>
            <a:pPr>
              <a:defRPr/>
            </a:pPr>
            <a:fld id="{8D68AD86-3B60-4AE7-873C-E4FC2E9E9591}" type="datetime11">
              <a:rPr lang="zh-CN" altLang="en-US" smtClean="0"/>
              <a:t>09:11:09</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106</a:t>
            </a:fld>
            <a:endParaRPr lang="en-US" altLang="zh-CN"/>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24" name="Text Box 4"/>
          <p:cNvSpPr txBox="1">
            <a:spLocks noChangeArrowheads="1"/>
          </p:cNvSpPr>
          <p:nvPr/>
        </p:nvSpPr>
        <p:spPr bwMode="auto">
          <a:xfrm>
            <a:off x="603498" y="1484784"/>
            <a:ext cx="751790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indent="457200" eaLnBrk="1" hangingPunct="1">
              <a:spcBef>
                <a:spcPct val="20000"/>
              </a:spcBef>
              <a:buClr>
                <a:schemeClr val="hlink"/>
              </a:buClr>
              <a:buSzPct val="110000"/>
              <a:buFont typeface="Wingdings" pitchFamily="2" charset="2"/>
              <a:buNone/>
            </a:pPr>
            <a:r>
              <a:rPr lang="zh-CN" altLang="en-US" sz="2800" b="0"/>
              <a:t>硬布线控制器由门电路和触发器构成的复杂树形网络组成，用以产生执行指令的一系列微操作信号。</a:t>
            </a:r>
          </a:p>
        </p:txBody>
      </p:sp>
      <p:grpSp>
        <p:nvGrpSpPr>
          <p:cNvPr id="2" name="Group 5"/>
          <p:cNvGrpSpPr>
            <a:grpSpLocks/>
          </p:cNvGrpSpPr>
          <p:nvPr/>
        </p:nvGrpSpPr>
        <p:grpSpPr bwMode="auto">
          <a:xfrm>
            <a:off x="1476375" y="3068638"/>
            <a:ext cx="5257800" cy="3467100"/>
            <a:chOff x="912" y="1776"/>
            <a:chExt cx="3312" cy="2184"/>
          </a:xfrm>
        </p:grpSpPr>
        <p:sp>
          <p:nvSpPr>
            <p:cNvPr id="129030" name="Text Box 6"/>
            <p:cNvSpPr txBox="1">
              <a:spLocks noChangeArrowheads="1"/>
            </p:cNvSpPr>
            <p:nvPr/>
          </p:nvSpPr>
          <p:spPr bwMode="auto">
            <a:xfrm>
              <a:off x="2454" y="2144"/>
              <a:ext cx="1325" cy="712"/>
            </a:xfrm>
            <a:prstGeom prst="rect">
              <a:avLst/>
            </a:prstGeom>
            <a:solidFill>
              <a:srgbClr val="CCFFFF"/>
            </a:solidFill>
            <a:ln w="9525">
              <a:solidFill>
                <a:srgbClr val="000000"/>
              </a:solidFill>
              <a:miter lim="800000"/>
              <a:headEnd/>
              <a:tailEnd/>
            </a:ln>
          </p:spPr>
          <p:txBody>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endParaRPr lang="zh-CN" altLang="en-US">
                <a:latin typeface="Times New Roman" pitchFamily="18" charset="0"/>
              </a:endParaRPr>
            </a:p>
            <a:p>
              <a:pPr algn="ctr"/>
              <a:r>
                <a:rPr lang="zh-CN" altLang="en-US">
                  <a:latin typeface="Times New Roman" pitchFamily="18" charset="0"/>
                </a:rPr>
                <a:t>组合逻辑线路</a:t>
              </a:r>
            </a:p>
            <a:p>
              <a:pPr algn="ctr"/>
              <a:r>
                <a:rPr lang="en-US" altLang="zh-CN">
                  <a:latin typeface="Times New Roman" pitchFamily="18" charset="0"/>
                </a:rPr>
                <a:t>N</a:t>
              </a:r>
            </a:p>
          </p:txBody>
        </p:sp>
        <p:sp>
          <p:nvSpPr>
            <p:cNvPr id="129031" name="Text Box 7"/>
            <p:cNvSpPr txBox="1">
              <a:spLocks noChangeArrowheads="1"/>
            </p:cNvSpPr>
            <p:nvPr/>
          </p:nvSpPr>
          <p:spPr bwMode="auto">
            <a:xfrm>
              <a:off x="2454" y="3090"/>
              <a:ext cx="1336" cy="542"/>
            </a:xfrm>
            <a:prstGeom prst="rect">
              <a:avLst/>
            </a:prstGeom>
            <a:solidFill>
              <a:srgbClr val="CCFFFF"/>
            </a:solidFill>
            <a:ln w="9525">
              <a:solidFill>
                <a:srgbClr val="000000"/>
              </a:solidFill>
              <a:miter lim="800000"/>
              <a:headEnd/>
              <a:tailEnd/>
            </a:ln>
          </p:spPr>
          <p:txBody>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endParaRPr lang="zh-CN" altLang="en-US">
                <a:latin typeface="Times New Roman" pitchFamily="18" charset="0"/>
              </a:endParaRPr>
            </a:p>
            <a:p>
              <a:pPr algn="ctr"/>
              <a:r>
                <a:rPr lang="zh-CN" altLang="en-US">
                  <a:latin typeface="Times New Roman" pitchFamily="18" charset="0"/>
                </a:rPr>
                <a:t>节拍电位/节拍脉冲发生器</a:t>
              </a:r>
            </a:p>
          </p:txBody>
        </p:sp>
        <p:sp>
          <p:nvSpPr>
            <p:cNvPr id="129032" name="Text Box 8"/>
            <p:cNvSpPr txBox="1">
              <a:spLocks noChangeArrowheads="1"/>
            </p:cNvSpPr>
            <p:nvPr/>
          </p:nvSpPr>
          <p:spPr bwMode="auto">
            <a:xfrm>
              <a:off x="2345" y="2909"/>
              <a:ext cx="22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latin typeface="Times New Roman" pitchFamily="18" charset="0"/>
                </a:rPr>
                <a:t>M</a:t>
              </a:r>
              <a:r>
                <a:rPr lang="en-US" altLang="zh-CN" baseline="-25000">
                  <a:latin typeface="Times New Roman" pitchFamily="18" charset="0"/>
                </a:rPr>
                <a:t>1</a:t>
              </a:r>
              <a:endParaRPr lang="en-US" altLang="zh-CN">
                <a:latin typeface="Times New Roman" pitchFamily="18" charset="0"/>
              </a:endParaRPr>
            </a:p>
          </p:txBody>
        </p:sp>
        <p:sp>
          <p:nvSpPr>
            <p:cNvPr id="129033" name="Line 9"/>
            <p:cNvSpPr>
              <a:spLocks noChangeShapeType="1"/>
            </p:cNvSpPr>
            <p:nvPr/>
          </p:nvSpPr>
          <p:spPr bwMode="auto">
            <a:xfrm flipV="1">
              <a:off x="2573" y="2856"/>
              <a:ext cx="0" cy="228"/>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34" name="Line 10"/>
            <p:cNvSpPr>
              <a:spLocks noChangeShapeType="1"/>
            </p:cNvSpPr>
            <p:nvPr/>
          </p:nvSpPr>
          <p:spPr bwMode="auto">
            <a:xfrm flipV="1">
              <a:off x="2845" y="2862"/>
              <a:ext cx="0" cy="228"/>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35" name="Text Box 11"/>
            <p:cNvSpPr txBox="1">
              <a:spLocks noChangeArrowheads="1"/>
            </p:cNvSpPr>
            <p:nvPr/>
          </p:nvSpPr>
          <p:spPr bwMode="auto">
            <a:xfrm>
              <a:off x="2867" y="2914"/>
              <a:ext cx="228"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latin typeface="Times New Roman" pitchFamily="18" charset="0"/>
                </a:rPr>
                <a:t>M</a:t>
              </a:r>
              <a:r>
                <a:rPr lang="en-US" altLang="zh-CN" baseline="-25000">
                  <a:latin typeface="Times New Roman" pitchFamily="18" charset="0"/>
                </a:rPr>
                <a:t>i</a:t>
              </a:r>
              <a:endParaRPr lang="en-US" altLang="zh-CN">
                <a:latin typeface="Times New Roman" pitchFamily="18" charset="0"/>
              </a:endParaRPr>
            </a:p>
          </p:txBody>
        </p:sp>
        <p:sp>
          <p:nvSpPr>
            <p:cNvPr id="129036" name="Text Box 12"/>
            <p:cNvSpPr txBox="1">
              <a:spLocks noChangeArrowheads="1"/>
            </p:cNvSpPr>
            <p:nvPr/>
          </p:nvSpPr>
          <p:spPr bwMode="auto">
            <a:xfrm>
              <a:off x="3138" y="2914"/>
              <a:ext cx="228"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latin typeface="Times New Roman" pitchFamily="18" charset="0"/>
                </a:rPr>
                <a:t>T</a:t>
              </a:r>
              <a:r>
                <a:rPr lang="en-US" altLang="zh-CN" baseline="-25000">
                  <a:latin typeface="Times New Roman" pitchFamily="18" charset="0"/>
                </a:rPr>
                <a:t>1</a:t>
              </a:r>
              <a:endParaRPr lang="en-US" altLang="zh-CN">
                <a:latin typeface="Times New Roman" pitchFamily="18" charset="0"/>
              </a:endParaRPr>
            </a:p>
          </p:txBody>
        </p:sp>
        <p:sp>
          <p:nvSpPr>
            <p:cNvPr id="129037" name="Line 13"/>
            <p:cNvSpPr>
              <a:spLocks noChangeShapeType="1"/>
            </p:cNvSpPr>
            <p:nvPr/>
          </p:nvSpPr>
          <p:spPr bwMode="auto">
            <a:xfrm flipV="1">
              <a:off x="3366" y="2862"/>
              <a:ext cx="0" cy="228"/>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38" name="Line 14"/>
            <p:cNvSpPr>
              <a:spLocks noChangeShapeType="1"/>
            </p:cNvSpPr>
            <p:nvPr/>
          </p:nvSpPr>
          <p:spPr bwMode="auto">
            <a:xfrm flipV="1">
              <a:off x="3638" y="2862"/>
              <a:ext cx="0" cy="228"/>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39" name="Text Box 15"/>
            <p:cNvSpPr txBox="1">
              <a:spLocks noChangeArrowheads="1"/>
            </p:cNvSpPr>
            <p:nvPr/>
          </p:nvSpPr>
          <p:spPr bwMode="auto">
            <a:xfrm>
              <a:off x="3659" y="2909"/>
              <a:ext cx="22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latin typeface="Times New Roman" pitchFamily="18" charset="0"/>
                </a:rPr>
                <a:t>T</a:t>
              </a:r>
              <a:r>
                <a:rPr lang="en-US" altLang="zh-CN" baseline="-25000"/>
                <a:t>k</a:t>
              </a:r>
              <a:endParaRPr lang="en-US" altLang="zh-CN">
                <a:latin typeface="Times New Roman" pitchFamily="18" charset="0"/>
              </a:endParaRPr>
            </a:p>
          </p:txBody>
        </p:sp>
        <p:sp>
          <p:nvSpPr>
            <p:cNvPr id="129040" name="Text Box 16"/>
            <p:cNvSpPr txBox="1">
              <a:spLocks noChangeArrowheads="1"/>
            </p:cNvSpPr>
            <p:nvPr/>
          </p:nvSpPr>
          <p:spPr bwMode="auto">
            <a:xfrm>
              <a:off x="1050" y="2447"/>
              <a:ext cx="879" cy="403"/>
            </a:xfrm>
            <a:prstGeom prst="rect">
              <a:avLst/>
            </a:prstGeom>
            <a:solidFill>
              <a:srgbClr val="CCFFFF"/>
            </a:solidFill>
            <a:ln w="9525">
              <a:solidFill>
                <a:srgbClr val="000000"/>
              </a:solidFill>
              <a:miter lim="800000"/>
              <a:headEnd/>
              <a:tailEnd/>
            </a:ln>
          </p:spPr>
          <p:txBody>
            <a:bodyPr tIns="8640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a:latin typeface="Times New Roman" pitchFamily="18" charset="0"/>
                </a:rPr>
                <a:t>指令</a:t>
              </a:r>
            </a:p>
            <a:p>
              <a:pPr algn="ctr"/>
              <a:r>
                <a:rPr lang="zh-CN" altLang="en-US">
                  <a:latin typeface="Times New Roman" pitchFamily="18" charset="0"/>
                </a:rPr>
                <a:t>译码器</a:t>
              </a:r>
              <a:r>
                <a:rPr lang="en-US" altLang="zh-CN">
                  <a:latin typeface="Times New Roman" pitchFamily="18" charset="0"/>
                </a:rPr>
                <a:t>ID</a:t>
              </a:r>
            </a:p>
          </p:txBody>
        </p:sp>
        <p:sp>
          <p:nvSpPr>
            <p:cNvPr id="129041" name="Text Box 17"/>
            <p:cNvSpPr txBox="1">
              <a:spLocks noChangeArrowheads="1"/>
            </p:cNvSpPr>
            <p:nvPr/>
          </p:nvSpPr>
          <p:spPr bwMode="auto">
            <a:xfrm>
              <a:off x="912" y="3072"/>
              <a:ext cx="1184" cy="181"/>
            </a:xfrm>
            <a:prstGeom prst="rect">
              <a:avLst/>
            </a:prstGeom>
            <a:solidFill>
              <a:srgbClr val="CCFFFF"/>
            </a:solidFill>
            <a:ln w="9525">
              <a:solidFill>
                <a:srgbClr val="000000"/>
              </a:solidFill>
              <a:miter lim="800000"/>
              <a:headEnd/>
              <a:tailEnd/>
            </a:ln>
          </p:spPr>
          <p:txBody>
            <a:bodyPr tIns="7200" bIns="720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a:latin typeface="Times New Roman" pitchFamily="18" charset="0"/>
                </a:rPr>
                <a:t>指令寄存器</a:t>
              </a:r>
              <a:r>
                <a:rPr lang="en-US" altLang="zh-CN">
                  <a:latin typeface="Times New Roman" pitchFamily="18" charset="0"/>
                </a:rPr>
                <a:t>IR</a:t>
              </a:r>
            </a:p>
          </p:txBody>
        </p:sp>
        <p:sp>
          <p:nvSpPr>
            <p:cNvPr id="129042" name="Line 18"/>
            <p:cNvSpPr>
              <a:spLocks noChangeShapeType="1"/>
            </p:cNvSpPr>
            <p:nvPr/>
          </p:nvSpPr>
          <p:spPr bwMode="auto">
            <a:xfrm>
              <a:off x="1574" y="2185"/>
              <a:ext cx="869"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43" name="Line 19"/>
            <p:cNvSpPr>
              <a:spLocks noChangeShapeType="1"/>
            </p:cNvSpPr>
            <p:nvPr/>
          </p:nvSpPr>
          <p:spPr bwMode="auto">
            <a:xfrm>
              <a:off x="1574" y="2325"/>
              <a:ext cx="869"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44" name="Line 20"/>
            <p:cNvSpPr>
              <a:spLocks noChangeShapeType="1"/>
            </p:cNvSpPr>
            <p:nvPr/>
          </p:nvSpPr>
          <p:spPr bwMode="auto">
            <a:xfrm>
              <a:off x="1933" y="2521"/>
              <a:ext cx="510"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45" name="Line 21"/>
            <p:cNvSpPr>
              <a:spLocks noChangeShapeType="1"/>
            </p:cNvSpPr>
            <p:nvPr/>
          </p:nvSpPr>
          <p:spPr bwMode="auto">
            <a:xfrm>
              <a:off x="1933" y="2586"/>
              <a:ext cx="510"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46" name="Line 22"/>
            <p:cNvSpPr>
              <a:spLocks noChangeShapeType="1"/>
            </p:cNvSpPr>
            <p:nvPr/>
          </p:nvSpPr>
          <p:spPr bwMode="auto">
            <a:xfrm>
              <a:off x="1944" y="2761"/>
              <a:ext cx="510"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47" name="Text Box 23"/>
            <p:cNvSpPr txBox="1">
              <a:spLocks noChangeArrowheads="1"/>
            </p:cNvSpPr>
            <p:nvPr/>
          </p:nvSpPr>
          <p:spPr bwMode="auto">
            <a:xfrm>
              <a:off x="2106" y="2377"/>
              <a:ext cx="229"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latin typeface="Times New Roman" pitchFamily="18" charset="0"/>
                </a:rPr>
                <a:t>I</a:t>
              </a:r>
              <a:r>
                <a:rPr lang="en-US" altLang="zh-CN" baseline="-25000">
                  <a:latin typeface="Times New Roman" pitchFamily="18" charset="0"/>
                </a:rPr>
                <a:t>1</a:t>
              </a:r>
              <a:endParaRPr lang="en-US" altLang="zh-CN">
                <a:latin typeface="Times New Roman" pitchFamily="18" charset="0"/>
              </a:endParaRPr>
            </a:p>
          </p:txBody>
        </p:sp>
        <p:sp>
          <p:nvSpPr>
            <p:cNvPr id="129048" name="Text Box 24"/>
            <p:cNvSpPr txBox="1">
              <a:spLocks noChangeArrowheads="1"/>
            </p:cNvSpPr>
            <p:nvPr/>
          </p:nvSpPr>
          <p:spPr bwMode="auto">
            <a:xfrm>
              <a:off x="2117" y="2733"/>
              <a:ext cx="228"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latin typeface="Times New Roman" pitchFamily="18" charset="0"/>
                </a:rPr>
                <a:t>I</a:t>
              </a:r>
              <a:r>
                <a:rPr lang="en-US" altLang="zh-CN" baseline="-25000">
                  <a:latin typeface="Times New Roman" pitchFamily="18" charset="0"/>
                </a:rPr>
                <a:t>m</a:t>
              </a:r>
              <a:endParaRPr lang="en-US" altLang="zh-CN">
                <a:latin typeface="Times New Roman" pitchFamily="18" charset="0"/>
              </a:endParaRPr>
            </a:p>
          </p:txBody>
        </p:sp>
        <p:sp>
          <p:nvSpPr>
            <p:cNvPr id="129049" name="Line 25"/>
            <p:cNvSpPr>
              <a:spLocks noChangeShapeType="1"/>
            </p:cNvSpPr>
            <p:nvPr/>
          </p:nvSpPr>
          <p:spPr bwMode="auto">
            <a:xfrm flipV="1">
              <a:off x="2649" y="1934"/>
              <a:ext cx="0" cy="204"/>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50" name="Line 26"/>
            <p:cNvSpPr>
              <a:spLocks noChangeShapeType="1"/>
            </p:cNvSpPr>
            <p:nvPr/>
          </p:nvSpPr>
          <p:spPr bwMode="auto">
            <a:xfrm flipV="1">
              <a:off x="2823" y="1939"/>
              <a:ext cx="0" cy="205"/>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51" name="Line 27"/>
            <p:cNvSpPr>
              <a:spLocks noChangeShapeType="1"/>
            </p:cNvSpPr>
            <p:nvPr/>
          </p:nvSpPr>
          <p:spPr bwMode="auto">
            <a:xfrm flipV="1">
              <a:off x="2997" y="1939"/>
              <a:ext cx="0" cy="205"/>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52" name="Line 28"/>
            <p:cNvSpPr>
              <a:spLocks noChangeShapeType="1"/>
            </p:cNvSpPr>
            <p:nvPr/>
          </p:nvSpPr>
          <p:spPr bwMode="auto">
            <a:xfrm flipV="1">
              <a:off x="3431" y="1939"/>
              <a:ext cx="0" cy="205"/>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53" name="Line 29"/>
            <p:cNvSpPr>
              <a:spLocks noChangeShapeType="1"/>
            </p:cNvSpPr>
            <p:nvPr/>
          </p:nvSpPr>
          <p:spPr bwMode="auto">
            <a:xfrm flipV="1">
              <a:off x="3605" y="1939"/>
              <a:ext cx="0" cy="205"/>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54" name="Text Box 30"/>
            <p:cNvSpPr txBox="1">
              <a:spLocks noChangeArrowheads="1"/>
            </p:cNvSpPr>
            <p:nvPr/>
          </p:nvSpPr>
          <p:spPr bwMode="auto">
            <a:xfrm>
              <a:off x="1362" y="2115"/>
              <a:ext cx="22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latin typeface="Times New Roman" pitchFamily="18" charset="0"/>
                </a:rPr>
                <a:t>B</a:t>
              </a:r>
              <a:r>
                <a:rPr lang="en-US" altLang="zh-CN" baseline="-25000">
                  <a:latin typeface="Times New Roman" pitchFamily="18" charset="0"/>
                </a:rPr>
                <a:t>1</a:t>
              </a:r>
              <a:endParaRPr lang="en-US" altLang="zh-CN">
                <a:latin typeface="Times New Roman" pitchFamily="18" charset="0"/>
              </a:endParaRPr>
            </a:p>
          </p:txBody>
        </p:sp>
        <p:sp>
          <p:nvSpPr>
            <p:cNvPr id="129055" name="Text Box 31"/>
            <p:cNvSpPr txBox="1">
              <a:spLocks noChangeArrowheads="1"/>
            </p:cNvSpPr>
            <p:nvPr/>
          </p:nvSpPr>
          <p:spPr bwMode="auto">
            <a:xfrm>
              <a:off x="1372" y="2231"/>
              <a:ext cx="228"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latin typeface="Times New Roman" pitchFamily="18" charset="0"/>
                </a:rPr>
                <a:t>B</a:t>
              </a:r>
              <a:r>
                <a:rPr lang="en-US" altLang="zh-CN" baseline="-25000">
                  <a:latin typeface="Times New Roman" pitchFamily="18" charset="0"/>
                </a:rPr>
                <a:t>j</a:t>
              </a:r>
              <a:endParaRPr lang="en-US" altLang="zh-CN">
                <a:latin typeface="Times New Roman" pitchFamily="18" charset="0"/>
              </a:endParaRPr>
            </a:p>
          </p:txBody>
        </p:sp>
        <p:sp>
          <p:nvSpPr>
            <p:cNvPr id="129056" name="Text Box 32"/>
            <p:cNvSpPr txBox="1">
              <a:spLocks noChangeArrowheads="1"/>
            </p:cNvSpPr>
            <p:nvPr/>
          </p:nvSpPr>
          <p:spPr bwMode="auto">
            <a:xfrm>
              <a:off x="2477" y="1980"/>
              <a:ext cx="249"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latin typeface="Times New Roman" pitchFamily="18" charset="0"/>
                </a:rPr>
                <a:t>C</a:t>
              </a:r>
              <a:r>
                <a:rPr lang="en-US" altLang="zh-CN" baseline="-25000">
                  <a:latin typeface="Times New Roman" pitchFamily="18" charset="0"/>
                </a:rPr>
                <a:t>1</a:t>
              </a:r>
              <a:endParaRPr lang="en-US" altLang="zh-CN">
                <a:latin typeface="Times New Roman" pitchFamily="18" charset="0"/>
              </a:endParaRPr>
            </a:p>
          </p:txBody>
        </p:sp>
        <p:sp>
          <p:nvSpPr>
            <p:cNvPr id="129057" name="Text Box 33"/>
            <p:cNvSpPr txBox="1">
              <a:spLocks noChangeArrowheads="1"/>
            </p:cNvSpPr>
            <p:nvPr/>
          </p:nvSpPr>
          <p:spPr bwMode="auto">
            <a:xfrm>
              <a:off x="3675" y="1980"/>
              <a:ext cx="206"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latin typeface="Times New Roman" pitchFamily="18" charset="0"/>
                </a:rPr>
                <a:t>C</a:t>
              </a:r>
              <a:r>
                <a:rPr lang="en-US" altLang="zh-CN" baseline="-25000">
                  <a:latin typeface="Times New Roman" pitchFamily="18" charset="0"/>
                </a:rPr>
                <a:t>n</a:t>
              </a:r>
              <a:endParaRPr lang="en-US" altLang="zh-CN">
                <a:latin typeface="Times New Roman" pitchFamily="18" charset="0"/>
              </a:endParaRPr>
            </a:p>
          </p:txBody>
        </p:sp>
        <p:sp>
          <p:nvSpPr>
            <p:cNvPr id="129058" name="Line 34"/>
            <p:cNvSpPr>
              <a:spLocks noChangeShapeType="1"/>
            </p:cNvSpPr>
            <p:nvPr/>
          </p:nvSpPr>
          <p:spPr bwMode="auto">
            <a:xfrm flipV="1">
              <a:off x="1488" y="2856"/>
              <a:ext cx="0" cy="21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59" name="Text Box 35"/>
            <p:cNvSpPr txBox="1">
              <a:spLocks noChangeArrowheads="1"/>
            </p:cNvSpPr>
            <p:nvPr/>
          </p:nvSpPr>
          <p:spPr bwMode="auto">
            <a:xfrm>
              <a:off x="1264" y="2909"/>
              <a:ext cx="228"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endParaRPr lang="en-US" altLang="zh-CN">
                <a:latin typeface="Times New Roman" pitchFamily="18" charset="0"/>
              </a:endParaRPr>
            </a:p>
          </p:txBody>
        </p:sp>
        <p:sp>
          <p:nvSpPr>
            <p:cNvPr id="129060" name="Line 36"/>
            <p:cNvSpPr>
              <a:spLocks noChangeShapeType="1"/>
            </p:cNvSpPr>
            <p:nvPr/>
          </p:nvSpPr>
          <p:spPr bwMode="auto">
            <a:xfrm>
              <a:off x="2020" y="3329"/>
              <a:ext cx="434"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61" name="Line 37"/>
            <p:cNvSpPr>
              <a:spLocks noChangeShapeType="1"/>
            </p:cNvSpPr>
            <p:nvPr/>
          </p:nvSpPr>
          <p:spPr bwMode="auto">
            <a:xfrm>
              <a:off x="2020" y="3416"/>
              <a:ext cx="434"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62" name="Line 38"/>
            <p:cNvSpPr>
              <a:spLocks noChangeShapeType="1"/>
            </p:cNvSpPr>
            <p:nvPr/>
          </p:nvSpPr>
          <p:spPr bwMode="auto">
            <a:xfrm>
              <a:off x="2016" y="3504"/>
              <a:ext cx="434"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63" name="Line 39"/>
            <p:cNvSpPr>
              <a:spLocks noChangeShapeType="1"/>
            </p:cNvSpPr>
            <p:nvPr/>
          </p:nvSpPr>
          <p:spPr bwMode="auto">
            <a:xfrm>
              <a:off x="2016" y="3600"/>
              <a:ext cx="434"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64" name="Text Box 40"/>
            <p:cNvSpPr txBox="1">
              <a:spLocks noChangeArrowheads="1"/>
            </p:cNvSpPr>
            <p:nvPr/>
          </p:nvSpPr>
          <p:spPr bwMode="auto">
            <a:xfrm>
              <a:off x="1776" y="3264"/>
              <a:ext cx="401"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启动</a:t>
              </a:r>
            </a:p>
          </p:txBody>
        </p:sp>
        <p:sp>
          <p:nvSpPr>
            <p:cNvPr id="129065" name="Text Box 41"/>
            <p:cNvSpPr txBox="1">
              <a:spLocks noChangeArrowheads="1"/>
            </p:cNvSpPr>
            <p:nvPr/>
          </p:nvSpPr>
          <p:spPr bwMode="auto">
            <a:xfrm>
              <a:off x="1776" y="3360"/>
              <a:ext cx="40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停止</a:t>
              </a:r>
            </a:p>
          </p:txBody>
        </p:sp>
        <p:sp>
          <p:nvSpPr>
            <p:cNvPr id="129066" name="Text Box 42"/>
            <p:cNvSpPr txBox="1">
              <a:spLocks noChangeArrowheads="1"/>
            </p:cNvSpPr>
            <p:nvPr/>
          </p:nvSpPr>
          <p:spPr bwMode="auto">
            <a:xfrm>
              <a:off x="1776" y="3456"/>
              <a:ext cx="40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时钟</a:t>
              </a:r>
            </a:p>
          </p:txBody>
        </p:sp>
        <p:sp>
          <p:nvSpPr>
            <p:cNvPr id="129067" name="Text Box 43"/>
            <p:cNvSpPr txBox="1">
              <a:spLocks noChangeArrowheads="1"/>
            </p:cNvSpPr>
            <p:nvPr/>
          </p:nvSpPr>
          <p:spPr bwMode="auto">
            <a:xfrm>
              <a:off x="1776" y="3552"/>
              <a:ext cx="40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复位</a:t>
              </a:r>
            </a:p>
          </p:txBody>
        </p:sp>
        <p:sp>
          <p:nvSpPr>
            <p:cNvPr id="129068" name="Line 44"/>
            <p:cNvSpPr>
              <a:spLocks noChangeShapeType="1"/>
            </p:cNvSpPr>
            <p:nvPr/>
          </p:nvSpPr>
          <p:spPr bwMode="auto">
            <a:xfrm>
              <a:off x="3779" y="2547"/>
              <a:ext cx="23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69" name="Line 45"/>
            <p:cNvSpPr>
              <a:spLocks noChangeShapeType="1"/>
            </p:cNvSpPr>
            <p:nvPr/>
          </p:nvSpPr>
          <p:spPr bwMode="auto">
            <a:xfrm>
              <a:off x="4018" y="2547"/>
              <a:ext cx="0" cy="74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70" name="Line 46"/>
            <p:cNvSpPr>
              <a:spLocks noChangeShapeType="1"/>
            </p:cNvSpPr>
            <p:nvPr/>
          </p:nvSpPr>
          <p:spPr bwMode="auto">
            <a:xfrm flipH="1">
              <a:off x="3776" y="3294"/>
              <a:ext cx="238"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71" name="Line 47"/>
            <p:cNvSpPr>
              <a:spLocks noChangeShapeType="1"/>
            </p:cNvSpPr>
            <p:nvPr/>
          </p:nvSpPr>
          <p:spPr bwMode="auto">
            <a:xfrm>
              <a:off x="3779" y="2383"/>
              <a:ext cx="44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72" name="Line 48"/>
            <p:cNvSpPr>
              <a:spLocks noChangeShapeType="1"/>
            </p:cNvSpPr>
            <p:nvPr/>
          </p:nvSpPr>
          <p:spPr bwMode="auto">
            <a:xfrm>
              <a:off x="4224" y="2383"/>
              <a:ext cx="0" cy="10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073" name="Line 49"/>
            <p:cNvSpPr>
              <a:spLocks noChangeShapeType="1"/>
            </p:cNvSpPr>
            <p:nvPr/>
          </p:nvSpPr>
          <p:spPr bwMode="auto">
            <a:xfrm flipH="1">
              <a:off x="3790" y="3463"/>
              <a:ext cx="434"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9074" name="Text Box 50"/>
            <p:cNvSpPr txBox="1">
              <a:spLocks noChangeArrowheads="1"/>
            </p:cNvSpPr>
            <p:nvPr/>
          </p:nvSpPr>
          <p:spPr bwMode="auto">
            <a:xfrm>
              <a:off x="2589" y="1776"/>
              <a:ext cx="1162"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a:latin typeface="Times New Roman" pitchFamily="18" charset="0"/>
                </a:rPr>
                <a:t>微操作控制信号</a:t>
              </a:r>
            </a:p>
          </p:txBody>
        </p:sp>
        <p:sp>
          <p:nvSpPr>
            <p:cNvPr id="129075" name="Text Box 51"/>
            <p:cNvSpPr txBox="1">
              <a:spLocks noChangeArrowheads="1"/>
            </p:cNvSpPr>
            <p:nvPr/>
          </p:nvSpPr>
          <p:spPr bwMode="auto">
            <a:xfrm>
              <a:off x="1344" y="3744"/>
              <a:ext cx="258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2000"/>
                <a:t>图5.</a:t>
              </a:r>
              <a:r>
                <a:rPr lang="en-US" altLang="zh-CN" sz="2000"/>
                <a:t>29</a:t>
              </a:r>
              <a:r>
                <a:rPr lang="zh-CN" altLang="en-US" sz="2000"/>
                <a:t>　组合逻辑控制器框图</a:t>
              </a:r>
            </a:p>
          </p:txBody>
        </p:sp>
        <p:sp>
          <p:nvSpPr>
            <p:cNvPr id="129076" name="Text Box 52"/>
            <p:cNvSpPr txBox="1">
              <a:spLocks noChangeArrowheads="1"/>
            </p:cNvSpPr>
            <p:nvPr/>
          </p:nvSpPr>
          <p:spPr bwMode="auto">
            <a:xfrm>
              <a:off x="2592" y="2832"/>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eaLnBrk="1" hangingPunct="1"/>
              <a:r>
                <a:rPr lang="zh-CN" altLang="en-US" sz="2000">
                  <a:latin typeface="Arial" charset="0"/>
                </a:rPr>
                <a:t>…</a:t>
              </a:r>
              <a:endParaRPr lang="zh-CN" altLang="en-US" sz="2000"/>
            </a:p>
          </p:txBody>
        </p:sp>
        <p:sp>
          <p:nvSpPr>
            <p:cNvPr id="129077" name="Text Box 53"/>
            <p:cNvSpPr txBox="1">
              <a:spLocks noChangeArrowheads="1"/>
            </p:cNvSpPr>
            <p:nvPr/>
          </p:nvSpPr>
          <p:spPr bwMode="auto">
            <a:xfrm>
              <a:off x="3072" y="1872"/>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eaLnBrk="1" hangingPunct="1"/>
              <a:r>
                <a:rPr lang="zh-CN" altLang="en-US" sz="2000">
                  <a:latin typeface="Arial" charset="0"/>
                </a:rPr>
                <a:t>…</a:t>
              </a:r>
              <a:endParaRPr lang="zh-CN" altLang="en-US" sz="2000"/>
            </a:p>
          </p:txBody>
        </p:sp>
        <p:sp>
          <p:nvSpPr>
            <p:cNvPr id="129078" name="Text Box 54"/>
            <p:cNvSpPr txBox="1">
              <a:spLocks noChangeArrowheads="1"/>
            </p:cNvSpPr>
            <p:nvPr/>
          </p:nvSpPr>
          <p:spPr bwMode="auto">
            <a:xfrm>
              <a:off x="3360" y="2832"/>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eaLnBrk="1" hangingPunct="1"/>
              <a:r>
                <a:rPr lang="zh-CN" altLang="en-US" sz="2000">
                  <a:latin typeface="Arial" charset="0"/>
                </a:rPr>
                <a:t>…</a:t>
              </a:r>
              <a:endParaRPr lang="zh-CN" altLang="en-US" sz="2000"/>
            </a:p>
          </p:txBody>
        </p:sp>
        <p:sp>
          <p:nvSpPr>
            <p:cNvPr id="129079" name="Text Box 55"/>
            <p:cNvSpPr txBox="1">
              <a:spLocks noChangeArrowheads="1"/>
            </p:cNvSpPr>
            <p:nvPr/>
          </p:nvSpPr>
          <p:spPr bwMode="auto">
            <a:xfrm>
              <a:off x="1788" y="2179"/>
              <a:ext cx="250"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eaLnBrk="1" hangingPunct="1"/>
              <a:r>
                <a:rPr lang="zh-CN" altLang="en-US" sz="1400">
                  <a:latin typeface="Arial" charset="0"/>
                </a:rPr>
                <a:t>…</a:t>
              </a:r>
              <a:endParaRPr lang="zh-CN" altLang="en-US" sz="1400"/>
            </a:p>
          </p:txBody>
        </p:sp>
        <p:sp>
          <p:nvSpPr>
            <p:cNvPr id="129080" name="Text Box 56"/>
            <p:cNvSpPr txBox="1">
              <a:spLocks noChangeArrowheads="1"/>
            </p:cNvSpPr>
            <p:nvPr/>
          </p:nvSpPr>
          <p:spPr bwMode="auto">
            <a:xfrm>
              <a:off x="2064" y="2592"/>
              <a:ext cx="250"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eaLnBrk="1" hangingPunct="1"/>
              <a:r>
                <a:rPr lang="zh-CN" altLang="en-US" sz="1400">
                  <a:latin typeface="Arial" charset="0"/>
                </a:rPr>
                <a:t>…</a:t>
              </a:r>
              <a:endParaRPr lang="zh-CN" altLang="en-US" sz="1400"/>
            </a:p>
          </p:txBody>
        </p:sp>
      </p:grpSp>
      <p:sp>
        <p:nvSpPr>
          <p:cNvPr id="57" name="Rectangle 2"/>
          <p:cNvSpPr>
            <a:spLocks noGrp="1" noChangeArrowheads="1"/>
          </p:cNvSpPr>
          <p:nvPr>
            <p:ph type="title"/>
          </p:nvPr>
        </p:nvSpPr>
        <p:spPr>
          <a:xfrm>
            <a:off x="457200" y="620688"/>
            <a:ext cx="4186808"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5.5  </a:t>
            </a:r>
            <a:r>
              <a:rPr lang="zh-CN" altLang="en-US">
                <a:solidFill>
                  <a:srgbClr val="330066"/>
                </a:solidFill>
                <a:cs typeface="Times New Roman" pitchFamily="18" charset="0"/>
              </a:rPr>
              <a:t>硬连线控制器</a:t>
            </a:r>
          </a:p>
        </p:txBody>
      </p:sp>
      <p:sp>
        <p:nvSpPr>
          <p:cNvPr id="3" name="日期占位符 2"/>
          <p:cNvSpPr>
            <a:spLocks noGrp="1"/>
          </p:cNvSpPr>
          <p:nvPr>
            <p:ph type="dt" sz="half" idx="10"/>
          </p:nvPr>
        </p:nvSpPr>
        <p:spPr/>
        <p:txBody>
          <a:bodyPr/>
          <a:lstStyle/>
          <a:p>
            <a:pPr>
              <a:defRPr/>
            </a:pPr>
            <a:fld id="{18DBB958-5A47-4F3A-81F2-1A94D020370F}" type="datetime11">
              <a:rPr lang="zh-CN" altLang="en-US" smtClean="0"/>
              <a:t>09:11:09</a:t>
            </a:fld>
            <a:endParaRPr lang="en-US" altLang="zh-CN"/>
          </a:p>
        </p:txBody>
      </p:sp>
      <p:sp>
        <p:nvSpPr>
          <p:cNvPr id="5" name="灯片编号占位符 4"/>
          <p:cNvSpPr>
            <a:spLocks noGrp="1"/>
          </p:cNvSpPr>
          <p:nvPr>
            <p:ph type="sldNum" sz="quarter" idx="12"/>
          </p:nvPr>
        </p:nvSpPr>
        <p:spPr/>
        <p:txBody>
          <a:bodyPr/>
          <a:lstStyle/>
          <a:p>
            <a:pPr>
              <a:defRPr/>
            </a:pPr>
            <a:fld id="{128B08FC-01B2-4106-965F-E3782BA43ADA}" type="slidenum">
              <a:rPr lang="en-US" altLang="zh-CN" smtClean="0"/>
              <a:pPr>
                <a:defRPr/>
              </a:pPr>
              <a:t>107</a:t>
            </a:fld>
            <a:endParaRPr lang="en-US" altLang="zh-CN"/>
          </a:p>
        </p:txBody>
      </p:sp>
    </p:spTree>
    <p:extLst>
      <p:ext uri="{BB962C8B-B14F-4D97-AF65-F5344CB8AC3E}">
        <p14:creationId xmlns:p14="http://schemas.microsoft.com/office/powerpoint/2010/main" val="39134027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6724"/>
                                        </p:tgtEl>
                                        <p:attrNameLst>
                                          <p:attrName>style.visibility</p:attrName>
                                        </p:attrNameLst>
                                      </p:cBhvr>
                                      <p:to>
                                        <p:strVal val="visible"/>
                                      </p:to>
                                    </p:set>
                                    <p:animEffect transition="in" filter="blinds(horizontal)">
                                      <p:cBhvr>
                                        <p:cTn id="7" dur="500"/>
                                        <p:tgtEl>
                                          <p:spTgt spid="2867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4" grpId="0"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3"/>
          <p:cNvSpPr>
            <a:spLocks noChangeArrowheads="1"/>
          </p:cNvSpPr>
          <p:nvPr/>
        </p:nvSpPr>
        <p:spPr bwMode="auto">
          <a:xfrm>
            <a:off x="530994" y="1412776"/>
            <a:ext cx="458633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tabLst>
                <a:tab pos="600075" algn="l"/>
                <a:tab pos="1685925" algn="l"/>
              </a:tabLst>
            </a:pPr>
            <a:r>
              <a:rPr lang="zh-CN" altLang="en-US" sz="3000" b="1"/>
              <a:t>组合逻辑线路的输入信号</a:t>
            </a:r>
            <a:endParaRPr lang="zh-CN" altLang="en-US" sz="3000" b="1">
              <a:latin typeface="Times New Roman" pitchFamily="18" charset="0"/>
            </a:endParaRPr>
          </a:p>
        </p:txBody>
      </p:sp>
      <p:sp>
        <p:nvSpPr>
          <p:cNvPr id="15427" name="Rectangle 5"/>
          <p:cNvSpPr>
            <a:spLocks noChangeArrowheads="1"/>
          </p:cNvSpPr>
          <p:nvPr/>
        </p:nvSpPr>
        <p:spPr bwMode="auto">
          <a:xfrm>
            <a:off x="4905064" y="2718316"/>
            <a:ext cx="4131431"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tabLst>
                <a:tab pos="1057275" algn="l"/>
                <a:tab pos="1685925" algn="l"/>
              </a:tabLst>
            </a:pPr>
            <a:r>
              <a:rPr lang="zh-CN" altLang="en-US" sz="2000" b="1">
                <a:solidFill>
                  <a:srgbClr val="FF0000"/>
                </a:solidFill>
                <a:latin typeface="+mn-ea"/>
                <a:ea typeface="+mn-ea"/>
              </a:rPr>
              <a:t>（1）来自指令译码器的输出（</a:t>
            </a:r>
            <a:r>
              <a:rPr lang="en-US" altLang="zh-CN" sz="2000" b="1">
                <a:solidFill>
                  <a:srgbClr val="FF0000"/>
                </a:solidFill>
                <a:latin typeface="+mn-ea"/>
                <a:ea typeface="+mn-ea"/>
              </a:rPr>
              <a:t>I</a:t>
            </a:r>
            <a:r>
              <a:rPr lang="en-US" altLang="zh-CN" sz="2000" b="1" baseline="-25000">
                <a:solidFill>
                  <a:srgbClr val="FF0000"/>
                </a:solidFill>
                <a:latin typeface="+mn-ea"/>
                <a:ea typeface="+mn-ea"/>
              </a:rPr>
              <a:t>m</a:t>
            </a:r>
            <a:r>
              <a:rPr lang="zh-CN" altLang="en-US" sz="2000" b="1">
                <a:solidFill>
                  <a:srgbClr val="FF0000"/>
                </a:solidFill>
                <a:latin typeface="+mn-ea"/>
                <a:ea typeface="+mn-ea"/>
              </a:rPr>
              <a:t>）</a:t>
            </a:r>
            <a:endParaRPr lang="en-US" altLang="zh-CN" sz="2000" b="1">
              <a:solidFill>
                <a:srgbClr val="FF0000"/>
              </a:solidFill>
              <a:latin typeface="+mn-ea"/>
              <a:ea typeface="+mn-ea"/>
            </a:endParaRPr>
          </a:p>
          <a:p>
            <a:pPr eaLnBrk="1" hangingPunct="1">
              <a:tabLst>
                <a:tab pos="1685925" algn="l"/>
              </a:tabLst>
            </a:pPr>
            <a:r>
              <a:rPr lang="zh-CN" altLang="en-US" sz="2000" b="1" smtClean="0">
                <a:latin typeface="+mn-ea"/>
                <a:ea typeface="+mn-ea"/>
              </a:rPr>
              <a:t>由不同</a:t>
            </a:r>
            <a:r>
              <a:rPr lang="zh-CN" altLang="en-US" sz="2000" b="1">
                <a:latin typeface="+mn-ea"/>
                <a:ea typeface="+mn-ea"/>
              </a:rPr>
              <a:t>的指令操作码和寻址方式</a:t>
            </a:r>
            <a:r>
              <a:rPr lang="zh-CN" altLang="en-US" sz="2000" b="1" smtClean="0">
                <a:latin typeface="+mn-ea"/>
                <a:ea typeface="+mn-ea"/>
              </a:rPr>
              <a:t>决定应</a:t>
            </a:r>
            <a:r>
              <a:rPr lang="zh-CN" altLang="en-US" sz="2000" b="1">
                <a:latin typeface="+mn-ea"/>
                <a:ea typeface="+mn-ea"/>
              </a:rPr>
              <a:t>执行的微操作。</a:t>
            </a:r>
          </a:p>
          <a:p>
            <a:r>
              <a:rPr lang="zh-CN" altLang="en-US" sz="2000" b="1">
                <a:solidFill>
                  <a:srgbClr val="FF0000"/>
                </a:solidFill>
                <a:latin typeface="+mn-ea"/>
                <a:ea typeface="+mn-ea"/>
              </a:rPr>
              <a:t>（2）来自时序发生器输出的节拍电位/节拍脉冲（ </a:t>
            </a:r>
            <a:r>
              <a:rPr lang="en-US" altLang="zh-CN" sz="2000" b="1">
                <a:solidFill>
                  <a:srgbClr val="FF0000"/>
                </a:solidFill>
                <a:latin typeface="+mn-ea"/>
                <a:ea typeface="+mn-ea"/>
              </a:rPr>
              <a:t>M</a:t>
            </a:r>
            <a:r>
              <a:rPr lang="en-US" altLang="zh-CN" sz="2000" b="1" baseline="-25000">
                <a:solidFill>
                  <a:srgbClr val="FF0000"/>
                </a:solidFill>
                <a:latin typeface="+mn-ea"/>
                <a:ea typeface="+mn-ea"/>
              </a:rPr>
              <a:t>i</a:t>
            </a:r>
            <a:r>
              <a:rPr lang="zh-CN" altLang="en-US" sz="2000" b="1">
                <a:solidFill>
                  <a:srgbClr val="FF0000"/>
                </a:solidFill>
                <a:latin typeface="+mn-ea"/>
                <a:ea typeface="+mn-ea"/>
              </a:rPr>
              <a:t>，</a:t>
            </a:r>
            <a:r>
              <a:rPr lang="en-US" altLang="zh-CN" sz="2000" b="1">
                <a:solidFill>
                  <a:srgbClr val="FF0000"/>
                </a:solidFill>
                <a:latin typeface="+mn-ea"/>
                <a:ea typeface="+mn-ea"/>
              </a:rPr>
              <a:t>T</a:t>
            </a:r>
            <a:r>
              <a:rPr lang="en-US" altLang="zh-CN" sz="2000" b="1" baseline="-25000">
                <a:solidFill>
                  <a:srgbClr val="FF0000"/>
                </a:solidFill>
                <a:latin typeface="+mn-ea"/>
                <a:ea typeface="+mn-ea"/>
              </a:rPr>
              <a:t>k</a:t>
            </a:r>
            <a:r>
              <a:rPr lang="zh-CN" altLang="en-US" sz="2000" b="1">
                <a:solidFill>
                  <a:srgbClr val="FF0000"/>
                </a:solidFill>
                <a:latin typeface="+mn-ea"/>
                <a:ea typeface="+mn-ea"/>
              </a:rPr>
              <a:t> ） </a:t>
            </a:r>
          </a:p>
          <a:p>
            <a:pPr>
              <a:tabLst>
                <a:tab pos="1057275" algn="l"/>
                <a:tab pos="1685925" algn="l"/>
              </a:tabLst>
            </a:pPr>
            <a:r>
              <a:rPr lang="zh-CN" altLang="en-US" sz="2000" b="1">
                <a:latin typeface="+mn-ea"/>
                <a:ea typeface="+mn-ea"/>
              </a:rPr>
              <a:t>使微操作信号按时序要求产生。</a:t>
            </a:r>
          </a:p>
          <a:p>
            <a:pPr>
              <a:tabLst>
                <a:tab pos="1057275" algn="l"/>
                <a:tab pos="1685925" algn="l"/>
              </a:tabLst>
            </a:pPr>
            <a:r>
              <a:rPr lang="zh-CN" altLang="en-US" sz="2000" b="1">
                <a:solidFill>
                  <a:srgbClr val="FF0000"/>
                </a:solidFill>
                <a:latin typeface="+mn-ea"/>
                <a:ea typeface="+mn-ea"/>
              </a:rPr>
              <a:t>（3）结果反馈信息（ </a:t>
            </a:r>
            <a:r>
              <a:rPr lang="en-US" altLang="zh-CN" sz="2000" b="1">
                <a:solidFill>
                  <a:srgbClr val="FF0000"/>
                </a:solidFill>
                <a:latin typeface="+mn-ea"/>
                <a:ea typeface="+mn-ea"/>
              </a:rPr>
              <a:t>B</a:t>
            </a:r>
            <a:r>
              <a:rPr lang="en-US" altLang="zh-CN" sz="2000" b="1" baseline="-25000">
                <a:solidFill>
                  <a:srgbClr val="FF0000"/>
                </a:solidFill>
                <a:latin typeface="+mn-ea"/>
                <a:ea typeface="+mn-ea"/>
              </a:rPr>
              <a:t>j</a:t>
            </a:r>
            <a:r>
              <a:rPr lang="zh-CN" altLang="en-US" sz="2000" b="1">
                <a:solidFill>
                  <a:srgbClr val="FF0000"/>
                </a:solidFill>
                <a:latin typeface="+mn-ea"/>
                <a:ea typeface="+mn-ea"/>
              </a:rPr>
              <a:t>）</a:t>
            </a:r>
          </a:p>
          <a:p>
            <a:pPr eaLnBrk="1" hangingPunct="1">
              <a:tabLst>
                <a:tab pos="1685925" algn="l"/>
              </a:tabLst>
            </a:pPr>
            <a:r>
              <a:rPr lang="zh-CN" altLang="en-US" sz="2000" b="1">
                <a:latin typeface="+mn-ea"/>
                <a:ea typeface="+mn-ea"/>
              </a:rPr>
              <a:t>受条件码（如</a:t>
            </a:r>
            <a:r>
              <a:rPr lang="en-US" altLang="zh-CN" sz="2000" b="1">
                <a:latin typeface="+mn-ea"/>
                <a:ea typeface="+mn-ea"/>
              </a:rPr>
              <a:t>N、O、C、Z</a:t>
            </a:r>
            <a:r>
              <a:rPr lang="zh-CN" altLang="en-US" sz="2000" b="1">
                <a:latin typeface="+mn-ea"/>
                <a:ea typeface="+mn-ea"/>
              </a:rPr>
              <a:t>等）影响的指令，因不同状态条件而产生不同的执行结果，即需不同的微操作信号。</a:t>
            </a:r>
          </a:p>
        </p:txBody>
      </p:sp>
      <p:grpSp>
        <p:nvGrpSpPr>
          <p:cNvPr id="5" name="Group 16"/>
          <p:cNvGrpSpPr>
            <a:grpSpLocks/>
          </p:cNvGrpSpPr>
          <p:nvPr/>
        </p:nvGrpSpPr>
        <p:grpSpPr bwMode="auto">
          <a:xfrm>
            <a:off x="304800" y="2346325"/>
            <a:ext cx="4267200" cy="4038600"/>
            <a:chOff x="192" y="1536"/>
            <a:chExt cx="2688" cy="2544"/>
          </a:xfrm>
        </p:grpSpPr>
        <p:sp>
          <p:nvSpPr>
            <p:cNvPr id="15374" name="Text Box 17"/>
            <p:cNvSpPr txBox="1">
              <a:spLocks noChangeArrowheads="1"/>
            </p:cNvSpPr>
            <p:nvPr/>
          </p:nvSpPr>
          <p:spPr bwMode="auto">
            <a:xfrm>
              <a:off x="1443" y="1965"/>
              <a:ext cx="1076" cy="829"/>
            </a:xfrm>
            <a:prstGeom prst="rect">
              <a:avLst/>
            </a:prstGeom>
            <a:solidFill>
              <a:srgbClr val="CCFFFF"/>
            </a:solidFill>
            <a:ln w="9525">
              <a:solidFill>
                <a:srgbClr val="000000"/>
              </a:solidFill>
              <a:miter lim="800000"/>
              <a:headEnd/>
              <a:tailEnd/>
            </a:ln>
          </p:spPr>
          <p:txBody>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endParaRPr lang="zh-CN" altLang="en-US">
                <a:latin typeface="Times New Roman" pitchFamily="18" charset="0"/>
              </a:endParaRPr>
            </a:p>
            <a:p>
              <a:pPr algn="ctr"/>
              <a:r>
                <a:rPr lang="zh-CN" altLang="en-US">
                  <a:latin typeface="Times New Roman" pitchFamily="18" charset="0"/>
                </a:rPr>
                <a:t>组合逻辑线路</a:t>
              </a:r>
            </a:p>
            <a:p>
              <a:pPr algn="ctr"/>
              <a:r>
                <a:rPr lang="en-US" altLang="zh-CN">
                  <a:latin typeface="Times New Roman" pitchFamily="18" charset="0"/>
                </a:rPr>
                <a:t>N</a:t>
              </a:r>
            </a:p>
          </p:txBody>
        </p:sp>
        <p:sp>
          <p:nvSpPr>
            <p:cNvPr id="15375" name="Text Box 18"/>
            <p:cNvSpPr txBox="1">
              <a:spLocks noChangeArrowheads="1"/>
            </p:cNvSpPr>
            <p:nvPr/>
          </p:nvSpPr>
          <p:spPr bwMode="auto">
            <a:xfrm>
              <a:off x="1443" y="3067"/>
              <a:ext cx="1085" cy="631"/>
            </a:xfrm>
            <a:prstGeom prst="rect">
              <a:avLst/>
            </a:prstGeom>
            <a:solidFill>
              <a:srgbClr val="CCFFFF"/>
            </a:solidFill>
            <a:ln w="9525">
              <a:solidFill>
                <a:srgbClr val="000000"/>
              </a:solidFill>
              <a:miter lim="800000"/>
              <a:headEnd/>
              <a:tailEnd/>
            </a:ln>
          </p:spPr>
          <p:txBody>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endParaRPr lang="zh-CN" altLang="en-US">
                <a:latin typeface="Times New Roman" pitchFamily="18" charset="0"/>
              </a:endParaRPr>
            </a:p>
            <a:p>
              <a:pPr algn="ctr"/>
              <a:r>
                <a:rPr lang="zh-CN" altLang="en-US">
                  <a:latin typeface="Times New Roman" pitchFamily="18" charset="0"/>
                </a:rPr>
                <a:t>节拍电位/节拍脉冲发生器</a:t>
              </a:r>
            </a:p>
          </p:txBody>
        </p:sp>
        <p:sp>
          <p:nvSpPr>
            <p:cNvPr id="15376" name="Text Box 19"/>
            <p:cNvSpPr txBox="1">
              <a:spLocks noChangeArrowheads="1"/>
            </p:cNvSpPr>
            <p:nvPr/>
          </p:nvSpPr>
          <p:spPr bwMode="auto">
            <a:xfrm>
              <a:off x="1355" y="2856"/>
              <a:ext cx="18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solidFill>
                    <a:srgbClr val="C51B17"/>
                  </a:solidFill>
                  <a:latin typeface="Times New Roman" pitchFamily="18" charset="0"/>
                </a:rPr>
                <a:t>M</a:t>
              </a:r>
              <a:r>
                <a:rPr lang="en-US" altLang="zh-CN" baseline="-25000">
                  <a:solidFill>
                    <a:srgbClr val="C51B17"/>
                  </a:solidFill>
                  <a:latin typeface="Times New Roman" pitchFamily="18" charset="0"/>
                </a:rPr>
                <a:t>1</a:t>
              </a:r>
              <a:endParaRPr lang="en-US" altLang="zh-CN">
                <a:solidFill>
                  <a:srgbClr val="C51B17"/>
                </a:solidFill>
                <a:latin typeface="Times New Roman" pitchFamily="18" charset="0"/>
              </a:endParaRPr>
            </a:p>
          </p:txBody>
        </p:sp>
        <p:sp>
          <p:nvSpPr>
            <p:cNvPr id="15377" name="Line 20"/>
            <p:cNvSpPr>
              <a:spLocks noChangeShapeType="1"/>
            </p:cNvSpPr>
            <p:nvPr/>
          </p:nvSpPr>
          <p:spPr bwMode="auto">
            <a:xfrm flipV="1">
              <a:off x="1540" y="2794"/>
              <a:ext cx="0" cy="266"/>
            </a:xfrm>
            <a:prstGeom prst="line">
              <a:avLst/>
            </a:prstGeom>
            <a:noFill/>
            <a:ln w="9525">
              <a:solidFill>
                <a:srgbClr val="C51B17"/>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378" name="Line 21"/>
            <p:cNvSpPr>
              <a:spLocks noChangeShapeType="1"/>
            </p:cNvSpPr>
            <p:nvPr/>
          </p:nvSpPr>
          <p:spPr bwMode="auto">
            <a:xfrm flipV="1">
              <a:off x="1761" y="2801"/>
              <a:ext cx="0" cy="266"/>
            </a:xfrm>
            <a:prstGeom prst="line">
              <a:avLst/>
            </a:prstGeom>
            <a:noFill/>
            <a:ln w="9525">
              <a:solidFill>
                <a:srgbClr val="C51B17"/>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379" name="Line 22"/>
            <p:cNvSpPr>
              <a:spLocks noChangeShapeType="1"/>
            </p:cNvSpPr>
            <p:nvPr/>
          </p:nvSpPr>
          <p:spPr bwMode="auto">
            <a:xfrm>
              <a:off x="1567" y="2957"/>
              <a:ext cx="167" cy="0"/>
            </a:xfrm>
            <a:prstGeom prst="line">
              <a:avLst/>
            </a:prstGeom>
            <a:noFill/>
            <a:ln w="9525" cap="rnd">
              <a:solidFill>
                <a:srgbClr val="C51B17"/>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0" name="Text Box 23"/>
            <p:cNvSpPr txBox="1">
              <a:spLocks noChangeArrowheads="1"/>
            </p:cNvSpPr>
            <p:nvPr/>
          </p:nvSpPr>
          <p:spPr bwMode="auto">
            <a:xfrm>
              <a:off x="1779" y="2862"/>
              <a:ext cx="185"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solidFill>
                    <a:srgbClr val="C51B17"/>
                  </a:solidFill>
                  <a:latin typeface="Times New Roman" pitchFamily="18" charset="0"/>
                </a:rPr>
                <a:t>M</a:t>
              </a:r>
              <a:r>
                <a:rPr lang="en-US" altLang="zh-CN" baseline="-25000">
                  <a:solidFill>
                    <a:srgbClr val="C51B17"/>
                  </a:solidFill>
                  <a:latin typeface="Times New Roman" pitchFamily="18" charset="0"/>
                </a:rPr>
                <a:t>i</a:t>
              </a:r>
              <a:endParaRPr lang="en-US" altLang="zh-CN">
                <a:solidFill>
                  <a:srgbClr val="C51B17"/>
                </a:solidFill>
                <a:latin typeface="Times New Roman" pitchFamily="18" charset="0"/>
              </a:endParaRPr>
            </a:p>
          </p:txBody>
        </p:sp>
        <p:sp>
          <p:nvSpPr>
            <p:cNvPr id="15381" name="Text Box 24"/>
            <p:cNvSpPr txBox="1">
              <a:spLocks noChangeArrowheads="1"/>
            </p:cNvSpPr>
            <p:nvPr/>
          </p:nvSpPr>
          <p:spPr bwMode="auto">
            <a:xfrm>
              <a:off x="1999" y="2862"/>
              <a:ext cx="185"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solidFill>
                    <a:srgbClr val="C51B17"/>
                  </a:solidFill>
                  <a:latin typeface="Times New Roman" pitchFamily="18" charset="0"/>
                </a:rPr>
                <a:t>T1</a:t>
              </a:r>
            </a:p>
          </p:txBody>
        </p:sp>
        <p:sp>
          <p:nvSpPr>
            <p:cNvPr id="15382" name="Line 25"/>
            <p:cNvSpPr>
              <a:spLocks noChangeShapeType="1"/>
            </p:cNvSpPr>
            <p:nvPr/>
          </p:nvSpPr>
          <p:spPr bwMode="auto">
            <a:xfrm flipV="1">
              <a:off x="2184" y="2801"/>
              <a:ext cx="0" cy="266"/>
            </a:xfrm>
            <a:prstGeom prst="line">
              <a:avLst/>
            </a:prstGeom>
            <a:noFill/>
            <a:ln w="9525">
              <a:solidFill>
                <a:srgbClr val="C51B17"/>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383" name="Line 26"/>
            <p:cNvSpPr>
              <a:spLocks noChangeShapeType="1"/>
            </p:cNvSpPr>
            <p:nvPr/>
          </p:nvSpPr>
          <p:spPr bwMode="auto">
            <a:xfrm flipV="1">
              <a:off x="2404" y="2801"/>
              <a:ext cx="0" cy="266"/>
            </a:xfrm>
            <a:prstGeom prst="line">
              <a:avLst/>
            </a:prstGeom>
            <a:noFill/>
            <a:ln w="9525">
              <a:solidFill>
                <a:srgbClr val="C51B17"/>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384" name="Line 27"/>
            <p:cNvSpPr>
              <a:spLocks noChangeShapeType="1"/>
            </p:cNvSpPr>
            <p:nvPr/>
          </p:nvSpPr>
          <p:spPr bwMode="auto">
            <a:xfrm>
              <a:off x="2210" y="2964"/>
              <a:ext cx="168" cy="0"/>
            </a:xfrm>
            <a:prstGeom prst="line">
              <a:avLst/>
            </a:prstGeom>
            <a:noFill/>
            <a:ln w="9525" cap="rnd">
              <a:solidFill>
                <a:srgbClr val="C51B17"/>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85" name="Text Box 28"/>
            <p:cNvSpPr txBox="1">
              <a:spLocks noChangeArrowheads="1"/>
            </p:cNvSpPr>
            <p:nvPr/>
          </p:nvSpPr>
          <p:spPr bwMode="auto">
            <a:xfrm>
              <a:off x="2421" y="2856"/>
              <a:ext cx="18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solidFill>
                    <a:srgbClr val="C51B17"/>
                  </a:solidFill>
                  <a:latin typeface="Times New Roman" pitchFamily="18" charset="0"/>
                </a:rPr>
                <a:t>T</a:t>
              </a:r>
              <a:r>
                <a:rPr lang="en-US" altLang="zh-CN" baseline="-25000">
                  <a:solidFill>
                    <a:srgbClr val="C51B17"/>
                  </a:solidFill>
                </a:rPr>
                <a:t>k</a:t>
              </a:r>
              <a:endParaRPr lang="en-US" altLang="zh-CN">
                <a:solidFill>
                  <a:srgbClr val="C51B17"/>
                </a:solidFill>
                <a:latin typeface="Times New Roman" pitchFamily="18" charset="0"/>
              </a:endParaRPr>
            </a:p>
          </p:txBody>
        </p:sp>
        <p:sp>
          <p:nvSpPr>
            <p:cNvPr id="15386" name="Text Box 29"/>
            <p:cNvSpPr txBox="1">
              <a:spLocks noChangeArrowheads="1"/>
            </p:cNvSpPr>
            <p:nvPr/>
          </p:nvSpPr>
          <p:spPr bwMode="auto">
            <a:xfrm>
              <a:off x="304" y="2318"/>
              <a:ext cx="713" cy="469"/>
            </a:xfrm>
            <a:prstGeom prst="rect">
              <a:avLst/>
            </a:prstGeom>
            <a:solidFill>
              <a:srgbClr val="CCFFFF"/>
            </a:solidFill>
            <a:ln w="9525">
              <a:solidFill>
                <a:srgbClr val="000000"/>
              </a:solidFill>
              <a:miter lim="800000"/>
              <a:headEnd/>
              <a:tailEnd/>
            </a:ln>
          </p:spPr>
          <p:txBody>
            <a:bodyPr tIns="8640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a:latin typeface="Times New Roman" pitchFamily="18" charset="0"/>
                </a:rPr>
                <a:t>指令</a:t>
              </a:r>
            </a:p>
            <a:p>
              <a:pPr algn="ctr"/>
              <a:r>
                <a:rPr lang="zh-CN" altLang="en-US">
                  <a:latin typeface="Times New Roman" pitchFamily="18" charset="0"/>
                </a:rPr>
                <a:t>译码器</a:t>
              </a:r>
              <a:r>
                <a:rPr lang="en-US" altLang="zh-CN">
                  <a:latin typeface="Times New Roman" pitchFamily="18" charset="0"/>
                </a:rPr>
                <a:t>ID</a:t>
              </a:r>
            </a:p>
          </p:txBody>
        </p:sp>
        <p:sp>
          <p:nvSpPr>
            <p:cNvPr id="15387" name="Text Box 30"/>
            <p:cNvSpPr txBox="1">
              <a:spLocks noChangeArrowheads="1"/>
            </p:cNvSpPr>
            <p:nvPr/>
          </p:nvSpPr>
          <p:spPr bwMode="auto">
            <a:xfrm>
              <a:off x="192" y="2976"/>
              <a:ext cx="961" cy="210"/>
            </a:xfrm>
            <a:prstGeom prst="rect">
              <a:avLst/>
            </a:prstGeom>
            <a:solidFill>
              <a:srgbClr val="CCFFFF"/>
            </a:solidFill>
            <a:ln w="9525">
              <a:solidFill>
                <a:srgbClr val="000000"/>
              </a:solidFill>
              <a:miter lim="800000"/>
              <a:headEnd/>
              <a:tailEnd/>
            </a:ln>
          </p:spPr>
          <p:txBody>
            <a:bodyPr tIns="7200" bIns="720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a:latin typeface="Times New Roman" pitchFamily="18" charset="0"/>
                </a:rPr>
                <a:t>指令寄存器</a:t>
              </a:r>
              <a:r>
                <a:rPr lang="en-US" altLang="zh-CN">
                  <a:latin typeface="Times New Roman" pitchFamily="18" charset="0"/>
                </a:rPr>
                <a:t>IR</a:t>
              </a:r>
            </a:p>
          </p:txBody>
        </p:sp>
        <p:sp>
          <p:nvSpPr>
            <p:cNvPr id="15388" name="Line 31"/>
            <p:cNvSpPr>
              <a:spLocks noChangeShapeType="1"/>
            </p:cNvSpPr>
            <p:nvPr/>
          </p:nvSpPr>
          <p:spPr bwMode="auto">
            <a:xfrm>
              <a:off x="729" y="2012"/>
              <a:ext cx="706" cy="0"/>
            </a:xfrm>
            <a:prstGeom prst="line">
              <a:avLst/>
            </a:prstGeom>
            <a:noFill/>
            <a:ln w="9525">
              <a:solidFill>
                <a:srgbClr val="C51B17"/>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389" name="Line 32"/>
            <p:cNvSpPr>
              <a:spLocks noChangeShapeType="1"/>
            </p:cNvSpPr>
            <p:nvPr/>
          </p:nvSpPr>
          <p:spPr bwMode="auto">
            <a:xfrm>
              <a:off x="729" y="2175"/>
              <a:ext cx="706" cy="0"/>
            </a:xfrm>
            <a:prstGeom prst="line">
              <a:avLst/>
            </a:prstGeom>
            <a:noFill/>
            <a:ln w="9525">
              <a:solidFill>
                <a:srgbClr val="C51B17"/>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390" name="Line 33"/>
            <p:cNvSpPr>
              <a:spLocks noChangeShapeType="1"/>
            </p:cNvSpPr>
            <p:nvPr/>
          </p:nvSpPr>
          <p:spPr bwMode="auto">
            <a:xfrm>
              <a:off x="1021" y="2404"/>
              <a:ext cx="414" cy="0"/>
            </a:xfrm>
            <a:prstGeom prst="line">
              <a:avLst/>
            </a:prstGeom>
            <a:noFill/>
            <a:ln w="9525">
              <a:solidFill>
                <a:srgbClr val="C51B17"/>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391" name="Line 34"/>
            <p:cNvSpPr>
              <a:spLocks noChangeShapeType="1"/>
            </p:cNvSpPr>
            <p:nvPr/>
          </p:nvSpPr>
          <p:spPr bwMode="auto">
            <a:xfrm>
              <a:off x="1021" y="2480"/>
              <a:ext cx="414" cy="0"/>
            </a:xfrm>
            <a:prstGeom prst="line">
              <a:avLst/>
            </a:prstGeom>
            <a:noFill/>
            <a:ln w="9525">
              <a:solidFill>
                <a:srgbClr val="C51B17"/>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392" name="Line 35"/>
            <p:cNvSpPr>
              <a:spLocks noChangeShapeType="1"/>
            </p:cNvSpPr>
            <p:nvPr/>
          </p:nvSpPr>
          <p:spPr bwMode="auto">
            <a:xfrm>
              <a:off x="1030" y="2683"/>
              <a:ext cx="413" cy="0"/>
            </a:xfrm>
            <a:prstGeom prst="line">
              <a:avLst/>
            </a:prstGeom>
            <a:noFill/>
            <a:ln w="9525">
              <a:solidFill>
                <a:srgbClr val="C51B17"/>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393" name="Text Box 36"/>
            <p:cNvSpPr txBox="1">
              <a:spLocks noChangeArrowheads="1"/>
            </p:cNvSpPr>
            <p:nvPr/>
          </p:nvSpPr>
          <p:spPr bwMode="auto">
            <a:xfrm>
              <a:off x="1161" y="2236"/>
              <a:ext cx="186"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solidFill>
                    <a:srgbClr val="C51B17"/>
                  </a:solidFill>
                  <a:latin typeface="Times New Roman" pitchFamily="18" charset="0"/>
                </a:rPr>
                <a:t>I</a:t>
              </a:r>
              <a:r>
                <a:rPr lang="en-US" altLang="zh-CN" baseline="-25000">
                  <a:solidFill>
                    <a:srgbClr val="C51B17"/>
                  </a:solidFill>
                  <a:latin typeface="Times New Roman" pitchFamily="18" charset="0"/>
                </a:rPr>
                <a:t>1</a:t>
              </a:r>
              <a:endParaRPr lang="en-US" altLang="zh-CN">
                <a:solidFill>
                  <a:srgbClr val="C51B17"/>
                </a:solidFill>
                <a:latin typeface="Times New Roman" pitchFamily="18" charset="0"/>
              </a:endParaRPr>
            </a:p>
          </p:txBody>
        </p:sp>
        <p:sp>
          <p:nvSpPr>
            <p:cNvPr id="15394" name="Text Box 37"/>
            <p:cNvSpPr txBox="1">
              <a:spLocks noChangeArrowheads="1"/>
            </p:cNvSpPr>
            <p:nvPr/>
          </p:nvSpPr>
          <p:spPr bwMode="auto">
            <a:xfrm>
              <a:off x="1170" y="2651"/>
              <a:ext cx="185"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solidFill>
                    <a:srgbClr val="C51B17"/>
                  </a:solidFill>
                  <a:latin typeface="Times New Roman" pitchFamily="18" charset="0"/>
                </a:rPr>
                <a:t>I</a:t>
              </a:r>
              <a:r>
                <a:rPr lang="en-US" altLang="zh-CN" baseline="-25000">
                  <a:solidFill>
                    <a:srgbClr val="C51B17"/>
                  </a:solidFill>
                  <a:latin typeface="Times New Roman" pitchFamily="18" charset="0"/>
                </a:rPr>
                <a:t>m</a:t>
              </a:r>
              <a:endParaRPr lang="en-US" altLang="zh-CN">
                <a:solidFill>
                  <a:srgbClr val="C51B17"/>
                </a:solidFill>
                <a:latin typeface="Times New Roman" pitchFamily="18" charset="0"/>
              </a:endParaRPr>
            </a:p>
          </p:txBody>
        </p:sp>
        <p:sp>
          <p:nvSpPr>
            <p:cNvPr id="15395" name="Line 38"/>
            <p:cNvSpPr>
              <a:spLocks noChangeShapeType="1"/>
            </p:cNvSpPr>
            <p:nvPr/>
          </p:nvSpPr>
          <p:spPr bwMode="auto">
            <a:xfrm flipV="1">
              <a:off x="1602" y="1720"/>
              <a:ext cx="0" cy="238"/>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396" name="Line 39"/>
            <p:cNvSpPr>
              <a:spLocks noChangeShapeType="1"/>
            </p:cNvSpPr>
            <p:nvPr/>
          </p:nvSpPr>
          <p:spPr bwMode="auto">
            <a:xfrm flipV="1">
              <a:off x="1743" y="1726"/>
              <a:ext cx="0" cy="239"/>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397" name="Line 40"/>
            <p:cNvSpPr>
              <a:spLocks noChangeShapeType="1"/>
            </p:cNvSpPr>
            <p:nvPr/>
          </p:nvSpPr>
          <p:spPr bwMode="auto">
            <a:xfrm flipV="1">
              <a:off x="1884" y="1726"/>
              <a:ext cx="0" cy="239"/>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398" name="Line 41"/>
            <p:cNvSpPr>
              <a:spLocks noChangeShapeType="1"/>
            </p:cNvSpPr>
            <p:nvPr/>
          </p:nvSpPr>
          <p:spPr bwMode="auto">
            <a:xfrm flipV="1">
              <a:off x="2236" y="1726"/>
              <a:ext cx="0" cy="239"/>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399" name="Line 42"/>
            <p:cNvSpPr>
              <a:spLocks noChangeShapeType="1"/>
            </p:cNvSpPr>
            <p:nvPr/>
          </p:nvSpPr>
          <p:spPr bwMode="auto">
            <a:xfrm flipV="1">
              <a:off x="2378" y="1726"/>
              <a:ext cx="0" cy="239"/>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400" name="Text Box 43"/>
            <p:cNvSpPr txBox="1">
              <a:spLocks noChangeArrowheads="1"/>
            </p:cNvSpPr>
            <p:nvPr/>
          </p:nvSpPr>
          <p:spPr bwMode="auto">
            <a:xfrm>
              <a:off x="557" y="1931"/>
              <a:ext cx="18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solidFill>
                    <a:srgbClr val="C51B17"/>
                  </a:solidFill>
                  <a:latin typeface="Times New Roman" pitchFamily="18" charset="0"/>
                </a:rPr>
                <a:t>B</a:t>
              </a:r>
              <a:r>
                <a:rPr lang="en-US" altLang="zh-CN" baseline="-25000">
                  <a:solidFill>
                    <a:srgbClr val="C51B17"/>
                  </a:solidFill>
                  <a:latin typeface="Times New Roman" pitchFamily="18" charset="0"/>
                </a:rPr>
                <a:t>1</a:t>
              </a:r>
              <a:endParaRPr lang="en-US" altLang="zh-CN">
                <a:solidFill>
                  <a:srgbClr val="C51B17"/>
                </a:solidFill>
                <a:latin typeface="Times New Roman" pitchFamily="18" charset="0"/>
              </a:endParaRPr>
            </a:p>
          </p:txBody>
        </p:sp>
        <p:sp>
          <p:nvSpPr>
            <p:cNvPr id="15401" name="Text Box 44"/>
            <p:cNvSpPr txBox="1">
              <a:spLocks noChangeArrowheads="1"/>
            </p:cNvSpPr>
            <p:nvPr/>
          </p:nvSpPr>
          <p:spPr bwMode="auto">
            <a:xfrm>
              <a:off x="565" y="2066"/>
              <a:ext cx="185"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solidFill>
                    <a:srgbClr val="C51B17"/>
                  </a:solidFill>
                  <a:latin typeface="Times New Roman" pitchFamily="18" charset="0"/>
                </a:rPr>
                <a:t>B</a:t>
              </a:r>
              <a:r>
                <a:rPr lang="en-US" altLang="zh-CN" baseline="-25000">
                  <a:solidFill>
                    <a:srgbClr val="C51B17"/>
                  </a:solidFill>
                  <a:latin typeface="Times New Roman" pitchFamily="18" charset="0"/>
                </a:rPr>
                <a:t>j</a:t>
              </a:r>
              <a:endParaRPr lang="en-US" altLang="zh-CN">
                <a:solidFill>
                  <a:srgbClr val="C51B17"/>
                </a:solidFill>
                <a:latin typeface="Times New Roman" pitchFamily="18" charset="0"/>
              </a:endParaRPr>
            </a:p>
          </p:txBody>
        </p:sp>
        <p:sp>
          <p:nvSpPr>
            <p:cNvPr id="15402" name="Text Box 45"/>
            <p:cNvSpPr txBox="1">
              <a:spLocks noChangeArrowheads="1"/>
            </p:cNvSpPr>
            <p:nvPr/>
          </p:nvSpPr>
          <p:spPr bwMode="auto">
            <a:xfrm>
              <a:off x="1429" y="1774"/>
              <a:ext cx="226"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latin typeface="Times New Roman" pitchFamily="18" charset="0"/>
                </a:rPr>
                <a:t>C</a:t>
              </a:r>
              <a:r>
                <a:rPr lang="en-US" altLang="zh-CN" baseline="-25000">
                  <a:latin typeface="Times New Roman" pitchFamily="18" charset="0"/>
                </a:rPr>
                <a:t>1</a:t>
              </a:r>
              <a:endParaRPr lang="en-US" altLang="zh-CN">
                <a:latin typeface="Times New Roman" pitchFamily="18" charset="0"/>
              </a:endParaRPr>
            </a:p>
          </p:txBody>
        </p:sp>
        <p:sp>
          <p:nvSpPr>
            <p:cNvPr id="15403" name="Text Box 46"/>
            <p:cNvSpPr txBox="1">
              <a:spLocks noChangeArrowheads="1"/>
            </p:cNvSpPr>
            <p:nvPr/>
          </p:nvSpPr>
          <p:spPr bwMode="auto">
            <a:xfrm>
              <a:off x="2434" y="1774"/>
              <a:ext cx="182"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latin typeface="Times New Roman" pitchFamily="18" charset="0"/>
                </a:rPr>
                <a:t>C</a:t>
              </a:r>
              <a:r>
                <a:rPr lang="en-US" altLang="zh-CN" baseline="-25000">
                  <a:latin typeface="Times New Roman" pitchFamily="18" charset="0"/>
                </a:rPr>
                <a:t>n</a:t>
              </a:r>
              <a:endParaRPr lang="en-US" altLang="zh-CN">
                <a:latin typeface="Times New Roman" pitchFamily="18" charset="0"/>
              </a:endParaRPr>
            </a:p>
          </p:txBody>
        </p:sp>
        <p:sp>
          <p:nvSpPr>
            <p:cNvPr id="15404" name="Line 47"/>
            <p:cNvSpPr>
              <a:spLocks noChangeShapeType="1"/>
            </p:cNvSpPr>
            <p:nvPr/>
          </p:nvSpPr>
          <p:spPr bwMode="auto">
            <a:xfrm flipH="1" flipV="1">
              <a:off x="659" y="2794"/>
              <a:ext cx="0" cy="17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405" name="Text Box 48"/>
            <p:cNvSpPr txBox="1">
              <a:spLocks noChangeArrowheads="1"/>
            </p:cNvSpPr>
            <p:nvPr/>
          </p:nvSpPr>
          <p:spPr bwMode="auto">
            <a:xfrm>
              <a:off x="478" y="2856"/>
              <a:ext cx="18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endParaRPr lang="en-US" altLang="zh-CN">
                <a:latin typeface="Times New Roman" pitchFamily="18" charset="0"/>
              </a:endParaRPr>
            </a:p>
          </p:txBody>
        </p:sp>
        <p:sp>
          <p:nvSpPr>
            <p:cNvPr id="15406" name="Line 49"/>
            <p:cNvSpPr>
              <a:spLocks noChangeShapeType="1"/>
            </p:cNvSpPr>
            <p:nvPr/>
          </p:nvSpPr>
          <p:spPr bwMode="auto">
            <a:xfrm>
              <a:off x="1091" y="3345"/>
              <a:ext cx="352"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407" name="Line 50"/>
            <p:cNvSpPr>
              <a:spLocks noChangeShapeType="1"/>
            </p:cNvSpPr>
            <p:nvPr/>
          </p:nvSpPr>
          <p:spPr bwMode="auto">
            <a:xfrm>
              <a:off x="1091" y="3446"/>
              <a:ext cx="352"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408" name="Line 51"/>
            <p:cNvSpPr>
              <a:spLocks noChangeShapeType="1"/>
            </p:cNvSpPr>
            <p:nvPr/>
          </p:nvSpPr>
          <p:spPr bwMode="auto">
            <a:xfrm>
              <a:off x="1088" y="3549"/>
              <a:ext cx="352"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409" name="Line 52"/>
            <p:cNvSpPr>
              <a:spLocks noChangeShapeType="1"/>
            </p:cNvSpPr>
            <p:nvPr/>
          </p:nvSpPr>
          <p:spPr bwMode="auto">
            <a:xfrm>
              <a:off x="1088" y="3661"/>
              <a:ext cx="352"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410" name="Text Box 53"/>
            <p:cNvSpPr txBox="1">
              <a:spLocks noChangeArrowheads="1"/>
            </p:cNvSpPr>
            <p:nvPr/>
          </p:nvSpPr>
          <p:spPr bwMode="auto">
            <a:xfrm>
              <a:off x="804" y="3230"/>
              <a:ext cx="32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a:latin typeface="Times New Roman" pitchFamily="18" charset="0"/>
                </a:rPr>
                <a:t>启动</a:t>
              </a:r>
            </a:p>
          </p:txBody>
        </p:sp>
        <p:sp>
          <p:nvSpPr>
            <p:cNvPr id="15411" name="Text Box 54"/>
            <p:cNvSpPr txBox="1">
              <a:spLocks noChangeArrowheads="1"/>
            </p:cNvSpPr>
            <p:nvPr/>
          </p:nvSpPr>
          <p:spPr bwMode="auto">
            <a:xfrm>
              <a:off x="815" y="3381"/>
              <a:ext cx="327"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a:latin typeface="Times New Roman" pitchFamily="18" charset="0"/>
                </a:rPr>
                <a:t>停止</a:t>
              </a:r>
            </a:p>
          </p:txBody>
        </p:sp>
        <p:sp>
          <p:nvSpPr>
            <p:cNvPr id="15412" name="Text Box 55"/>
            <p:cNvSpPr txBox="1">
              <a:spLocks noChangeArrowheads="1"/>
            </p:cNvSpPr>
            <p:nvPr/>
          </p:nvSpPr>
          <p:spPr bwMode="auto">
            <a:xfrm>
              <a:off x="815" y="3493"/>
              <a:ext cx="327"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a:latin typeface="Times New Roman" pitchFamily="18" charset="0"/>
                </a:rPr>
                <a:t>时钟</a:t>
              </a:r>
            </a:p>
          </p:txBody>
        </p:sp>
        <p:sp>
          <p:nvSpPr>
            <p:cNvPr id="15413" name="Text Box 56"/>
            <p:cNvSpPr txBox="1">
              <a:spLocks noChangeArrowheads="1"/>
            </p:cNvSpPr>
            <p:nvPr/>
          </p:nvSpPr>
          <p:spPr bwMode="auto">
            <a:xfrm>
              <a:off x="815" y="3605"/>
              <a:ext cx="327"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a:latin typeface="Times New Roman" pitchFamily="18" charset="0"/>
                </a:rPr>
                <a:t>复位</a:t>
              </a:r>
            </a:p>
          </p:txBody>
        </p:sp>
        <p:sp>
          <p:nvSpPr>
            <p:cNvPr id="15414" name="Line 57"/>
            <p:cNvSpPr>
              <a:spLocks noChangeShapeType="1"/>
            </p:cNvSpPr>
            <p:nvPr/>
          </p:nvSpPr>
          <p:spPr bwMode="auto">
            <a:xfrm>
              <a:off x="2519" y="2434"/>
              <a:ext cx="19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15" name="Line 58"/>
            <p:cNvSpPr>
              <a:spLocks noChangeShapeType="1"/>
            </p:cNvSpPr>
            <p:nvPr/>
          </p:nvSpPr>
          <p:spPr bwMode="auto">
            <a:xfrm>
              <a:off x="2713" y="2434"/>
              <a:ext cx="0" cy="8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16" name="Line 59"/>
            <p:cNvSpPr>
              <a:spLocks noChangeShapeType="1"/>
            </p:cNvSpPr>
            <p:nvPr/>
          </p:nvSpPr>
          <p:spPr bwMode="auto">
            <a:xfrm flipH="1">
              <a:off x="2516" y="3304"/>
              <a:ext cx="194"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417" name="Line 60"/>
            <p:cNvSpPr>
              <a:spLocks noChangeShapeType="1"/>
            </p:cNvSpPr>
            <p:nvPr/>
          </p:nvSpPr>
          <p:spPr bwMode="auto">
            <a:xfrm>
              <a:off x="2519" y="2243"/>
              <a:ext cx="36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18" name="Line 61"/>
            <p:cNvSpPr>
              <a:spLocks noChangeShapeType="1"/>
            </p:cNvSpPr>
            <p:nvPr/>
          </p:nvSpPr>
          <p:spPr bwMode="auto">
            <a:xfrm>
              <a:off x="2880" y="2243"/>
              <a:ext cx="0" cy="12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19" name="Line 62"/>
            <p:cNvSpPr>
              <a:spLocks noChangeShapeType="1"/>
            </p:cNvSpPr>
            <p:nvPr/>
          </p:nvSpPr>
          <p:spPr bwMode="auto">
            <a:xfrm flipH="1">
              <a:off x="2528" y="3501"/>
              <a:ext cx="352"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5420" name="Text Box 63"/>
            <p:cNvSpPr txBox="1">
              <a:spLocks noChangeArrowheads="1"/>
            </p:cNvSpPr>
            <p:nvPr/>
          </p:nvSpPr>
          <p:spPr bwMode="auto">
            <a:xfrm>
              <a:off x="1553" y="1536"/>
              <a:ext cx="94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a:latin typeface="Times New Roman" pitchFamily="18" charset="0"/>
                </a:rPr>
                <a:t>微操作控制信号</a:t>
              </a:r>
            </a:p>
          </p:txBody>
        </p:sp>
        <p:sp>
          <p:nvSpPr>
            <p:cNvPr id="15421" name="Text Box 64"/>
            <p:cNvSpPr txBox="1">
              <a:spLocks noChangeArrowheads="1"/>
            </p:cNvSpPr>
            <p:nvPr/>
          </p:nvSpPr>
          <p:spPr bwMode="auto">
            <a:xfrm>
              <a:off x="582" y="3828"/>
              <a:ext cx="209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2000"/>
                <a:t>图5.</a:t>
              </a:r>
              <a:r>
                <a:rPr lang="en-US" altLang="zh-CN" sz="2000"/>
                <a:t>29</a:t>
              </a:r>
              <a:r>
                <a:rPr lang="zh-CN" altLang="en-US" sz="2000"/>
                <a:t>　组合逻辑控制器框图</a:t>
              </a:r>
            </a:p>
          </p:txBody>
        </p:sp>
        <p:sp>
          <p:nvSpPr>
            <p:cNvPr id="15422" name="Text Box 65"/>
            <p:cNvSpPr txBox="1">
              <a:spLocks noChangeArrowheads="1"/>
            </p:cNvSpPr>
            <p:nvPr/>
          </p:nvSpPr>
          <p:spPr bwMode="auto">
            <a:xfrm>
              <a:off x="1872" y="1728"/>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eaLnBrk="1" hangingPunct="1"/>
              <a:r>
                <a:rPr lang="zh-CN" altLang="en-US">
                  <a:latin typeface="Arial" charset="0"/>
                </a:rPr>
                <a:t>……</a:t>
              </a:r>
              <a:endParaRPr lang="zh-CN" altLang="en-US"/>
            </a:p>
          </p:txBody>
        </p:sp>
        <p:sp>
          <p:nvSpPr>
            <p:cNvPr id="15423" name="Text Box 66"/>
            <p:cNvSpPr txBox="1">
              <a:spLocks noChangeArrowheads="1"/>
            </p:cNvSpPr>
            <p:nvPr/>
          </p:nvSpPr>
          <p:spPr bwMode="auto">
            <a:xfrm>
              <a:off x="1056" y="2496"/>
              <a:ext cx="27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eaLnBrk="1" hangingPunct="1"/>
              <a:r>
                <a:rPr lang="zh-CN" altLang="en-US">
                  <a:latin typeface="Arial" charset="0"/>
                </a:rPr>
                <a:t>…</a:t>
              </a:r>
              <a:endParaRPr lang="zh-CN" altLang="en-US"/>
            </a:p>
          </p:txBody>
        </p:sp>
        <p:sp>
          <p:nvSpPr>
            <p:cNvPr id="15424" name="Text Box 67"/>
            <p:cNvSpPr txBox="1">
              <a:spLocks noChangeArrowheads="1"/>
            </p:cNvSpPr>
            <p:nvPr/>
          </p:nvSpPr>
          <p:spPr bwMode="auto">
            <a:xfrm>
              <a:off x="912" y="2016"/>
              <a:ext cx="27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eaLnBrk="1" hangingPunct="1"/>
              <a:r>
                <a:rPr lang="zh-CN" altLang="en-US">
                  <a:latin typeface="Arial" charset="0"/>
                </a:rPr>
                <a:t>…</a:t>
              </a:r>
              <a:endParaRPr lang="zh-CN" altLang="en-US"/>
            </a:p>
          </p:txBody>
        </p:sp>
      </p:grpSp>
      <p:sp>
        <p:nvSpPr>
          <p:cNvPr id="67" name="Rectangle 2"/>
          <p:cNvSpPr>
            <a:spLocks noGrp="1" noChangeArrowheads="1"/>
          </p:cNvSpPr>
          <p:nvPr>
            <p:ph type="title"/>
          </p:nvPr>
        </p:nvSpPr>
        <p:spPr>
          <a:xfrm>
            <a:off x="449771" y="332656"/>
            <a:ext cx="4186808"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5.5  </a:t>
            </a:r>
            <a:r>
              <a:rPr lang="zh-CN" altLang="en-US">
                <a:solidFill>
                  <a:srgbClr val="330066"/>
                </a:solidFill>
                <a:cs typeface="Times New Roman" pitchFamily="18" charset="0"/>
              </a:rPr>
              <a:t>硬连线控制器</a:t>
            </a:r>
          </a:p>
        </p:txBody>
      </p:sp>
      <p:sp>
        <p:nvSpPr>
          <p:cNvPr id="2" name="日期占位符 1"/>
          <p:cNvSpPr>
            <a:spLocks noGrp="1"/>
          </p:cNvSpPr>
          <p:nvPr>
            <p:ph type="dt" sz="half" idx="10"/>
          </p:nvPr>
        </p:nvSpPr>
        <p:spPr/>
        <p:txBody>
          <a:bodyPr/>
          <a:lstStyle/>
          <a:p>
            <a:pPr>
              <a:defRPr/>
            </a:pPr>
            <a:fld id="{B1198A5C-E866-4446-B302-280FBB464BA3}" type="datetime11">
              <a:rPr lang="zh-CN" altLang="en-US" smtClean="0"/>
              <a:t>09:11:10</a:t>
            </a:fld>
            <a:endParaRPr lang="en-US" altLang="zh-CN"/>
          </a:p>
        </p:txBody>
      </p:sp>
      <p:sp>
        <p:nvSpPr>
          <p:cNvPr id="4" name="灯片编号占位符 3"/>
          <p:cNvSpPr>
            <a:spLocks noGrp="1"/>
          </p:cNvSpPr>
          <p:nvPr>
            <p:ph type="sldNum" sz="quarter" idx="12"/>
          </p:nvPr>
        </p:nvSpPr>
        <p:spPr/>
        <p:txBody>
          <a:bodyPr/>
          <a:lstStyle/>
          <a:p>
            <a:pPr>
              <a:defRPr/>
            </a:pPr>
            <a:fld id="{128B08FC-01B2-4106-965F-E3782BA43ADA}" type="slidenum">
              <a:rPr lang="en-US" altLang="zh-CN" smtClean="0"/>
              <a:pPr>
                <a:defRPr/>
              </a:pPr>
              <a:t>108</a:t>
            </a:fld>
            <a:endParaRPr lang="en-US" altLang="zh-CN"/>
          </a:p>
        </p:txBody>
      </p:sp>
    </p:spTree>
    <p:extLst>
      <p:ext uri="{BB962C8B-B14F-4D97-AF65-F5344CB8AC3E}">
        <p14:creationId xmlns:p14="http://schemas.microsoft.com/office/powerpoint/2010/main" val="12547812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8771" name="Rectangle 3" descr="Rectangle: Click to edit Master text styles&#10;Second level&#10;Third level&#10;Fourth level&#10;Fifth level"/>
          <p:cNvSpPr>
            <a:spLocks noGrp="1" noChangeArrowheads="1"/>
          </p:cNvSpPr>
          <p:nvPr>
            <p:ph type="body" idx="1"/>
          </p:nvPr>
        </p:nvSpPr>
        <p:spPr>
          <a:xfrm>
            <a:off x="452017" y="1268760"/>
            <a:ext cx="7738318" cy="503262"/>
          </a:xfrm>
        </p:spPr>
        <p:txBody>
          <a:bodyPr/>
          <a:lstStyle/>
          <a:p>
            <a:pPr algn="just" eaLnBrk="1" hangingPunct="1">
              <a:buFont typeface="Wingdings" pitchFamily="2" charset="2"/>
              <a:buNone/>
            </a:pPr>
            <a:r>
              <a:rPr lang="zh-CN" altLang="en-US" b="1">
                <a:latin typeface="宋体" charset="-122"/>
              </a:rPr>
              <a:t>组合逻辑线路的输出信号（微</a:t>
            </a:r>
            <a:r>
              <a:rPr kumimoji="1" lang="zh-CN" altLang="en-US" b="1"/>
              <a:t>操作控制信号）</a:t>
            </a:r>
            <a:endParaRPr lang="zh-CN" altLang="en-US" b="1">
              <a:latin typeface="宋体" charset="-122"/>
            </a:endParaRPr>
          </a:p>
        </p:txBody>
      </p:sp>
      <p:sp>
        <p:nvSpPr>
          <p:cNvPr id="16442" name="Rectangle 5"/>
          <p:cNvSpPr>
            <a:spLocks noChangeArrowheads="1"/>
          </p:cNvSpPr>
          <p:nvPr/>
        </p:nvSpPr>
        <p:spPr bwMode="auto">
          <a:xfrm>
            <a:off x="1289786" y="1988840"/>
            <a:ext cx="3167914" cy="584775"/>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tabLst>
                <a:tab pos="1685925" algn="l"/>
              </a:tabLst>
            </a:pPr>
            <a:r>
              <a:rPr lang="en-US" altLang="zh-CN" sz="3200" b="1"/>
              <a:t>C=f(I</a:t>
            </a:r>
            <a:r>
              <a:rPr lang="en-US" altLang="zh-CN" sz="3200" b="1" baseline="-25000"/>
              <a:t>m</a:t>
            </a:r>
            <a:r>
              <a:rPr lang="en-US" altLang="zh-CN" sz="3200" b="1"/>
              <a:t>,M</a:t>
            </a:r>
            <a:r>
              <a:rPr lang="en-US" altLang="zh-CN" sz="3200" b="1" baseline="-25000"/>
              <a:t>i</a:t>
            </a:r>
            <a:r>
              <a:rPr lang="en-US" altLang="zh-CN" sz="3200" b="1"/>
              <a:t>,T</a:t>
            </a:r>
            <a:r>
              <a:rPr lang="en-US" altLang="zh-CN" sz="3200" b="1" baseline="-25000"/>
              <a:t>k</a:t>
            </a:r>
            <a:r>
              <a:rPr lang="en-US" altLang="zh-CN" sz="3200" b="1"/>
              <a:t>,B</a:t>
            </a:r>
            <a:r>
              <a:rPr lang="en-US" altLang="zh-CN" sz="3200" b="1" baseline="-25000"/>
              <a:t>j</a:t>
            </a:r>
            <a:r>
              <a:rPr lang="en-US" altLang="zh-CN" sz="3200" b="1"/>
              <a:t>)</a:t>
            </a:r>
            <a:endParaRPr lang="en-US" altLang="zh-CN" sz="3200" b="1">
              <a:latin typeface="Times New Roman" pitchFamily="18" charset="0"/>
            </a:endParaRPr>
          </a:p>
        </p:txBody>
      </p:sp>
      <p:grpSp>
        <p:nvGrpSpPr>
          <p:cNvPr id="3" name="Group 7"/>
          <p:cNvGrpSpPr>
            <a:grpSpLocks/>
          </p:cNvGrpSpPr>
          <p:nvPr/>
        </p:nvGrpSpPr>
        <p:grpSpPr bwMode="auto">
          <a:xfrm>
            <a:off x="1447800" y="2667000"/>
            <a:ext cx="6172200" cy="3657600"/>
            <a:chOff x="912" y="1680"/>
            <a:chExt cx="3888" cy="2304"/>
          </a:xfrm>
        </p:grpSpPr>
        <p:sp>
          <p:nvSpPr>
            <p:cNvPr id="16391" name="Text Box 8"/>
            <p:cNvSpPr txBox="1">
              <a:spLocks noChangeArrowheads="1"/>
            </p:cNvSpPr>
            <p:nvPr/>
          </p:nvSpPr>
          <p:spPr bwMode="auto">
            <a:xfrm>
              <a:off x="1830" y="3756"/>
              <a:ext cx="2184"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2000"/>
                <a:t>图5.</a:t>
              </a:r>
              <a:r>
                <a:rPr lang="en-US" altLang="zh-CN" sz="2000"/>
                <a:t>29</a:t>
              </a:r>
              <a:r>
                <a:rPr lang="zh-CN" altLang="en-US" sz="2000"/>
                <a:t>　组合逻辑控制器框图</a:t>
              </a:r>
            </a:p>
          </p:txBody>
        </p:sp>
        <p:sp>
          <p:nvSpPr>
            <p:cNvPr id="16392" name="Text Box 9"/>
            <p:cNvSpPr txBox="1">
              <a:spLocks noChangeArrowheads="1"/>
            </p:cNvSpPr>
            <p:nvPr/>
          </p:nvSpPr>
          <p:spPr bwMode="auto">
            <a:xfrm>
              <a:off x="2722" y="2068"/>
              <a:ext cx="1556" cy="751"/>
            </a:xfrm>
            <a:prstGeom prst="rect">
              <a:avLst/>
            </a:prstGeom>
            <a:solidFill>
              <a:srgbClr val="CCFFFF"/>
            </a:solidFill>
            <a:ln w="9525">
              <a:solidFill>
                <a:srgbClr val="000000"/>
              </a:solidFill>
              <a:miter lim="800000"/>
              <a:headEnd/>
              <a:tailEnd/>
            </a:ln>
          </p:spPr>
          <p:txBody>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endParaRPr lang="zh-CN" altLang="en-US">
                <a:latin typeface="Times New Roman" pitchFamily="18" charset="0"/>
              </a:endParaRPr>
            </a:p>
            <a:p>
              <a:pPr algn="ctr"/>
              <a:r>
                <a:rPr lang="zh-CN" altLang="en-US">
                  <a:latin typeface="Times New Roman" pitchFamily="18" charset="0"/>
                </a:rPr>
                <a:t>组合逻辑线路</a:t>
              </a:r>
            </a:p>
            <a:p>
              <a:pPr algn="ctr"/>
              <a:r>
                <a:rPr lang="en-US" altLang="zh-CN">
                  <a:latin typeface="Times New Roman" pitchFamily="18" charset="0"/>
                </a:rPr>
                <a:t>N</a:t>
              </a:r>
            </a:p>
          </p:txBody>
        </p:sp>
        <p:sp>
          <p:nvSpPr>
            <p:cNvPr id="16393" name="Text Box 10"/>
            <p:cNvSpPr txBox="1">
              <a:spLocks noChangeArrowheads="1"/>
            </p:cNvSpPr>
            <p:nvPr/>
          </p:nvSpPr>
          <p:spPr bwMode="auto">
            <a:xfrm>
              <a:off x="2722" y="3066"/>
              <a:ext cx="1569" cy="572"/>
            </a:xfrm>
            <a:prstGeom prst="rect">
              <a:avLst/>
            </a:prstGeom>
            <a:solidFill>
              <a:srgbClr val="CCFFFF"/>
            </a:solidFill>
            <a:ln w="9525">
              <a:solidFill>
                <a:srgbClr val="000000"/>
              </a:solidFill>
              <a:miter lim="800000"/>
              <a:headEnd/>
              <a:tailEnd/>
            </a:ln>
          </p:spPr>
          <p:txBody>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endParaRPr lang="zh-CN" altLang="en-US">
                <a:latin typeface="Times New Roman" pitchFamily="18" charset="0"/>
              </a:endParaRPr>
            </a:p>
            <a:p>
              <a:pPr algn="ctr"/>
              <a:r>
                <a:rPr lang="zh-CN" altLang="en-US">
                  <a:latin typeface="Times New Roman" pitchFamily="18" charset="0"/>
                </a:rPr>
                <a:t>节拍电位/节拍脉冲发生器</a:t>
              </a:r>
            </a:p>
          </p:txBody>
        </p:sp>
        <p:sp>
          <p:nvSpPr>
            <p:cNvPr id="16394" name="Text Box 11"/>
            <p:cNvSpPr txBox="1">
              <a:spLocks noChangeArrowheads="1"/>
            </p:cNvSpPr>
            <p:nvPr/>
          </p:nvSpPr>
          <p:spPr bwMode="auto">
            <a:xfrm>
              <a:off x="2594" y="2875"/>
              <a:ext cx="26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latin typeface="Times New Roman" pitchFamily="18" charset="0"/>
                </a:rPr>
                <a:t>M</a:t>
              </a:r>
              <a:r>
                <a:rPr lang="en-US" altLang="zh-CN" baseline="-25000">
                  <a:latin typeface="Times New Roman" pitchFamily="18" charset="0"/>
                </a:rPr>
                <a:t>1</a:t>
              </a:r>
              <a:endParaRPr lang="en-US" altLang="zh-CN">
                <a:latin typeface="Times New Roman" pitchFamily="18" charset="0"/>
              </a:endParaRPr>
            </a:p>
          </p:txBody>
        </p:sp>
        <p:sp>
          <p:nvSpPr>
            <p:cNvPr id="16395" name="Line 12"/>
            <p:cNvSpPr>
              <a:spLocks noChangeShapeType="1"/>
            </p:cNvSpPr>
            <p:nvPr/>
          </p:nvSpPr>
          <p:spPr bwMode="auto">
            <a:xfrm flipV="1">
              <a:off x="2862" y="2819"/>
              <a:ext cx="0" cy="241"/>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6396" name="Line 13"/>
            <p:cNvSpPr>
              <a:spLocks noChangeShapeType="1"/>
            </p:cNvSpPr>
            <p:nvPr/>
          </p:nvSpPr>
          <p:spPr bwMode="auto">
            <a:xfrm flipV="1">
              <a:off x="3181" y="2826"/>
              <a:ext cx="0" cy="24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6397" name="Text Box 14"/>
            <p:cNvSpPr txBox="1">
              <a:spLocks noChangeArrowheads="1"/>
            </p:cNvSpPr>
            <p:nvPr/>
          </p:nvSpPr>
          <p:spPr bwMode="auto">
            <a:xfrm>
              <a:off x="3207" y="2881"/>
              <a:ext cx="26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latin typeface="Times New Roman" pitchFamily="18" charset="0"/>
                </a:rPr>
                <a:t>M</a:t>
              </a:r>
              <a:r>
                <a:rPr lang="en-US" altLang="zh-CN" baseline="-25000">
                  <a:latin typeface="Times New Roman" pitchFamily="18" charset="0"/>
                </a:rPr>
                <a:t>i</a:t>
              </a:r>
              <a:endParaRPr lang="en-US" altLang="zh-CN">
                <a:latin typeface="Times New Roman" pitchFamily="18" charset="0"/>
              </a:endParaRPr>
            </a:p>
          </p:txBody>
        </p:sp>
        <p:sp>
          <p:nvSpPr>
            <p:cNvPr id="16398" name="Text Box 15"/>
            <p:cNvSpPr txBox="1">
              <a:spLocks noChangeArrowheads="1"/>
            </p:cNvSpPr>
            <p:nvPr/>
          </p:nvSpPr>
          <p:spPr bwMode="auto">
            <a:xfrm>
              <a:off x="3525" y="2881"/>
              <a:ext cx="26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latin typeface="Times New Roman" pitchFamily="18" charset="0"/>
                </a:rPr>
                <a:t>T</a:t>
              </a:r>
              <a:r>
                <a:rPr lang="en-US" altLang="zh-CN" baseline="-25000">
                  <a:latin typeface="Times New Roman" pitchFamily="18" charset="0"/>
                </a:rPr>
                <a:t>1</a:t>
              </a:r>
              <a:endParaRPr lang="en-US" altLang="zh-CN">
                <a:latin typeface="Times New Roman" pitchFamily="18" charset="0"/>
              </a:endParaRPr>
            </a:p>
          </p:txBody>
        </p:sp>
        <p:sp>
          <p:nvSpPr>
            <p:cNvPr id="16399" name="Line 16"/>
            <p:cNvSpPr>
              <a:spLocks noChangeShapeType="1"/>
            </p:cNvSpPr>
            <p:nvPr/>
          </p:nvSpPr>
          <p:spPr bwMode="auto">
            <a:xfrm flipV="1">
              <a:off x="3793" y="2826"/>
              <a:ext cx="0" cy="24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6400" name="Line 17"/>
            <p:cNvSpPr>
              <a:spLocks noChangeShapeType="1"/>
            </p:cNvSpPr>
            <p:nvPr/>
          </p:nvSpPr>
          <p:spPr bwMode="auto">
            <a:xfrm flipV="1">
              <a:off x="4112" y="2826"/>
              <a:ext cx="0" cy="24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6401" name="Text Box 18"/>
            <p:cNvSpPr txBox="1">
              <a:spLocks noChangeArrowheads="1"/>
            </p:cNvSpPr>
            <p:nvPr/>
          </p:nvSpPr>
          <p:spPr bwMode="auto">
            <a:xfrm>
              <a:off x="4137" y="2875"/>
              <a:ext cx="26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latin typeface="Times New Roman" pitchFamily="18" charset="0"/>
                </a:rPr>
                <a:t>T</a:t>
              </a:r>
              <a:r>
                <a:rPr lang="en-US" altLang="zh-CN" baseline="-25000"/>
                <a:t>k</a:t>
              </a:r>
              <a:endParaRPr lang="en-US" altLang="zh-CN">
                <a:latin typeface="Times New Roman" pitchFamily="18" charset="0"/>
              </a:endParaRPr>
            </a:p>
          </p:txBody>
        </p:sp>
        <p:sp>
          <p:nvSpPr>
            <p:cNvPr id="16402" name="Text Box 19"/>
            <p:cNvSpPr txBox="1">
              <a:spLocks noChangeArrowheads="1"/>
            </p:cNvSpPr>
            <p:nvPr/>
          </p:nvSpPr>
          <p:spPr bwMode="auto">
            <a:xfrm>
              <a:off x="1074" y="2388"/>
              <a:ext cx="1032" cy="425"/>
            </a:xfrm>
            <a:prstGeom prst="rect">
              <a:avLst/>
            </a:prstGeom>
            <a:solidFill>
              <a:srgbClr val="CCFFFF"/>
            </a:solidFill>
            <a:ln w="9525">
              <a:solidFill>
                <a:srgbClr val="000000"/>
              </a:solidFill>
              <a:miter lim="800000"/>
              <a:headEnd/>
              <a:tailEnd/>
            </a:ln>
          </p:spPr>
          <p:txBody>
            <a:bodyPr tIns="8640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a:latin typeface="Times New Roman" pitchFamily="18" charset="0"/>
                </a:rPr>
                <a:t>指令</a:t>
              </a:r>
            </a:p>
            <a:p>
              <a:pPr algn="ctr"/>
              <a:r>
                <a:rPr lang="zh-CN" altLang="en-US">
                  <a:latin typeface="Times New Roman" pitchFamily="18" charset="0"/>
                </a:rPr>
                <a:t>译码器</a:t>
              </a:r>
              <a:r>
                <a:rPr lang="en-US" altLang="zh-CN">
                  <a:latin typeface="Times New Roman" pitchFamily="18" charset="0"/>
                </a:rPr>
                <a:t>ID</a:t>
              </a:r>
            </a:p>
          </p:txBody>
        </p:sp>
        <p:sp>
          <p:nvSpPr>
            <p:cNvPr id="16403" name="Text Box 20"/>
            <p:cNvSpPr txBox="1">
              <a:spLocks noChangeArrowheads="1"/>
            </p:cNvSpPr>
            <p:nvPr/>
          </p:nvSpPr>
          <p:spPr bwMode="auto">
            <a:xfrm>
              <a:off x="912" y="3047"/>
              <a:ext cx="1390" cy="191"/>
            </a:xfrm>
            <a:prstGeom prst="rect">
              <a:avLst/>
            </a:prstGeom>
            <a:solidFill>
              <a:srgbClr val="CCFFFF"/>
            </a:solidFill>
            <a:ln w="9525">
              <a:solidFill>
                <a:srgbClr val="000000"/>
              </a:solidFill>
              <a:miter lim="800000"/>
              <a:headEnd/>
              <a:tailEnd/>
            </a:ln>
          </p:spPr>
          <p:txBody>
            <a:bodyPr tIns="7200" bIns="720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a:latin typeface="Times New Roman" pitchFamily="18" charset="0"/>
                </a:rPr>
                <a:t>指令寄存器</a:t>
              </a:r>
              <a:r>
                <a:rPr lang="en-US" altLang="zh-CN">
                  <a:latin typeface="Times New Roman" pitchFamily="18" charset="0"/>
                </a:rPr>
                <a:t>IR</a:t>
              </a:r>
            </a:p>
          </p:txBody>
        </p:sp>
        <p:sp>
          <p:nvSpPr>
            <p:cNvPr id="16404" name="Line 21"/>
            <p:cNvSpPr>
              <a:spLocks noChangeShapeType="1"/>
            </p:cNvSpPr>
            <p:nvPr/>
          </p:nvSpPr>
          <p:spPr bwMode="auto">
            <a:xfrm>
              <a:off x="1689" y="2111"/>
              <a:ext cx="1020"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6405" name="Line 22"/>
            <p:cNvSpPr>
              <a:spLocks noChangeShapeType="1"/>
            </p:cNvSpPr>
            <p:nvPr/>
          </p:nvSpPr>
          <p:spPr bwMode="auto">
            <a:xfrm>
              <a:off x="1680" y="2304"/>
              <a:ext cx="1020"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6406" name="Line 23"/>
            <p:cNvSpPr>
              <a:spLocks noChangeShapeType="1"/>
            </p:cNvSpPr>
            <p:nvPr/>
          </p:nvSpPr>
          <p:spPr bwMode="auto">
            <a:xfrm>
              <a:off x="2111" y="2466"/>
              <a:ext cx="598"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6407" name="Line 24"/>
            <p:cNvSpPr>
              <a:spLocks noChangeShapeType="1"/>
            </p:cNvSpPr>
            <p:nvPr/>
          </p:nvSpPr>
          <p:spPr bwMode="auto">
            <a:xfrm>
              <a:off x="2111" y="2535"/>
              <a:ext cx="598"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6408" name="Line 25"/>
            <p:cNvSpPr>
              <a:spLocks noChangeShapeType="1"/>
            </p:cNvSpPr>
            <p:nvPr/>
          </p:nvSpPr>
          <p:spPr bwMode="auto">
            <a:xfrm>
              <a:off x="2123" y="2719"/>
              <a:ext cx="599"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6409" name="Text Box 26"/>
            <p:cNvSpPr txBox="1">
              <a:spLocks noChangeArrowheads="1"/>
            </p:cNvSpPr>
            <p:nvPr/>
          </p:nvSpPr>
          <p:spPr bwMode="auto">
            <a:xfrm>
              <a:off x="2314" y="2314"/>
              <a:ext cx="26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latin typeface="Times New Roman" pitchFamily="18" charset="0"/>
                </a:rPr>
                <a:t>I</a:t>
              </a:r>
              <a:r>
                <a:rPr lang="en-US" altLang="zh-CN" baseline="-25000">
                  <a:latin typeface="Times New Roman" pitchFamily="18" charset="0"/>
                </a:rPr>
                <a:t>1</a:t>
              </a:r>
              <a:endParaRPr lang="en-US" altLang="zh-CN">
                <a:latin typeface="Times New Roman" pitchFamily="18" charset="0"/>
              </a:endParaRPr>
            </a:p>
          </p:txBody>
        </p:sp>
        <p:sp>
          <p:nvSpPr>
            <p:cNvPr id="16410" name="Text Box 27"/>
            <p:cNvSpPr txBox="1">
              <a:spLocks noChangeArrowheads="1"/>
            </p:cNvSpPr>
            <p:nvPr/>
          </p:nvSpPr>
          <p:spPr bwMode="auto">
            <a:xfrm>
              <a:off x="2327" y="2690"/>
              <a:ext cx="26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latin typeface="Times New Roman" pitchFamily="18" charset="0"/>
                </a:rPr>
                <a:t>I</a:t>
              </a:r>
              <a:r>
                <a:rPr lang="en-US" altLang="zh-CN" baseline="-25000">
                  <a:latin typeface="Times New Roman" pitchFamily="18" charset="0"/>
                </a:rPr>
                <a:t>m</a:t>
              </a:r>
              <a:endParaRPr lang="en-US" altLang="zh-CN">
                <a:latin typeface="Times New Roman" pitchFamily="18" charset="0"/>
              </a:endParaRPr>
            </a:p>
          </p:txBody>
        </p:sp>
        <p:sp>
          <p:nvSpPr>
            <p:cNvPr id="16411" name="Line 28"/>
            <p:cNvSpPr>
              <a:spLocks noChangeShapeType="1"/>
            </p:cNvSpPr>
            <p:nvPr/>
          </p:nvSpPr>
          <p:spPr bwMode="auto">
            <a:xfrm flipV="1">
              <a:off x="2951" y="1847"/>
              <a:ext cx="0" cy="215"/>
            </a:xfrm>
            <a:prstGeom prst="line">
              <a:avLst/>
            </a:prstGeom>
            <a:noFill/>
            <a:ln w="9525">
              <a:solidFill>
                <a:srgbClr val="C51B17"/>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6412" name="Line 29"/>
            <p:cNvSpPr>
              <a:spLocks noChangeShapeType="1"/>
            </p:cNvSpPr>
            <p:nvPr/>
          </p:nvSpPr>
          <p:spPr bwMode="auto">
            <a:xfrm flipV="1">
              <a:off x="3155" y="1852"/>
              <a:ext cx="0" cy="216"/>
            </a:xfrm>
            <a:prstGeom prst="line">
              <a:avLst/>
            </a:prstGeom>
            <a:noFill/>
            <a:ln w="9525">
              <a:solidFill>
                <a:srgbClr val="C51B17"/>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6413" name="Line 30"/>
            <p:cNvSpPr>
              <a:spLocks noChangeShapeType="1"/>
            </p:cNvSpPr>
            <p:nvPr/>
          </p:nvSpPr>
          <p:spPr bwMode="auto">
            <a:xfrm flipV="1">
              <a:off x="3360" y="1852"/>
              <a:ext cx="0" cy="216"/>
            </a:xfrm>
            <a:prstGeom prst="line">
              <a:avLst/>
            </a:prstGeom>
            <a:noFill/>
            <a:ln w="9525">
              <a:solidFill>
                <a:srgbClr val="C51B17"/>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6414" name="Line 31"/>
            <p:cNvSpPr>
              <a:spLocks noChangeShapeType="1"/>
            </p:cNvSpPr>
            <p:nvPr/>
          </p:nvSpPr>
          <p:spPr bwMode="auto">
            <a:xfrm flipV="1">
              <a:off x="3869" y="1852"/>
              <a:ext cx="0" cy="216"/>
            </a:xfrm>
            <a:prstGeom prst="line">
              <a:avLst/>
            </a:prstGeom>
            <a:noFill/>
            <a:ln w="9525">
              <a:solidFill>
                <a:srgbClr val="C51B17"/>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6415" name="Line 32"/>
            <p:cNvSpPr>
              <a:spLocks noChangeShapeType="1"/>
            </p:cNvSpPr>
            <p:nvPr/>
          </p:nvSpPr>
          <p:spPr bwMode="auto">
            <a:xfrm flipV="1">
              <a:off x="4073" y="1852"/>
              <a:ext cx="0" cy="216"/>
            </a:xfrm>
            <a:prstGeom prst="line">
              <a:avLst/>
            </a:prstGeom>
            <a:noFill/>
            <a:ln w="9525">
              <a:solidFill>
                <a:srgbClr val="C51B17"/>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6416" name="Text Box 33"/>
            <p:cNvSpPr txBox="1">
              <a:spLocks noChangeArrowheads="1"/>
            </p:cNvSpPr>
            <p:nvPr/>
          </p:nvSpPr>
          <p:spPr bwMode="auto">
            <a:xfrm>
              <a:off x="1440" y="2038"/>
              <a:ext cx="268"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latin typeface="Times New Roman" pitchFamily="18" charset="0"/>
                </a:rPr>
                <a:t>B</a:t>
              </a:r>
              <a:r>
                <a:rPr lang="en-US" altLang="zh-CN" baseline="-25000">
                  <a:latin typeface="Times New Roman" pitchFamily="18" charset="0"/>
                </a:rPr>
                <a:t>1</a:t>
              </a:r>
              <a:endParaRPr lang="en-US" altLang="zh-CN">
                <a:latin typeface="Times New Roman" pitchFamily="18" charset="0"/>
              </a:endParaRPr>
            </a:p>
          </p:txBody>
        </p:sp>
        <p:sp>
          <p:nvSpPr>
            <p:cNvPr id="16417" name="Text Box 34"/>
            <p:cNvSpPr txBox="1">
              <a:spLocks noChangeArrowheads="1"/>
            </p:cNvSpPr>
            <p:nvPr/>
          </p:nvSpPr>
          <p:spPr bwMode="auto">
            <a:xfrm>
              <a:off x="1452" y="2160"/>
              <a:ext cx="26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latin typeface="Times New Roman" pitchFamily="18" charset="0"/>
                </a:rPr>
                <a:t>B</a:t>
              </a:r>
              <a:r>
                <a:rPr lang="en-US" altLang="zh-CN" baseline="-25000">
                  <a:latin typeface="Times New Roman" pitchFamily="18" charset="0"/>
                </a:rPr>
                <a:t>j</a:t>
              </a:r>
              <a:endParaRPr lang="en-US" altLang="zh-CN">
                <a:latin typeface="Times New Roman" pitchFamily="18" charset="0"/>
              </a:endParaRPr>
            </a:p>
          </p:txBody>
        </p:sp>
        <p:sp>
          <p:nvSpPr>
            <p:cNvPr id="16418" name="Text Box 35"/>
            <p:cNvSpPr txBox="1">
              <a:spLocks noChangeArrowheads="1"/>
            </p:cNvSpPr>
            <p:nvPr/>
          </p:nvSpPr>
          <p:spPr bwMode="auto">
            <a:xfrm>
              <a:off x="2808" y="1895"/>
              <a:ext cx="253"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solidFill>
                    <a:srgbClr val="C51B17"/>
                  </a:solidFill>
                  <a:latin typeface="Times New Roman" pitchFamily="18" charset="0"/>
                </a:rPr>
                <a:t>C</a:t>
              </a:r>
              <a:r>
                <a:rPr lang="en-US" altLang="zh-CN" baseline="-25000">
                  <a:solidFill>
                    <a:srgbClr val="C51B17"/>
                  </a:solidFill>
                  <a:latin typeface="Times New Roman" pitchFamily="18" charset="0"/>
                </a:rPr>
                <a:t>1</a:t>
              </a:r>
              <a:endParaRPr lang="en-US" altLang="zh-CN">
                <a:solidFill>
                  <a:srgbClr val="C51B17"/>
                </a:solidFill>
                <a:latin typeface="Times New Roman" pitchFamily="18" charset="0"/>
              </a:endParaRPr>
            </a:p>
          </p:txBody>
        </p:sp>
        <p:sp>
          <p:nvSpPr>
            <p:cNvPr id="16419" name="Text Box 36"/>
            <p:cNvSpPr txBox="1">
              <a:spLocks noChangeArrowheads="1"/>
            </p:cNvSpPr>
            <p:nvPr/>
          </p:nvSpPr>
          <p:spPr bwMode="auto">
            <a:xfrm>
              <a:off x="4156" y="1895"/>
              <a:ext cx="241"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a:solidFill>
                    <a:srgbClr val="C51B17"/>
                  </a:solidFill>
                  <a:latin typeface="Times New Roman" pitchFamily="18" charset="0"/>
                </a:rPr>
                <a:t>C</a:t>
              </a:r>
              <a:r>
                <a:rPr lang="en-US" altLang="zh-CN" baseline="-25000">
                  <a:solidFill>
                    <a:srgbClr val="C51B17"/>
                  </a:solidFill>
                  <a:latin typeface="Times New Roman" pitchFamily="18" charset="0"/>
                </a:rPr>
                <a:t>n</a:t>
              </a:r>
              <a:endParaRPr lang="en-US" altLang="zh-CN">
                <a:solidFill>
                  <a:srgbClr val="C51B17"/>
                </a:solidFill>
                <a:latin typeface="Times New Roman" pitchFamily="18" charset="0"/>
              </a:endParaRPr>
            </a:p>
          </p:txBody>
        </p:sp>
        <p:sp>
          <p:nvSpPr>
            <p:cNvPr id="16420" name="Line 37"/>
            <p:cNvSpPr>
              <a:spLocks noChangeShapeType="1"/>
            </p:cNvSpPr>
            <p:nvPr/>
          </p:nvSpPr>
          <p:spPr bwMode="auto">
            <a:xfrm flipV="1">
              <a:off x="1588" y="2819"/>
              <a:ext cx="0" cy="222"/>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6421" name="Text Box 38"/>
            <p:cNvSpPr txBox="1">
              <a:spLocks noChangeArrowheads="1"/>
            </p:cNvSpPr>
            <p:nvPr/>
          </p:nvSpPr>
          <p:spPr bwMode="auto">
            <a:xfrm>
              <a:off x="1325" y="2875"/>
              <a:ext cx="26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endParaRPr lang="en-US" altLang="zh-CN">
                <a:latin typeface="Times New Roman" pitchFamily="18" charset="0"/>
              </a:endParaRPr>
            </a:p>
          </p:txBody>
        </p:sp>
        <p:sp>
          <p:nvSpPr>
            <p:cNvPr id="16422" name="Line 39"/>
            <p:cNvSpPr>
              <a:spLocks noChangeShapeType="1"/>
            </p:cNvSpPr>
            <p:nvPr/>
          </p:nvSpPr>
          <p:spPr bwMode="auto">
            <a:xfrm>
              <a:off x="2213" y="3318"/>
              <a:ext cx="509"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6423" name="Line 40"/>
            <p:cNvSpPr>
              <a:spLocks noChangeShapeType="1"/>
            </p:cNvSpPr>
            <p:nvPr/>
          </p:nvSpPr>
          <p:spPr bwMode="auto">
            <a:xfrm>
              <a:off x="2213" y="3410"/>
              <a:ext cx="509"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6424" name="Line 41"/>
            <p:cNvSpPr>
              <a:spLocks noChangeShapeType="1"/>
            </p:cNvSpPr>
            <p:nvPr/>
          </p:nvSpPr>
          <p:spPr bwMode="auto">
            <a:xfrm>
              <a:off x="2208" y="3503"/>
              <a:ext cx="509"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6425" name="Line 42"/>
            <p:cNvSpPr>
              <a:spLocks noChangeShapeType="1"/>
            </p:cNvSpPr>
            <p:nvPr/>
          </p:nvSpPr>
          <p:spPr bwMode="auto">
            <a:xfrm>
              <a:off x="2208" y="3604"/>
              <a:ext cx="509"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6426" name="Text Box 43"/>
            <p:cNvSpPr txBox="1">
              <a:spLocks noChangeArrowheads="1"/>
            </p:cNvSpPr>
            <p:nvPr/>
          </p:nvSpPr>
          <p:spPr bwMode="auto">
            <a:xfrm>
              <a:off x="1968" y="3264"/>
              <a:ext cx="471"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启动</a:t>
              </a:r>
            </a:p>
          </p:txBody>
        </p:sp>
        <p:sp>
          <p:nvSpPr>
            <p:cNvPr id="16427" name="Text Box 44"/>
            <p:cNvSpPr txBox="1">
              <a:spLocks noChangeArrowheads="1"/>
            </p:cNvSpPr>
            <p:nvPr/>
          </p:nvSpPr>
          <p:spPr bwMode="auto">
            <a:xfrm>
              <a:off x="1968" y="3360"/>
              <a:ext cx="471"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停止</a:t>
              </a:r>
            </a:p>
          </p:txBody>
        </p:sp>
        <p:sp>
          <p:nvSpPr>
            <p:cNvPr id="16428" name="Text Box 45"/>
            <p:cNvSpPr txBox="1">
              <a:spLocks noChangeArrowheads="1"/>
            </p:cNvSpPr>
            <p:nvPr/>
          </p:nvSpPr>
          <p:spPr bwMode="auto">
            <a:xfrm>
              <a:off x="1968" y="3456"/>
              <a:ext cx="471"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时钟</a:t>
              </a:r>
            </a:p>
          </p:txBody>
        </p:sp>
        <p:sp>
          <p:nvSpPr>
            <p:cNvPr id="16429" name="Text Box 46"/>
            <p:cNvSpPr txBox="1">
              <a:spLocks noChangeArrowheads="1"/>
            </p:cNvSpPr>
            <p:nvPr/>
          </p:nvSpPr>
          <p:spPr bwMode="auto">
            <a:xfrm>
              <a:off x="1968" y="3552"/>
              <a:ext cx="471"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复位</a:t>
              </a:r>
            </a:p>
          </p:txBody>
        </p:sp>
        <p:sp>
          <p:nvSpPr>
            <p:cNvPr id="16430" name="Line 47"/>
            <p:cNvSpPr>
              <a:spLocks noChangeShapeType="1"/>
            </p:cNvSpPr>
            <p:nvPr/>
          </p:nvSpPr>
          <p:spPr bwMode="auto">
            <a:xfrm>
              <a:off x="4278" y="2493"/>
              <a:ext cx="2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31" name="Line 48"/>
            <p:cNvSpPr>
              <a:spLocks noChangeShapeType="1"/>
            </p:cNvSpPr>
            <p:nvPr/>
          </p:nvSpPr>
          <p:spPr bwMode="auto">
            <a:xfrm>
              <a:off x="4558" y="2493"/>
              <a:ext cx="0" cy="7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32" name="Line 49"/>
            <p:cNvSpPr>
              <a:spLocks noChangeShapeType="1"/>
            </p:cNvSpPr>
            <p:nvPr/>
          </p:nvSpPr>
          <p:spPr bwMode="auto">
            <a:xfrm flipH="1">
              <a:off x="4274" y="3281"/>
              <a:ext cx="279"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6433" name="Line 50"/>
            <p:cNvSpPr>
              <a:spLocks noChangeShapeType="1"/>
            </p:cNvSpPr>
            <p:nvPr/>
          </p:nvSpPr>
          <p:spPr bwMode="auto">
            <a:xfrm>
              <a:off x="4278" y="2320"/>
              <a:ext cx="52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34" name="Line 51"/>
            <p:cNvSpPr>
              <a:spLocks noChangeShapeType="1"/>
            </p:cNvSpPr>
            <p:nvPr/>
          </p:nvSpPr>
          <p:spPr bwMode="auto">
            <a:xfrm>
              <a:off x="4800" y="2320"/>
              <a:ext cx="0" cy="114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35" name="Line 52"/>
            <p:cNvSpPr>
              <a:spLocks noChangeShapeType="1"/>
            </p:cNvSpPr>
            <p:nvPr/>
          </p:nvSpPr>
          <p:spPr bwMode="auto">
            <a:xfrm flipH="1">
              <a:off x="4291" y="3460"/>
              <a:ext cx="509"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6436" name="Text Box 53"/>
            <p:cNvSpPr txBox="1">
              <a:spLocks noChangeArrowheads="1"/>
            </p:cNvSpPr>
            <p:nvPr/>
          </p:nvSpPr>
          <p:spPr bwMode="auto">
            <a:xfrm>
              <a:off x="2881" y="1680"/>
              <a:ext cx="1364"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a:latin typeface="Times New Roman" pitchFamily="18" charset="0"/>
                </a:rPr>
                <a:t>微操作控制信号</a:t>
              </a:r>
            </a:p>
          </p:txBody>
        </p:sp>
        <p:sp>
          <p:nvSpPr>
            <p:cNvPr id="16437" name="Text Box 54"/>
            <p:cNvSpPr txBox="1">
              <a:spLocks noChangeArrowheads="1"/>
            </p:cNvSpPr>
            <p:nvPr/>
          </p:nvSpPr>
          <p:spPr bwMode="auto">
            <a:xfrm>
              <a:off x="2880" y="2784"/>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eaLnBrk="1" hangingPunct="1"/>
              <a:r>
                <a:rPr lang="zh-CN" altLang="en-US" sz="2000">
                  <a:latin typeface="Arial" charset="0"/>
                </a:rPr>
                <a:t>…</a:t>
              </a:r>
              <a:endParaRPr lang="zh-CN" altLang="en-US" sz="2000"/>
            </a:p>
          </p:txBody>
        </p:sp>
        <p:sp>
          <p:nvSpPr>
            <p:cNvPr id="16438" name="Text Box 55"/>
            <p:cNvSpPr txBox="1">
              <a:spLocks noChangeArrowheads="1"/>
            </p:cNvSpPr>
            <p:nvPr/>
          </p:nvSpPr>
          <p:spPr bwMode="auto">
            <a:xfrm>
              <a:off x="3840" y="2784"/>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eaLnBrk="1" hangingPunct="1"/>
              <a:r>
                <a:rPr lang="zh-CN" altLang="en-US" sz="2000">
                  <a:latin typeface="Arial" charset="0"/>
                </a:rPr>
                <a:t>…</a:t>
              </a:r>
              <a:endParaRPr lang="zh-CN" altLang="en-US" sz="2000"/>
            </a:p>
          </p:txBody>
        </p:sp>
        <p:sp>
          <p:nvSpPr>
            <p:cNvPr id="16439" name="Text Box 56"/>
            <p:cNvSpPr txBox="1">
              <a:spLocks noChangeArrowheads="1"/>
            </p:cNvSpPr>
            <p:nvPr/>
          </p:nvSpPr>
          <p:spPr bwMode="auto">
            <a:xfrm>
              <a:off x="3504" y="177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eaLnBrk="1" hangingPunct="1"/>
              <a:r>
                <a:rPr lang="zh-CN" altLang="en-US" sz="2000">
                  <a:latin typeface="Arial" charset="0"/>
                </a:rPr>
                <a:t>…</a:t>
              </a:r>
              <a:endParaRPr lang="zh-CN" altLang="en-US" sz="2000"/>
            </a:p>
          </p:txBody>
        </p:sp>
        <p:sp>
          <p:nvSpPr>
            <p:cNvPr id="16440" name="Text Box 57"/>
            <p:cNvSpPr txBox="1">
              <a:spLocks noChangeArrowheads="1"/>
            </p:cNvSpPr>
            <p:nvPr/>
          </p:nvSpPr>
          <p:spPr bwMode="auto">
            <a:xfrm>
              <a:off x="2215" y="2544"/>
              <a:ext cx="27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eaLnBrk="1" hangingPunct="1"/>
              <a:r>
                <a:rPr lang="zh-CN" altLang="en-US">
                  <a:latin typeface="Arial" charset="0"/>
                </a:rPr>
                <a:t>…</a:t>
              </a:r>
              <a:endParaRPr lang="zh-CN" altLang="en-US"/>
            </a:p>
          </p:txBody>
        </p:sp>
        <p:sp>
          <p:nvSpPr>
            <p:cNvPr id="16441" name="Text Box 58"/>
            <p:cNvSpPr txBox="1">
              <a:spLocks noChangeArrowheads="1"/>
            </p:cNvSpPr>
            <p:nvPr/>
          </p:nvSpPr>
          <p:spPr bwMode="auto">
            <a:xfrm>
              <a:off x="1968" y="2112"/>
              <a:ext cx="27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eaLnBrk="1" hangingPunct="1"/>
              <a:r>
                <a:rPr lang="zh-CN" altLang="en-US">
                  <a:latin typeface="Arial" charset="0"/>
                </a:rPr>
                <a:t>…</a:t>
              </a:r>
              <a:endParaRPr lang="zh-CN" altLang="en-US"/>
            </a:p>
          </p:txBody>
        </p:sp>
      </p:grpSp>
      <p:sp>
        <p:nvSpPr>
          <p:cNvPr id="58" name="Rectangle 2"/>
          <p:cNvSpPr>
            <a:spLocks noGrp="1" noChangeArrowheads="1"/>
          </p:cNvSpPr>
          <p:nvPr>
            <p:ph type="title"/>
          </p:nvPr>
        </p:nvSpPr>
        <p:spPr>
          <a:xfrm>
            <a:off x="457708" y="260648"/>
            <a:ext cx="4186808"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5.5  </a:t>
            </a:r>
            <a:r>
              <a:rPr lang="zh-CN" altLang="en-US">
                <a:solidFill>
                  <a:srgbClr val="330066"/>
                </a:solidFill>
                <a:cs typeface="Times New Roman" pitchFamily="18" charset="0"/>
              </a:rPr>
              <a:t>硬连线控制器</a:t>
            </a:r>
          </a:p>
        </p:txBody>
      </p:sp>
      <p:sp>
        <p:nvSpPr>
          <p:cNvPr id="2" name="日期占位符 1"/>
          <p:cNvSpPr>
            <a:spLocks noGrp="1"/>
          </p:cNvSpPr>
          <p:nvPr>
            <p:ph type="dt" sz="half" idx="10"/>
          </p:nvPr>
        </p:nvSpPr>
        <p:spPr/>
        <p:txBody>
          <a:bodyPr/>
          <a:lstStyle/>
          <a:p>
            <a:pPr>
              <a:defRPr/>
            </a:pPr>
            <a:fld id="{885A59D7-DC17-419A-BA5A-EFE9A04D5221}" type="datetime11">
              <a:rPr lang="zh-CN" altLang="en-US" smtClean="0"/>
              <a:t>09:11:10</a:t>
            </a:fld>
            <a:endParaRPr lang="en-US" altLang="zh-CN"/>
          </a:p>
        </p:txBody>
      </p:sp>
      <p:sp>
        <p:nvSpPr>
          <p:cNvPr id="5" name="灯片编号占位符 4"/>
          <p:cNvSpPr>
            <a:spLocks noGrp="1"/>
          </p:cNvSpPr>
          <p:nvPr>
            <p:ph type="sldNum" sz="quarter" idx="12"/>
          </p:nvPr>
        </p:nvSpPr>
        <p:spPr/>
        <p:txBody>
          <a:bodyPr/>
          <a:lstStyle/>
          <a:p>
            <a:pPr>
              <a:defRPr/>
            </a:pPr>
            <a:fld id="{128B08FC-01B2-4106-965F-E3782BA43ADA}" type="slidenum">
              <a:rPr lang="en-US" altLang="zh-CN" smtClean="0"/>
              <a:pPr>
                <a:defRPr/>
              </a:pPr>
              <a:t>109</a:t>
            </a:fld>
            <a:endParaRPr lang="en-US" altLang="zh-CN"/>
          </a:p>
        </p:txBody>
      </p:sp>
    </p:spTree>
    <p:extLst>
      <p:ext uri="{BB962C8B-B14F-4D97-AF65-F5344CB8AC3E}">
        <p14:creationId xmlns:p14="http://schemas.microsoft.com/office/powerpoint/2010/main" val="41131967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88771">
                                            <p:txEl>
                                              <p:pRg st="0" end="0"/>
                                            </p:txEl>
                                          </p:spTgt>
                                        </p:tgtEl>
                                        <p:attrNameLst>
                                          <p:attrName>style.visibility</p:attrName>
                                        </p:attrNameLst>
                                      </p:cBhvr>
                                      <p:to>
                                        <p:strVal val="visible"/>
                                      </p:to>
                                    </p:set>
                                    <p:anim calcmode="lin" valueType="num">
                                      <p:cBhvr additive="base">
                                        <p:cTn id="7" dur="500" fill="hold"/>
                                        <p:tgtEl>
                                          <p:spTgt spid="2887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887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1" grpId="0" build="p" autoUpdateAnimBg="0"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zh-CN" altLang="zh-CN"/>
              <a:t>5.1.3 CPU</a:t>
            </a:r>
            <a:r>
              <a:rPr lang="zh-CN"/>
              <a:t>中的主要寄存器</a:t>
            </a:r>
            <a:endParaRPr lang="zh-CN" altLang="en-US"/>
          </a:p>
        </p:txBody>
      </p:sp>
      <p:sp>
        <p:nvSpPr>
          <p:cNvPr id="10244" name="Rectangle 3"/>
          <p:cNvSpPr>
            <a:spLocks noGrp="1" noChangeArrowheads="1"/>
          </p:cNvSpPr>
          <p:nvPr>
            <p:ph type="body" idx="1"/>
          </p:nvPr>
        </p:nvSpPr>
        <p:spPr>
          <a:xfrm>
            <a:off x="457200" y="1719263"/>
            <a:ext cx="8229600" cy="4518049"/>
          </a:xfrm>
        </p:spPr>
        <p:txBody>
          <a:bodyPr/>
          <a:lstStyle/>
          <a:p>
            <a:pPr marL="0" lvl="1" indent="0" eaLnBrk="1" hangingPunct="1">
              <a:spcBef>
                <a:spcPts val="600"/>
              </a:spcBef>
              <a:buNone/>
            </a:pPr>
            <a:r>
              <a:rPr lang="en-US" sz="2800"/>
              <a:t>2.</a:t>
            </a:r>
            <a:r>
              <a:rPr lang="zh-CN" altLang="en-US" sz="2800"/>
              <a:t>指令</a:t>
            </a:r>
            <a:r>
              <a:rPr lang="en-US" sz="2800"/>
              <a:t>寄存器</a:t>
            </a:r>
            <a:r>
              <a:rPr lang="en-US" altLang="zh-CN" sz="2800"/>
              <a:t>(IR)</a:t>
            </a:r>
          </a:p>
          <a:p>
            <a:pPr marL="0" lvl="2" indent="457200" eaLnBrk="1" hangingPunct="1">
              <a:spcBef>
                <a:spcPts val="600"/>
              </a:spcBef>
              <a:buNone/>
            </a:pPr>
            <a:r>
              <a:rPr lang="zh-CN" altLang="en-US" sz="2800"/>
              <a:t>用来保存当前正在执行的一条指令。当执行一条指令时，先把它从指令存储器（简称指存）读出，然后再传送至指令寄存器。</a:t>
            </a:r>
            <a:endParaRPr lang="en-US" altLang="zh-CN" sz="2800"/>
          </a:p>
          <a:p>
            <a:pPr marL="0" lvl="2" indent="457200" eaLnBrk="1" hangingPunct="1">
              <a:spcBef>
                <a:spcPts val="600"/>
              </a:spcBef>
              <a:buNone/>
            </a:pPr>
            <a:r>
              <a:rPr lang="zh-CN" altLang="en-US" sz="2800"/>
              <a:t>指令译码器对指令中的</a:t>
            </a:r>
            <a:r>
              <a:rPr lang="zh-CN" altLang="en-US" sz="2800" smtClean="0"/>
              <a:t>操作码进行测试</a:t>
            </a:r>
            <a:r>
              <a:rPr lang="zh-CN" altLang="en-US" sz="2800"/>
              <a:t>，识别该指令所要进行的操作。指令寄存器中操作码字段</a:t>
            </a:r>
            <a:r>
              <a:rPr lang="en-US" altLang="zh-CN" sz="2800"/>
              <a:t>OP</a:t>
            </a:r>
            <a:r>
              <a:rPr lang="zh-CN" altLang="en-US" sz="2800"/>
              <a:t>的输出就是指令译码器的输入。操作码一经译码后，即可向操作控制器发出具体操作的特定信号。</a:t>
            </a:r>
            <a:endParaRPr lang="en-US" altLang="zh-CN" sz="2800"/>
          </a:p>
          <a:p>
            <a:pPr marL="0" lvl="2" indent="457200" eaLnBrk="1" hangingPunct="1">
              <a:spcBef>
                <a:spcPts val="600"/>
              </a:spcBef>
              <a:buNone/>
            </a:pPr>
            <a:r>
              <a:rPr lang="zh-CN" altLang="en-US" sz="2800"/>
              <a:t>在执行该指令的过程中，指令寄存器的内容不允许发生变化，以保证实现指令的全部功能。</a:t>
            </a:r>
          </a:p>
        </p:txBody>
      </p:sp>
      <p:sp>
        <p:nvSpPr>
          <p:cNvPr id="2" name="日期占位符 1"/>
          <p:cNvSpPr>
            <a:spLocks noGrp="1"/>
          </p:cNvSpPr>
          <p:nvPr>
            <p:ph type="dt" sz="half" idx="10"/>
          </p:nvPr>
        </p:nvSpPr>
        <p:spPr/>
        <p:txBody>
          <a:bodyPr/>
          <a:lstStyle/>
          <a:p>
            <a:pPr>
              <a:defRPr/>
            </a:pPr>
            <a:fld id="{E7EF089E-FA03-43A6-A0AA-1032C0818379}" type="datetime11">
              <a:rPr lang="zh-CN" altLang="en-US" smtClean="0"/>
              <a:t>09:11:02</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11</a:t>
            </a:fld>
            <a:endParaRPr lang="en-US" altLang="zh-CN"/>
          </a:p>
        </p:txBody>
      </p:sp>
    </p:spTree>
    <p:extLst>
      <p:ext uri="{BB962C8B-B14F-4D97-AF65-F5344CB8AC3E}">
        <p14:creationId xmlns:p14="http://schemas.microsoft.com/office/powerpoint/2010/main" val="340788048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9796" name="Rectangle 4"/>
          <p:cNvSpPr>
            <a:spLocks noChangeArrowheads="1"/>
          </p:cNvSpPr>
          <p:nvPr/>
        </p:nvSpPr>
        <p:spPr bwMode="auto">
          <a:xfrm>
            <a:off x="395536" y="2060848"/>
            <a:ext cx="8280920" cy="319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a:lnSpc>
                <a:spcPct val="120000"/>
              </a:lnSpc>
            </a:pPr>
            <a:r>
              <a:rPr kumimoji="1" lang="zh-CN" altLang="en-US" sz="2800"/>
              <a:t>   控制信号</a:t>
            </a:r>
            <a:r>
              <a:rPr kumimoji="1" lang="en-US" altLang="zh-CN" sz="2800"/>
              <a:t>C</a:t>
            </a:r>
            <a:r>
              <a:rPr kumimoji="1" lang="zh-CN" altLang="en-US" sz="2800"/>
              <a:t>是用门电路、触发器等许多器件采用布尔代数方法设计实现的。当机器加电工作时，某一操作控制信号</a:t>
            </a:r>
            <a:r>
              <a:rPr kumimoji="1" lang="en-US" altLang="zh-CN" sz="2800"/>
              <a:t>C</a:t>
            </a:r>
            <a:r>
              <a:rPr kumimoji="1" lang="zh-CN" altLang="en-US" sz="2800"/>
              <a:t>在某条特定指令和状态条件下，在某一序号的特定节拍电位和节拍脉冲时间间隔中起作用，从而激活这条控制信号线，对执行部件实施控制。</a:t>
            </a:r>
          </a:p>
        </p:txBody>
      </p:sp>
      <p:sp>
        <p:nvSpPr>
          <p:cNvPr id="3" name="Rectangle 2"/>
          <p:cNvSpPr>
            <a:spLocks noGrp="1" noChangeArrowheads="1"/>
          </p:cNvSpPr>
          <p:nvPr>
            <p:ph type="title"/>
          </p:nvPr>
        </p:nvSpPr>
        <p:spPr>
          <a:xfrm>
            <a:off x="467544" y="548680"/>
            <a:ext cx="4186808"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5.5  </a:t>
            </a:r>
            <a:r>
              <a:rPr lang="zh-CN" altLang="en-US">
                <a:solidFill>
                  <a:srgbClr val="330066"/>
                </a:solidFill>
                <a:cs typeface="Times New Roman" pitchFamily="18" charset="0"/>
              </a:rPr>
              <a:t>硬连线控制器</a:t>
            </a:r>
          </a:p>
        </p:txBody>
      </p:sp>
      <p:sp>
        <p:nvSpPr>
          <p:cNvPr id="2" name="日期占位符 1"/>
          <p:cNvSpPr>
            <a:spLocks noGrp="1"/>
          </p:cNvSpPr>
          <p:nvPr>
            <p:ph type="dt" sz="half" idx="10"/>
          </p:nvPr>
        </p:nvSpPr>
        <p:spPr/>
        <p:txBody>
          <a:bodyPr/>
          <a:lstStyle/>
          <a:p>
            <a:pPr>
              <a:defRPr/>
            </a:pPr>
            <a:fld id="{AE3C5C44-8073-46BC-80E9-9BFC906AC451}" type="datetime11">
              <a:rPr lang="zh-CN" altLang="en-US" smtClean="0"/>
              <a:t>09:11:10</a:t>
            </a:fld>
            <a:endParaRPr lang="en-US" altLang="zh-CN"/>
          </a:p>
        </p:txBody>
      </p:sp>
      <p:sp>
        <p:nvSpPr>
          <p:cNvPr id="5" name="灯片编号占位符 4"/>
          <p:cNvSpPr>
            <a:spLocks noGrp="1"/>
          </p:cNvSpPr>
          <p:nvPr>
            <p:ph type="sldNum" sz="quarter" idx="12"/>
          </p:nvPr>
        </p:nvSpPr>
        <p:spPr/>
        <p:txBody>
          <a:bodyPr/>
          <a:lstStyle/>
          <a:p>
            <a:pPr>
              <a:defRPr/>
            </a:pPr>
            <a:fld id="{128B08FC-01B2-4106-965F-E3782BA43ADA}" type="slidenum">
              <a:rPr lang="en-US" altLang="zh-CN" smtClean="0"/>
              <a:pPr>
                <a:defRPr/>
              </a:pPr>
              <a:t>110</a:t>
            </a:fld>
            <a:endParaRPr lang="en-US" altLang="zh-CN"/>
          </a:p>
        </p:txBody>
      </p:sp>
    </p:spTree>
    <p:extLst>
      <p:ext uri="{BB962C8B-B14F-4D97-AF65-F5344CB8AC3E}">
        <p14:creationId xmlns:p14="http://schemas.microsoft.com/office/powerpoint/2010/main" val="2709586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89796"/>
                                        </p:tgtEl>
                                        <p:attrNameLst>
                                          <p:attrName>style.visibility</p:attrName>
                                        </p:attrNameLst>
                                      </p:cBhvr>
                                      <p:to>
                                        <p:strVal val="visible"/>
                                      </p:to>
                                    </p:set>
                                    <p:animEffect transition="in" filter="barn(outVertical)">
                                      <p:cBhvr>
                                        <p:cTn id="7" dur="500"/>
                                        <p:tgtEl>
                                          <p:spTgt spid="289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6"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9796" name="Rectangle 4"/>
          <p:cNvSpPr>
            <a:spLocks noChangeArrowheads="1"/>
          </p:cNvSpPr>
          <p:nvPr/>
        </p:nvSpPr>
        <p:spPr bwMode="auto">
          <a:xfrm>
            <a:off x="395536" y="1412776"/>
            <a:ext cx="8280920" cy="36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a:lnSpc>
                <a:spcPct val="120000"/>
              </a:lnSpc>
            </a:pPr>
            <a:r>
              <a:rPr kumimoji="1" lang="zh-CN" altLang="en-US" sz="2400"/>
              <a:t>   例如，对引起一次主存读操作的控制信号</a:t>
            </a:r>
            <a:r>
              <a:rPr kumimoji="1" lang="en-US" altLang="zh-CN" sz="2400"/>
              <a:t>C3</a:t>
            </a:r>
            <a:r>
              <a:rPr kumimoji="1" lang="zh-CN" altLang="en-US" sz="2400"/>
              <a:t>来说，当节拍电位</a:t>
            </a:r>
            <a:r>
              <a:rPr kumimoji="1" lang="en-US" altLang="zh-CN" sz="2400"/>
              <a:t>M1=1</a:t>
            </a:r>
            <a:r>
              <a:rPr kumimoji="1" lang="zh-CN" altLang="en-US" sz="2400"/>
              <a:t>，取指令时被激活；而节拍电位</a:t>
            </a:r>
            <a:r>
              <a:rPr kumimoji="1" lang="en-US" altLang="zh-CN" sz="2400"/>
              <a:t>M4=1</a:t>
            </a:r>
            <a:r>
              <a:rPr kumimoji="1" lang="zh-CN" altLang="en-US" sz="2400"/>
              <a:t>，三条指令（</a:t>
            </a:r>
            <a:r>
              <a:rPr kumimoji="1" lang="en-US" altLang="zh-CN" sz="2400"/>
              <a:t>LAD</a:t>
            </a:r>
            <a:r>
              <a:rPr kumimoji="1" lang="zh-CN" altLang="en-US" sz="2400"/>
              <a:t>、</a:t>
            </a:r>
            <a:r>
              <a:rPr kumimoji="1" lang="en-US" altLang="zh-CN" sz="2400"/>
              <a:t>ADD</a:t>
            </a:r>
            <a:r>
              <a:rPr kumimoji="1" lang="zh-CN" altLang="en-US" sz="2400"/>
              <a:t>、</a:t>
            </a:r>
            <a:r>
              <a:rPr kumimoji="1" lang="en-US" altLang="zh-CN" sz="2400"/>
              <a:t>AND</a:t>
            </a:r>
            <a:r>
              <a:rPr kumimoji="1" lang="zh-CN" altLang="en-US" sz="2400"/>
              <a:t>）取操作数时也被激活，此时指令译码器的</a:t>
            </a:r>
            <a:r>
              <a:rPr kumimoji="1" lang="en-US" altLang="zh-CN" sz="2400"/>
              <a:t>LAD</a:t>
            </a:r>
            <a:r>
              <a:rPr kumimoji="1" lang="zh-CN" altLang="en-US" sz="2400"/>
              <a:t>、</a:t>
            </a:r>
            <a:r>
              <a:rPr kumimoji="1" lang="en-US" altLang="zh-CN" sz="2400"/>
              <a:t>ADD</a:t>
            </a:r>
            <a:r>
              <a:rPr kumimoji="1" lang="zh-CN" altLang="en-US" sz="2400"/>
              <a:t>、</a:t>
            </a:r>
            <a:r>
              <a:rPr kumimoji="1" lang="en-US" altLang="zh-CN" sz="2400"/>
              <a:t>AND</a:t>
            </a:r>
            <a:r>
              <a:rPr kumimoji="1" lang="zh-CN" altLang="en-US" sz="2400"/>
              <a:t>输出均为</a:t>
            </a:r>
            <a:r>
              <a:rPr kumimoji="1" lang="en-US" altLang="zh-CN" sz="2400"/>
              <a:t>1</a:t>
            </a:r>
            <a:r>
              <a:rPr kumimoji="1" lang="zh-CN" altLang="en-US" sz="2400"/>
              <a:t>，因此</a:t>
            </a:r>
            <a:r>
              <a:rPr kumimoji="1" lang="en-US" altLang="zh-CN" sz="2400"/>
              <a:t>C3</a:t>
            </a:r>
            <a:r>
              <a:rPr kumimoji="1" lang="zh-CN" altLang="en-US" sz="2400"/>
              <a:t>的逻辑表达式可由下式确定：</a:t>
            </a:r>
            <a:endParaRPr kumimoji="1" lang="en-US" altLang="zh-CN" sz="2400"/>
          </a:p>
          <a:p>
            <a:pPr indent="457200">
              <a:lnSpc>
                <a:spcPct val="120000"/>
              </a:lnSpc>
            </a:pPr>
            <a:r>
              <a:rPr kumimoji="1" lang="en-US" altLang="zh-CN" sz="2400"/>
              <a:t>C3=M1+M4</a:t>
            </a:r>
            <a:r>
              <a:rPr kumimoji="1" lang="zh-CN" altLang="en-US" sz="2400"/>
              <a:t>（</a:t>
            </a:r>
            <a:r>
              <a:rPr kumimoji="1" lang="en-US" altLang="zh-CN" sz="2400"/>
              <a:t>LAD+ADD+AND</a:t>
            </a:r>
            <a:r>
              <a:rPr kumimoji="1" lang="zh-CN" altLang="en-US" sz="2400"/>
              <a:t>）</a:t>
            </a:r>
            <a:endParaRPr kumimoji="1" lang="en-US" altLang="zh-CN" sz="2400"/>
          </a:p>
          <a:p>
            <a:pPr indent="457200">
              <a:lnSpc>
                <a:spcPct val="120000"/>
              </a:lnSpc>
            </a:pPr>
            <a:r>
              <a:rPr kumimoji="1" lang="zh-CN" altLang="en-US" sz="2400"/>
              <a:t>一般来说，还要考虑节拍脉冲和状态条件的约束，所以每一控制信号</a:t>
            </a:r>
            <a:r>
              <a:rPr kumimoji="1" lang="en-US" altLang="zh-CN" sz="2400"/>
              <a:t>Cn</a:t>
            </a:r>
            <a:r>
              <a:rPr kumimoji="1" lang="zh-CN" altLang="en-US" sz="2400"/>
              <a:t>可以由以下形式的布尔代数表达式来确定：</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5050695"/>
            <a:ext cx="5040560" cy="1186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p:cNvSpPr>
            <a:spLocks noGrp="1" noChangeArrowheads="1"/>
          </p:cNvSpPr>
          <p:nvPr>
            <p:ph type="title"/>
          </p:nvPr>
        </p:nvSpPr>
        <p:spPr>
          <a:xfrm>
            <a:off x="531515" y="332656"/>
            <a:ext cx="4186808"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5.5  </a:t>
            </a:r>
            <a:r>
              <a:rPr lang="zh-CN" altLang="en-US">
                <a:solidFill>
                  <a:srgbClr val="330066"/>
                </a:solidFill>
                <a:cs typeface="Times New Roman" pitchFamily="18" charset="0"/>
              </a:rPr>
              <a:t>硬连线控制器</a:t>
            </a:r>
          </a:p>
        </p:txBody>
      </p:sp>
      <p:sp>
        <p:nvSpPr>
          <p:cNvPr id="2" name="日期占位符 1"/>
          <p:cNvSpPr>
            <a:spLocks noGrp="1"/>
          </p:cNvSpPr>
          <p:nvPr>
            <p:ph type="dt" sz="half" idx="10"/>
          </p:nvPr>
        </p:nvSpPr>
        <p:spPr/>
        <p:txBody>
          <a:bodyPr/>
          <a:lstStyle/>
          <a:p>
            <a:pPr>
              <a:defRPr/>
            </a:pPr>
            <a:fld id="{3A838ACF-E064-430F-BA9F-1CA15617BEFE}" type="datetime11">
              <a:rPr lang="zh-CN" altLang="en-US" smtClean="0"/>
              <a:t>09:11:10</a:t>
            </a:fld>
            <a:endParaRPr lang="en-US" altLang="zh-CN"/>
          </a:p>
        </p:txBody>
      </p:sp>
      <p:sp>
        <p:nvSpPr>
          <p:cNvPr id="5" name="灯片编号占位符 4"/>
          <p:cNvSpPr>
            <a:spLocks noGrp="1"/>
          </p:cNvSpPr>
          <p:nvPr>
            <p:ph type="sldNum" sz="quarter" idx="12"/>
          </p:nvPr>
        </p:nvSpPr>
        <p:spPr/>
        <p:txBody>
          <a:bodyPr/>
          <a:lstStyle/>
          <a:p>
            <a:pPr>
              <a:defRPr/>
            </a:pPr>
            <a:fld id="{128B08FC-01B2-4106-965F-E3782BA43ADA}" type="slidenum">
              <a:rPr lang="en-US" altLang="zh-CN" smtClean="0"/>
              <a:pPr>
                <a:defRPr/>
              </a:pPr>
              <a:t>111</a:t>
            </a:fld>
            <a:endParaRPr lang="en-US" altLang="zh-CN"/>
          </a:p>
        </p:txBody>
      </p:sp>
    </p:spTree>
    <p:extLst>
      <p:ext uri="{BB962C8B-B14F-4D97-AF65-F5344CB8AC3E}">
        <p14:creationId xmlns:p14="http://schemas.microsoft.com/office/powerpoint/2010/main" val="24327077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89796"/>
                                        </p:tgtEl>
                                        <p:attrNameLst>
                                          <p:attrName>style.visibility</p:attrName>
                                        </p:attrNameLst>
                                      </p:cBhvr>
                                      <p:to>
                                        <p:strVal val="visible"/>
                                      </p:to>
                                    </p:set>
                                    <p:animEffect transition="in" filter="barn(outVertical)">
                                      <p:cBhvr>
                                        <p:cTn id="7" dur="500"/>
                                        <p:tgtEl>
                                          <p:spTgt spid="289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6"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9796" name="Rectangle 4"/>
          <p:cNvSpPr>
            <a:spLocks noChangeArrowheads="1"/>
          </p:cNvSpPr>
          <p:nvPr/>
        </p:nvSpPr>
        <p:spPr bwMode="auto">
          <a:xfrm>
            <a:off x="395536" y="2708920"/>
            <a:ext cx="828092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r>
              <a:rPr lang="zh-CN" altLang="en-US" sz="2800"/>
              <a:t>（1）根据</a:t>
            </a:r>
            <a:r>
              <a:rPr lang="en-US" altLang="zh-CN" sz="2800">
                <a:latin typeface="Times New Roman" pitchFamily="18" charset="0"/>
              </a:rPr>
              <a:t>CPU</a:t>
            </a:r>
            <a:r>
              <a:rPr lang="zh-CN" altLang="en-US" sz="2800"/>
              <a:t>的结构，画出指令操作流程图；</a:t>
            </a:r>
            <a:endParaRPr lang="en-US" altLang="zh-CN" sz="2800"/>
          </a:p>
          <a:p>
            <a:pPr eaLnBrk="1" hangingPunct="1">
              <a:tabLst>
                <a:tab pos="1685925" algn="l"/>
              </a:tabLst>
            </a:pPr>
            <a:r>
              <a:rPr lang="zh-CN" altLang="en-US" sz="2800"/>
              <a:t>（2）编排指令操作时间</a:t>
            </a:r>
            <a:r>
              <a:rPr lang="zh-CN" altLang="en-US" sz="2800" smtClean="0"/>
              <a:t>表（微命令表）；</a:t>
            </a:r>
            <a:endParaRPr lang="zh-CN" altLang="en-US" sz="2800">
              <a:latin typeface="Times New Roman" pitchFamily="18" charset="0"/>
            </a:endParaRPr>
          </a:p>
          <a:p>
            <a:pPr>
              <a:tabLst>
                <a:tab pos="1685925" algn="l"/>
              </a:tabLst>
            </a:pPr>
            <a:r>
              <a:rPr lang="zh-CN" altLang="en-US" sz="2800"/>
              <a:t>即把指令操作流程图中的微操作落实到不同的</a:t>
            </a:r>
            <a:r>
              <a:rPr lang="en-US" altLang="zh-CN" sz="2800"/>
              <a:t> </a:t>
            </a:r>
            <a:r>
              <a:rPr lang="en-US" altLang="zh-CN" sz="2800">
                <a:latin typeface="Times New Roman" pitchFamily="18" charset="0"/>
              </a:rPr>
              <a:t>CPU</a:t>
            </a:r>
            <a:r>
              <a:rPr lang="zh-CN" altLang="en-US" sz="2800"/>
              <a:t>周期和节拍中。 </a:t>
            </a:r>
            <a:endParaRPr lang="zh-CN" altLang="en-US" sz="2800">
              <a:latin typeface="Times New Roman" pitchFamily="18" charset="0"/>
            </a:endParaRPr>
          </a:p>
          <a:p>
            <a:r>
              <a:rPr lang="zh-CN" altLang="en-US" sz="2800"/>
              <a:t>（3）综合化简微操作逻辑式，并画出控制电路。</a:t>
            </a:r>
            <a:r>
              <a:rPr lang="zh-CN" altLang="en-US" sz="2800">
                <a:latin typeface="Times New Roman" pitchFamily="18" charset="0"/>
              </a:rPr>
              <a:t> </a:t>
            </a:r>
            <a:endParaRPr lang="en-US" altLang="zh-CN" sz="2800">
              <a:latin typeface="Times New Roman" pitchFamily="18" charset="0"/>
            </a:endParaRPr>
          </a:p>
        </p:txBody>
      </p:sp>
      <p:sp>
        <p:nvSpPr>
          <p:cNvPr id="130056" name="Rectangle 8"/>
          <p:cNvSpPr>
            <a:spLocks noChangeArrowheads="1"/>
          </p:cNvSpPr>
          <p:nvPr/>
        </p:nvSpPr>
        <p:spPr bwMode="auto">
          <a:xfrm>
            <a:off x="611560" y="1916832"/>
            <a:ext cx="542007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zh-CN" sz="3000" b="1"/>
              <a:t>2</a:t>
            </a:r>
            <a:r>
              <a:rPr lang="zh-CN" altLang="en-US" sz="3000" b="1"/>
              <a:t>、组合逻辑控制器的设计步骤</a:t>
            </a:r>
          </a:p>
        </p:txBody>
      </p:sp>
      <p:sp>
        <p:nvSpPr>
          <p:cNvPr id="7" name="Rectangle 2"/>
          <p:cNvSpPr>
            <a:spLocks noGrp="1" noChangeArrowheads="1"/>
          </p:cNvSpPr>
          <p:nvPr>
            <p:ph type="title"/>
          </p:nvPr>
        </p:nvSpPr>
        <p:spPr>
          <a:xfrm>
            <a:off x="413449" y="476672"/>
            <a:ext cx="4186808"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5.5  </a:t>
            </a:r>
            <a:r>
              <a:rPr lang="zh-CN" altLang="en-US">
                <a:solidFill>
                  <a:srgbClr val="330066"/>
                </a:solidFill>
                <a:cs typeface="Times New Roman" pitchFamily="18" charset="0"/>
              </a:rPr>
              <a:t>硬连线控制器</a:t>
            </a:r>
          </a:p>
        </p:txBody>
      </p:sp>
      <p:sp>
        <p:nvSpPr>
          <p:cNvPr id="2" name="日期占位符 1"/>
          <p:cNvSpPr>
            <a:spLocks noGrp="1"/>
          </p:cNvSpPr>
          <p:nvPr>
            <p:ph type="dt" sz="half" idx="10"/>
          </p:nvPr>
        </p:nvSpPr>
        <p:spPr/>
        <p:txBody>
          <a:bodyPr/>
          <a:lstStyle/>
          <a:p>
            <a:pPr>
              <a:defRPr/>
            </a:pPr>
            <a:fld id="{1F10264C-2AE0-4D69-B8F8-B1989D37288A}" type="datetime11">
              <a:rPr lang="zh-CN" altLang="en-US" smtClean="0"/>
              <a:t>09:11:10</a:t>
            </a:fld>
            <a:endParaRPr lang="en-US" altLang="zh-CN"/>
          </a:p>
        </p:txBody>
      </p:sp>
      <p:sp>
        <p:nvSpPr>
          <p:cNvPr id="4" name="灯片编号占位符 3"/>
          <p:cNvSpPr>
            <a:spLocks noGrp="1"/>
          </p:cNvSpPr>
          <p:nvPr>
            <p:ph type="sldNum" sz="quarter" idx="12"/>
          </p:nvPr>
        </p:nvSpPr>
        <p:spPr/>
        <p:txBody>
          <a:bodyPr/>
          <a:lstStyle/>
          <a:p>
            <a:pPr>
              <a:defRPr/>
            </a:pPr>
            <a:fld id="{128B08FC-01B2-4106-965F-E3782BA43ADA}" type="slidenum">
              <a:rPr lang="en-US" altLang="zh-CN" smtClean="0"/>
              <a:pPr>
                <a:defRPr/>
              </a:pPr>
              <a:t>112</a:t>
            </a:fld>
            <a:endParaRPr lang="en-US" altLang="zh-CN"/>
          </a:p>
        </p:txBody>
      </p:sp>
    </p:spTree>
    <p:extLst>
      <p:ext uri="{BB962C8B-B14F-4D97-AF65-F5344CB8AC3E}">
        <p14:creationId xmlns:p14="http://schemas.microsoft.com/office/powerpoint/2010/main" val="40266191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89796"/>
                                        </p:tgtEl>
                                        <p:attrNameLst>
                                          <p:attrName>style.visibility</p:attrName>
                                        </p:attrNameLst>
                                      </p:cBhvr>
                                      <p:to>
                                        <p:strVal val="visible"/>
                                      </p:to>
                                    </p:set>
                                    <p:animEffect transition="in" filter="barn(outVertical)">
                                      <p:cBhvr>
                                        <p:cTn id="7" dur="500"/>
                                        <p:tgtEl>
                                          <p:spTgt spid="289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6"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9796" name="Rectangle 4"/>
          <p:cNvSpPr>
            <a:spLocks noChangeArrowheads="1"/>
          </p:cNvSpPr>
          <p:nvPr/>
        </p:nvSpPr>
        <p:spPr bwMode="auto">
          <a:xfrm>
            <a:off x="395536" y="1700808"/>
            <a:ext cx="8280920" cy="4177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457200">
              <a:lnSpc>
                <a:spcPct val="120000"/>
              </a:lnSpc>
            </a:pPr>
            <a:r>
              <a:rPr kumimoji="1" lang="zh-CN" altLang="en-US" sz="2800"/>
              <a:t>   为了防止遗漏，设计时可按信号出现在指令流程图中的先后次序书写，然后进行归纳和简化。要特别注意控制信号是电位有效还是脉冲有效，如果是脉冲有效，必须加入节拍脉冲信号进行相“与”。</a:t>
            </a:r>
          </a:p>
          <a:p>
            <a:pPr indent="457200">
              <a:lnSpc>
                <a:spcPct val="120000"/>
              </a:lnSpc>
            </a:pPr>
            <a:r>
              <a:rPr kumimoji="1" lang="zh-CN" altLang="en-US" sz="2800"/>
              <a:t>   根据微操作时间表，将执行某一微操作的所有条件（哪条指令、哪个机器周期、哪个节拍和脉冲）都考虑在内，加以分类组合，列出各微操作产生的逻辑表达式，并加以化简。</a:t>
            </a:r>
          </a:p>
        </p:txBody>
      </p:sp>
      <p:sp>
        <p:nvSpPr>
          <p:cNvPr id="4" name="Rectangle 2"/>
          <p:cNvSpPr>
            <a:spLocks noGrp="1" noChangeArrowheads="1"/>
          </p:cNvSpPr>
          <p:nvPr>
            <p:ph type="title"/>
          </p:nvPr>
        </p:nvSpPr>
        <p:spPr>
          <a:xfrm>
            <a:off x="395536" y="620688"/>
            <a:ext cx="4186808"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5.5  </a:t>
            </a:r>
            <a:r>
              <a:rPr lang="zh-CN" altLang="en-US">
                <a:solidFill>
                  <a:srgbClr val="330066"/>
                </a:solidFill>
                <a:cs typeface="Times New Roman" pitchFamily="18" charset="0"/>
              </a:rPr>
              <a:t>硬连线控制器</a:t>
            </a:r>
          </a:p>
        </p:txBody>
      </p:sp>
      <p:sp>
        <p:nvSpPr>
          <p:cNvPr id="2" name="日期占位符 1"/>
          <p:cNvSpPr>
            <a:spLocks noGrp="1"/>
          </p:cNvSpPr>
          <p:nvPr>
            <p:ph type="dt" sz="half" idx="10"/>
          </p:nvPr>
        </p:nvSpPr>
        <p:spPr/>
        <p:txBody>
          <a:bodyPr/>
          <a:lstStyle/>
          <a:p>
            <a:pPr>
              <a:defRPr/>
            </a:pPr>
            <a:fld id="{AB011AEA-B31D-4EC9-973A-14EBEB39F4B1}" type="datetime11">
              <a:rPr lang="zh-CN" altLang="en-US" smtClean="0"/>
              <a:t>09:11:10</a:t>
            </a:fld>
            <a:endParaRPr lang="en-US" altLang="zh-CN"/>
          </a:p>
        </p:txBody>
      </p:sp>
      <p:sp>
        <p:nvSpPr>
          <p:cNvPr id="5" name="灯片编号占位符 4"/>
          <p:cNvSpPr>
            <a:spLocks noGrp="1"/>
          </p:cNvSpPr>
          <p:nvPr>
            <p:ph type="sldNum" sz="quarter" idx="12"/>
          </p:nvPr>
        </p:nvSpPr>
        <p:spPr/>
        <p:txBody>
          <a:bodyPr/>
          <a:lstStyle/>
          <a:p>
            <a:pPr>
              <a:defRPr/>
            </a:pPr>
            <a:fld id="{128B08FC-01B2-4106-965F-E3782BA43ADA}" type="slidenum">
              <a:rPr lang="en-US" altLang="zh-CN" smtClean="0"/>
              <a:pPr>
                <a:defRPr/>
              </a:pPr>
              <a:t>113</a:t>
            </a:fld>
            <a:endParaRPr lang="en-US" altLang="zh-CN"/>
          </a:p>
        </p:txBody>
      </p:sp>
    </p:spTree>
    <p:extLst>
      <p:ext uri="{BB962C8B-B14F-4D97-AF65-F5344CB8AC3E}">
        <p14:creationId xmlns:p14="http://schemas.microsoft.com/office/powerpoint/2010/main" val="24117529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89796"/>
                                        </p:tgtEl>
                                        <p:attrNameLst>
                                          <p:attrName>style.visibility</p:attrName>
                                        </p:attrNameLst>
                                      </p:cBhvr>
                                      <p:to>
                                        <p:strVal val="visible"/>
                                      </p:to>
                                    </p:set>
                                    <p:animEffect transition="in" filter="barn(outVertical)">
                                      <p:cBhvr>
                                        <p:cTn id="7" dur="500"/>
                                        <p:tgtEl>
                                          <p:spTgt spid="289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6"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body" idx="1"/>
          </p:nvPr>
        </p:nvSpPr>
        <p:spPr>
          <a:xfrm>
            <a:off x="428625" y="1428750"/>
            <a:ext cx="8229600" cy="5222875"/>
          </a:xfrm>
        </p:spPr>
        <p:txBody>
          <a:bodyPr/>
          <a:lstStyle/>
          <a:p>
            <a:pPr marL="0" indent="0" eaLnBrk="1" hangingPunct="1">
              <a:spcBef>
                <a:spcPts val="600"/>
              </a:spcBef>
              <a:buFont typeface="Wingdings" pitchFamily="2" charset="2"/>
              <a:buNone/>
            </a:pPr>
            <a:r>
              <a:rPr lang="en-US" altLang="zh-CN" sz="2600"/>
              <a:t>[</a:t>
            </a:r>
            <a:r>
              <a:rPr lang="zh-CN" altLang="en-US" sz="2600"/>
              <a:t>例</a:t>
            </a:r>
            <a:r>
              <a:rPr lang="en-US" altLang="zh-CN" sz="2600"/>
              <a:t>5.3]</a:t>
            </a:r>
            <a:r>
              <a:rPr lang="zh-CN" altLang="en-US" sz="2600"/>
              <a:t>根据教材图</a:t>
            </a:r>
            <a:r>
              <a:rPr lang="en-US" altLang="zh-CN" sz="2600"/>
              <a:t>5.1CPU</a:t>
            </a:r>
            <a:r>
              <a:rPr lang="zh-CN" altLang="en-US" sz="2600"/>
              <a:t>模型结构，写出以下操作控制信号</a:t>
            </a:r>
            <a:r>
              <a:rPr lang="en-US" altLang="zh-CN" sz="2600"/>
              <a:t>RD</a:t>
            </a:r>
            <a:r>
              <a:rPr lang="zh-CN" altLang="en-US" sz="2600"/>
              <a:t>（</a:t>
            </a:r>
            <a:r>
              <a:rPr lang="en-US" altLang="zh-CN" sz="2600"/>
              <a:t>I</a:t>
            </a:r>
            <a:r>
              <a:rPr lang="zh-CN" altLang="en-US" sz="2600"/>
              <a:t>）、</a:t>
            </a:r>
            <a:r>
              <a:rPr lang="en-US" altLang="zh-CN" sz="2600"/>
              <a:t>RD</a:t>
            </a:r>
            <a:r>
              <a:rPr lang="zh-CN" altLang="en-US" sz="2600"/>
              <a:t>（</a:t>
            </a:r>
            <a:r>
              <a:rPr lang="en-US" altLang="zh-CN" sz="2600"/>
              <a:t>D</a:t>
            </a:r>
            <a:r>
              <a:rPr lang="zh-CN" altLang="en-US" sz="2600"/>
              <a:t>）、</a:t>
            </a:r>
            <a:r>
              <a:rPr lang="en-US" altLang="zh-CN" sz="2600"/>
              <a:t>WE</a:t>
            </a:r>
            <a:r>
              <a:rPr lang="zh-CN" altLang="en-US" sz="2600"/>
              <a:t>（</a:t>
            </a:r>
            <a:r>
              <a:rPr lang="en-US" altLang="zh-CN" sz="2600"/>
              <a:t>D</a:t>
            </a:r>
            <a:r>
              <a:rPr lang="zh-CN" altLang="en-US" sz="2600"/>
              <a:t>）、</a:t>
            </a:r>
            <a:r>
              <a:rPr lang="en-US" altLang="zh-CN" sz="2600"/>
              <a:t>LDPC</a:t>
            </a:r>
            <a:r>
              <a:rPr lang="zh-CN" altLang="en-US" sz="2600"/>
              <a:t>、</a:t>
            </a:r>
            <a:r>
              <a:rPr lang="en-US" altLang="zh-CN" sz="2600"/>
              <a:t>LDIR</a:t>
            </a:r>
            <a:r>
              <a:rPr lang="zh-CN" altLang="en-US" sz="2600"/>
              <a:t>、</a:t>
            </a:r>
            <a:r>
              <a:rPr lang="en-US" altLang="zh-CN" sz="2600"/>
              <a:t>LDAR</a:t>
            </a:r>
            <a:r>
              <a:rPr lang="zh-CN" altLang="en-US" sz="2600"/>
              <a:t>、</a:t>
            </a:r>
            <a:r>
              <a:rPr lang="en-US" altLang="zh-CN" sz="2600"/>
              <a:t>LDDR</a:t>
            </a:r>
            <a:r>
              <a:rPr lang="zh-CN" altLang="en-US" sz="2600"/>
              <a:t>、</a:t>
            </a:r>
            <a:r>
              <a:rPr lang="en-US" altLang="zh-CN" sz="2600"/>
              <a:t>PC+1</a:t>
            </a:r>
            <a:r>
              <a:rPr lang="zh-CN" altLang="en-US" sz="2600"/>
              <a:t>、</a:t>
            </a:r>
            <a:r>
              <a:rPr lang="en-US" altLang="zh-CN" sz="2600"/>
              <a:t>LDRy</a:t>
            </a:r>
            <a:r>
              <a:rPr lang="zh-CN" altLang="en-US" sz="2600"/>
              <a:t>的逻辑表达式。其中每个操作控制信号的含义是：</a:t>
            </a:r>
          </a:p>
          <a:p>
            <a:pPr marL="638175" lvl="2" indent="-342900" eaLnBrk="1" hangingPunct="1">
              <a:spcBef>
                <a:spcPts val="600"/>
              </a:spcBef>
              <a:buClrTx/>
              <a:buFont typeface="Wingdings" pitchFamily="2" charset="2"/>
              <a:buChar char="n"/>
            </a:pPr>
            <a:r>
              <a:rPr lang="en-US" altLang="zh-CN" sz="2000">
                <a:latin typeface="+mn-ea"/>
              </a:rPr>
              <a:t>RD</a:t>
            </a:r>
            <a:r>
              <a:rPr lang="zh-CN" altLang="en-US" sz="2000">
                <a:latin typeface="+mn-ea"/>
              </a:rPr>
              <a:t>（</a:t>
            </a:r>
            <a:r>
              <a:rPr lang="en-US" altLang="zh-CN" sz="2000">
                <a:latin typeface="+mn-ea"/>
              </a:rPr>
              <a:t>I</a:t>
            </a:r>
            <a:r>
              <a:rPr lang="zh-CN" altLang="en-US" sz="2000">
                <a:latin typeface="+mn-ea"/>
              </a:rPr>
              <a:t>）</a:t>
            </a:r>
            <a:r>
              <a:rPr lang="en-US" altLang="zh-CN" sz="2000">
                <a:latin typeface="+mn-ea"/>
              </a:rPr>
              <a:t>—</a:t>
            </a:r>
            <a:r>
              <a:rPr lang="zh-CN" altLang="en-US" sz="2000">
                <a:latin typeface="+mn-ea"/>
              </a:rPr>
              <a:t>指存读命令</a:t>
            </a:r>
          </a:p>
          <a:p>
            <a:pPr marL="638175" lvl="2" indent="-342900" eaLnBrk="1" hangingPunct="1">
              <a:spcBef>
                <a:spcPts val="600"/>
              </a:spcBef>
              <a:buClrTx/>
              <a:buFont typeface="Wingdings" pitchFamily="2" charset="2"/>
              <a:buChar char="n"/>
            </a:pPr>
            <a:r>
              <a:rPr lang="en-US" altLang="zh-CN" sz="2000">
                <a:latin typeface="+mn-ea"/>
              </a:rPr>
              <a:t>RD</a:t>
            </a:r>
            <a:r>
              <a:rPr lang="zh-CN" altLang="en-US" sz="2000">
                <a:latin typeface="+mn-ea"/>
              </a:rPr>
              <a:t>（</a:t>
            </a:r>
            <a:r>
              <a:rPr lang="en-US" altLang="zh-CN" sz="2000">
                <a:latin typeface="+mn-ea"/>
              </a:rPr>
              <a:t>D</a:t>
            </a:r>
            <a:r>
              <a:rPr lang="zh-CN" altLang="en-US" sz="2000">
                <a:latin typeface="+mn-ea"/>
              </a:rPr>
              <a:t>）</a:t>
            </a:r>
            <a:r>
              <a:rPr lang="en-US" altLang="zh-CN" sz="2000">
                <a:latin typeface="+mn-ea"/>
              </a:rPr>
              <a:t>—</a:t>
            </a:r>
            <a:r>
              <a:rPr lang="zh-CN" altLang="en-US" sz="2000">
                <a:latin typeface="+mn-ea"/>
              </a:rPr>
              <a:t>数存读命令</a:t>
            </a:r>
          </a:p>
          <a:p>
            <a:pPr marL="638175" lvl="2" indent="-342900" eaLnBrk="1" hangingPunct="1">
              <a:spcBef>
                <a:spcPts val="600"/>
              </a:spcBef>
              <a:buClrTx/>
              <a:buFont typeface="Wingdings" pitchFamily="2" charset="2"/>
              <a:buChar char="n"/>
            </a:pPr>
            <a:r>
              <a:rPr lang="en-US" altLang="zh-CN" sz="2000">
                <a:latin typeface="+mn-ea"/>
              </a:rPr>
              <a:t>WE</a:t>
            </a:r>
            <a:r>
              <a:rPr lang="zh-CN" altLang="en-US" sz="2000">
                <a:latin typeface="+mn-ea"/>
              </a:rPr>
              <a:t>（</a:t>
            </a:r>
            <a:r>
              <a:rPr lang="en-US" altLang="zh-CN" sz="2000">
                <a:latin typeface="+mn-ea"/>
              </a:rPr>
              <a:t>D</a:t>
            </a:r>
            <a:r>
              <a:rPr lang="zh-CN" altLang="en-US" sz="2000">
                <a:latin typeface="+mn-ea"/>
              </a:rPr>
              <a:t>）</a:t>
            </a:r>
            <a:r>
              <a:rPr lang="en-US" altLang="zh-CN" sz="2000">
                <a:latin typeface="+mn-ea"/>
              </a:rPr>
              <a:t>——</a:t>
            </a:r>
            <a:r>
              <a:rPr lang="zh-CN" altLang="en-US" sz="2000">
                <a:latin typeface="+mn-ea"/>
              </a:rPr>
              <a:t>数存写命令</a:t>
            </a:r>
          </a:p>
          <a:p>
            <a:pPr marL="638175" lvl="2" indent="-342900" eaLnBrk="1" hangingPunct="1">
              <a:spcBef>
                <a:spcPts val="600"/>
              </a:spcBef>
              <a:buClrTx/>
              <a:buFont typeface="Wingdings" pitchFamily="2" charset="2"/>
              <a:buChar char="n"/>
            </a:pPr>
            <a:r>
              <a:rPr lang="en-US" altLang="zh-CN" sz="2000">
                <a:latin typeface="+mn-ea"/>
              </a:rPr>
              <a:t>LDPC—</a:t>
            </a:r>
            <a:r>
              <a:rPr lang="zh-CN" altLang="en-US" sz="2000">
                <a:latin typeface="+mn-ea"/>
              </a:rPr>
              <a:t>打入程序计数器</a:t>
            </a:r>
          </a:p>
          <a:p>
            <a:pPr marL="638175" lvl="2" indent="-342900" eaLnBrk="1" hangingPunct="1">
              <a:spcBef>
                <a:spcPts val="600"/>
              </a:spcBef>
              <a:buClrTx/>
              <a:buFont typeface="Wingdings" pitchFamily="2" charset="2"/>
              <a:buChar char="n"/>
            </a:pPr>
            <a:r>
              <a:rPr lang="en-US" altLang="zh-CN" sz="2000">
                <a:latin typeface="+mn-ea"/>
              </a:rPr>
              <a:t>LDIR—</a:t>
            </a:r>
            <a:r>
              <a:rPr lang="zh-CN" altLang="en-US" sz="2000">
                <a:latin typeface="+mn-ea"/>
              </a:rPr>
              <a:t>打入指令寄存器</a:t>
            </a:r>
          </a:p>
          <a:p>
            <a:pPr marL="638175" lvl="2" indent="-342900" eaLnBrk="1" hangingPunct="1">
              <a:spcBef>
                <a:spcPts val="600"/>
              </a:spcBef>
              <a:buClrTx/>
              <a:buFont typeface="Wingdings" pitchFamily="2" charset="2"/>
              <a:buChar char="n"/>
            </a:pPr>
            <a:r>
              <a:rPr lang="en-US" altLang="zh-CN" sz="2000">
                <a:latin typeface="+mn-ea"/>
              </a:rPr>
              <a:t>LDAR—</a:t>
            </a:r>
            <a:r>
              <a:rPr lang="zh-CN" altLang="en-US" sz="2000">
                <a:latin typeface="+mn-ea"/>
              </a:rPr>
              <a:t>打入数存地址寄存器</a:t>
            </a:r>
          </a:p>
          <a:p>
            <a:pPr marL="638175" lvl="2" indent="-342900" eaLnBrk="1" hangingPunct="1">
              <a:spcBef>
                <a:spcPts val="600"/>
              </a:spcBef>
              <a:buClrTx/>
              <a:buFont typeface="Wingdings" pitchFamily="2" charset="2"/>
              <a:buChar char="n"/>
            </a:pPr>
            <a:r>
              <a:rPr lang="en-US" altLang="zh-CN" sz="2000">
                <a:latin typeface="+mn-ea"/>
              </a:rPr>
              <a:t>LDDR—</a:t>
            </a:r>
            <a:r>
              <a:rPr lang="zh-CN" altLang="en-US" sz="2000">
                <a:latin typeface="+mn-ea"/>
              </a:rPr>
              <a:t>打入数据缓冲寄存器</a:t>
            </a:r>
          </a:p>
          <a:p>
            <a:pPr marL="638175" lvl="2" indent="-342900" eaLnBrk="1" hangingPunct="1">
              <a:spcBef>
                <a:spcPts val="600"/>
              </a:spcBef>
              <a:buClrTx/>
              <a:buFont typeface="Wingdings" pitchFamily="2" charset="2"/>
              <a:buChar char="n"/>
            </a:pPr>
            <a:r>
              <a:rPr lang="en-US" altLang="zh-CN" sz="2000">
                <a:latin typeface="+mn-ea"/>
              </a:rPr>
              <a:t>PC+1—</a:t>
            </a:r>
            <a:r>
              <a:rPr lang="zh-CN" altLang="en-US" sz="2000">
                <a:latin typeface="+mn-ea"/>
              </a:rPr>
              <a:t>程序计数器加</a:t>
            </a:r>
            <a:r>
              <a:rPr lang="en-US" altLang="zh-CN" sz="2000">
                <a:latin typeface="+mn-ea"/>
              </a:rPr>
              <a:t>1</a:t>
            </a:r>
          </a:p>
          <a:p>
            <a:pPr marL="638175" lvl="2" indent="-342900" eaLnBrk="1" hangingPunct="1">
              <a:spcBef>
                <a:spcPts val="600"/>
              </a:spcBef>
              <a:buClrTx/>
              <a:buFont typeface="Wingdings" pitchFamily="2" charset="2"/>
              <a:buChar char="n"/>
            </a:pPr>
            <a:r>
              <a:rPr lang="en-US" altLang="zh-CN" sz="2000">
                <a:latin typeface="+mn-ea"/>
              </a:rPr>
              <a:t>LDRy—</a:t>
            </a:r>
            <a:r>
              <a:rPr lang="zh-CN" altLang="en-US" sz="2000">
                <a:latin typeface="+mn-ea"/>
              </a:rPr>
              <a:t>打入</a:t>
            </a:r>
            <a:r>
              <a:rPr lang="en-US" altLang="zh-CN" sz="2000">
                <a:latin typeface="+mn-ea"/>
              </a:rPr>
              <a:t>Ry</a:t>
            </a:r>
            <a:r>
              <a:rPr lang="zh-CN" altLang="en-US" sz="2000">
                <a:latin typeface="+mn-ea"/>
              </a:rPr>
              <a:t>寄存器</a:t>
            </a:r>
          </a:p>
        </p:txBody>
      </p:sp>
      <p:sp>
        <p:nvSpPr>
          <p:cNvPr id="6" name="Rectangle 2"/>
          <p:cNvSpPr>
            <a:spLocks noGrp="1" noChangeArrowheads="1"/>
          </p:cNvSpPr>
          <p:nvPr>
            <p:ph type="title"/>
          </p:nvPr>
        </p:nvSpPr>
        <p:spPr>
          <a:xfrm>
            <a:off x="413449" y="476672"/>
            <a:ext cx="4186808"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5.5  </a:t>
            </a:r>
            <a:r>
              <a:rPr lang="zh-CN" altLang="en-US">
                <a:solidFill>
                  <a:srgbClr val="330066"/>
                </a:solidFill>
                <a:cs typeface="Times New Roman" pitchFamily="18" charset="0"/>
              </a:rPr>
              <a:t>硬连线控制器</a:t>
            </a:r>
          </a:p>
        </p:txBody>
      </p:sp>
      <p:sp>
        <p:nvSpPr>
          <p:cNvPr id="2" name="日期占位符 1"/>
          <p:cNvSpPr>
            <a:spLocks noGrp="1"/>
          </p:cNvSpPr>
          <p:nvPr>
            <p:ph type="dt" sz="half" idx="10"/>
          </p:nvPr>
        </p:nvSpPr>
        <p:spPr/>
        <p:txBody>
          <a:bodyPr/>
          <a:lstStyle/>
          <a:p>
            <a:pPr>
              <a:defRPr/>
            </a:pPr>
            <a:fld id="{26BB0599-22E0-486F-9514-071CE1A9A2BC}" type="datetime11">
              <a:rPr lang="zh-CN" altLang="en-US" smtClean="0"/>
              <a:t>09:11:11</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114</a:t>
            </a:fld>
            <a:endParaRPr lang="en-US" altLang="zh-CN"/>
          </a:p>
        </p:txBody>
      </p:sp>
    </p:spTree>
    <p:extLst>
      <p:ext uri="{BB962C8B-B14F-4D97-AF65-F5344CB8AC3E}">
        <p14:creationId xmlns:p14="http://schemas.microsoft.com/office/powerpoint/2010/main" val="206396452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ChangeArrowheads="1"/>
          </p:cNvSpPr>
          <p:nvPr/>
        </p:nvSpPr>
        <p:spPr bwMode="auto">
          <a:xfrm>
            <a:off x="251520" y="836711"/>
            <a:ext cx="8820150"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lnSpc>
                <a:spcPct val="120000"/>
              </a:lnSpc>
            </a:pPr>
            <a:r>
              <a:rPr lang="zh-CN" altLang="en-US" sz="2400" b="1"/>
              <a:t>（1）根据</a:t>
            </a:r>
            <a:r>
              <a:rPr lang="en-US" altLang="zh-CN" sz="2400" b="1"/>
              <a:t>CPU</a:t>
            </a:r>
            <a:r>
              <a:rPr lang="zh-CN" altLang="en-US" sz="2400" b="1"/>
              <a:t>的结构，画出指令操作流程图</a:t>
            </a:r>
            <a:endParaRPr kumimoji="1" lang="en-US" altLang="zh-CN" sz="2400" b="1">
              <a:latin typeface="Times New Roman" pitchFamily="18" charset="0"/>
            </a:endParaRPr>
          </a:p>
          <a:p>
            <a:pPr indent="576000" algn="l" eaLnBrk="1" hangingPunct="1">
              <a:lnSpc>
                <a:spcPct val="120000"/>
              </a:lnSpc>
            </a:pPr>
            <a:r>
              <a:rPr kumimoji="1" lang="zh-CN" altLang="en-US" sz="2400" b="1">
                <a:latin typeface="Times New Roman" pitchFamily="18" charset="0"/>
              </a:rPr>
              <a:t>指令流程图的进一步具体化。把每一条指令的微操作序列分配到各个机器周期的各个时序节拍信号上。要求尽量多地安排公共操作，避免出现互斥。</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564904"/>
            <a:ext cx="5976664" cy="4293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txBox="1">
            <a:spLocks noChangeArrowheads="1"/>
          </p:cNvSpPr>
          <p:nvPr/>
        </p:nvSpPr>
        <p:spPr>
          <a:xfrm>
            <a:off x="474787" y="114194"/>
            <a:ext cx="4186808" cy="650510"/>
          </a:xfrm>
          <a:prstGeom prst="rect">
            <a:avLst/>
          </a:prstGeom>
          <a:noFill/>
          <a:ln>
            <a:noFill/>
          </a:ln>
        </p:spPr>
        <p:txBody>
          <a:bodyPr vert="horz" wrap="square" lIns="91440" tIns="45720" rIns="91440" bIns="45720" numCol="1" anchor="b" anchorCtr="0" compatLnSpc="1">
            <a:prstTxWarp prst="textNoShape">
              <a:avLst/>
            </a:prstTxWarp>
          </a:bodyPr>
          <a:lstStyle>
            <a:lvl1pPr eaLnBrk="1" hangingPunct="1">
              <a:defRPr sz="3900" b="1">
                <a:solidFill>
                  <a:srgbClr val="330066"/>
                </a:solidFill>
                <a:latin typeface="+mj-lt"/>
                <a:ea typeface="+mj-ea"/>
                <a:cs typeface="Times New Roman" pitchFamily="18" charset="0"/>
              </a:defRPr>
            </a:lvl1pPr>
            <a:lvl2pPr eaLnBrk="0" hangingPunct="0">
              <a:defRPr sz="3900" b="1">
                <a:solidFill>
                  <a:schemeClr val="tx2"/>
                </a:solidFill>
                <a:latin typeface="Arial" pitchFamily="34" charset="0"/>
              </a:defRPr>
            </a:lvl2pPr>
            <a:lvl3pPr eaLnBrk="0" hangingPunct="0">
              <a:defRPr sz="3900" b="1">
                <a:solidFill>
                  <a:schemeClr val="tx2"/>
                </a:solidFill>
                <a:latin typeface="Arial" pitchFamily="34" charset="0"/>
              </a:defRPr>
            </a:lvl3pPr>
            <a:lvl4pPr eaLnBrk="0" hangingPunct="0">
              <a:defRPr sz="3900" b="1">
                <a:solidFill>
                  <a:schemeClr val="tx2"/>
                </a:solidFill>
                <a:latin typeface="Arial" pitchFamily="34" charset="0"/>
              </a:defRPr>
            </a:lvl4pPr>
            <a:lvl5pPr eaLnBrk="0" hangingPunct="0">
              <a:defRPr sz="3900" b="1">
                <a:solidFill>
                  <a:schemeClr val="tx2"/>
                </a:solidFill>
                <a:latin typeface="Arial" pitchFamily="34" charset="0"/>
              </a:defRPr>
            </a:lvl5pPr>
            <a:lvl6pPr marL="457200" fontAlgn="base">
              <a:spcBef>
                <a:spcPct val="0"/>
              </a:spcBef>
              <a:spcAft>
                <a:spcPct val="0"/>
              </a:spcAft>
              <a:defRPr sz="3900" b="1">
                <a:solidFill>
                  <a:schemeClr val="tx2"/>
                </a:solidFill>
                <a:latin typeface="Arial" pitchFamily="34" charset="0"/>
              </a:defRPr>
            </a:lvl6pPr>
            <a:lvl7pPr marL="914400" fontAlgn="base">
              <a:spcBef>
                <a:spcPct val="0"/>
              </a:spcBef>
              <a:spcAft>
                <a:spcPct val="0"/>
              </a:spcAft>
              <a:defRPr sz="3900" b="1">
                <a:solidFill>
                  <a:schemeClr val="tx2"/>
                </a:solidFill>
                <a:latin typeface="Arial" pitchFamily="34" charset="0"/>
              </a:defRPr>
            </a:lvl7pPr>
            <a:lvl8pPr marL="1371600" fontAlgn="base">
              <a:spcBef>
                <a:spcPct val="0"/>
              </a:spcBef>
              <a:spcAft>
                <a:spcPct val="0"/>
              </a:spcAft>
              <a:defRPr sz="3900" b="1">
                <a:solidFill>
                  <a:schemeClr val="tx2"/>
                </a:solidFill>
                <a:latin typeface="Arial" pitchFamily="34" charset="0"/>
              </a:defRPr>
            </a:lvl8pPr>
            <a:lvl9pPr marL="1828800" fontAlgn="base">
              <a:spcBef>
                <a:spcPct val="0"/>
              </a:spcBef>
              <a:spcAft>
                <a:spcPct val="0"/>
              </a:spcAft>
              <a:defRPr sz="3900" b="1">
                <a:solidFill>
                  <a:schemeClr val="tx2"/>
                </a:solidFill>
                <a:latin typeface="Arial" pitchFamily="34" charset="0"/>
              </a:defRPr>
            </a:lvl9pPr>
          </a:lstStyle>
          <a:p>
            <a:r>
              <a:rPr lang="en-US" altLang="zh-CN"/>
              <a:t>5.5  </a:t>
            </a:r>
            <a:r>
              <a:rPr lang="zh-CN" altLang="en-US"/>
              <a:t>硬连线控制器</a:t>
            </a:r>
          </a:p>
        </p:txBody>
      </p:sp>
      <p:sp>
        <p:nvSpPr>
          <p:cNvPr id="2" name="日期占位符 1"/>
          <p:cNvSpPr>
            <a:spLocks noGrp="1"/>
          </p:cNvSpPr>
          <p:nvPr>
            <p:ph type="dt" sz="half" idx="10"/>
          </p:nvPr>
        </p:nvSpPr>
        <p:spPr/>
        <p:txBody>
          <a:bodyPr/>
          <a:lstStyle/>
          <a:p>
            <a:pPr>
              <a:defRPr/>
            </a:pPr>
            <a:fld id="{74B092E8-0952-4F26-9E52-2C4B3A2F3471}" type="datetime11">
              <a:rPr lang="zh-CN" altLang="en-US" smtClean="0"/>
              <a:t>09:11:11</a:t>
            </a:fld>
            <a:endParaRPr lang="en-US" altLang="zh-CN"/>
          </a:p>
        </p:txBody>
      </p:sp>
      <p:sp>
        <p:nvSpPr>
          <p:cNvPr id="4" name="灯片编号占位符 3"/>
          <p:cNvSpPr>
            <a:spLocks noGrp="1"/>
          </p:cNvSpPr>
          <p:nvPr>
            <p:ph type="sldNum" sz="quarter" idx="12"/>
          </p:nvPr>
        </p:nvSpPr>
        <p:spPr>
          <a:xfrm>
            <a:off x="8028384" y="6425698"/>
            <a:ext cx="1115616" cy="457200"/>
          </a:xfrm>
        </p:spPr>
        <p:txBody>
          <a:bodyPr/>
          <a:lstStyle/>
          <a:p>
            <a:pPr>
              <a:defRPr/>
            </a:pPr>
            <a:fld id="{BEFC541B-1060-4900-89C5-15F509B02D6F}" type="slidenum">
              <a:rPr lang="en-US" altLang="zh-CN" smtClean="0"/>
              <a:pPr>
                <a:defRPr/>
              </a:pPr>
              <a:t>115</a:t>
            </a:fld>
            <a:endParaRPr lang="en-US" altLang="zh-CN"/>
          </a:p>
        </p:txBody>
      </p:sp>
    </p:spTree>
    <p:extLst>
      <p:ext uri="{BB962C8B-B14F-4D97-AF65-F5344CB8AC3E}">
        <p14:creationId xmlns:p14="http://schemas.microsoft.com/office/powerpoint/2010/main" val="241839371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ChangeArrowheads="1"/>
          </p:cNvSpPr>
          <p:nvPr/>
        </p:nvSpPr>
        <p:spPr bwMode="auto">
          <a:xfrm>
            <a:off x="899592" y="1412776"/>
            <a:ext cx="38164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gn="l" eaLnBrk="1" hangingPunct="1"/>
            <a:r>
              <a:rPr kumimoji="1" lang="zh-CN" altLang="en-US" sz="2400" b="1">
                <a:latin typeface="Times New Roman" pitchFamily="18" charset="0"/>
              </a:rPr>
              <a:t>（</a:t>
            </a:r>
            <a:r>
              <a:rPr kumimoji="1" lang="en-US" altLang="zh-CN" sz="2400" b="1">
                <a:latin typeface="Times New Roman" pitchFamily="18" charset="0"/>
              </a:rPr>
              <a:t>2</a:t>
            </a:r>
            <a:r>
              <a:rPr kumimoji="1" lang="zh-CN" altLang="en-US" sz="2400" b="1">
                <a:latin typeface="Times New Roman" pitchFamily="18" charset="0"/>
              </a:rPr>
              <a:t>）安排指令的微命令表</a:t>
            </a:r>
            <a:endParaRPr kumimoji="1" lang="en-US" altLang="zh-CN" sz="2400" b="1">
              <a:latin typeface="Times New Roman" pitchFamily="18"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2265791171"/>
              </p:ext>
            </p:extLst>
          </p:nvPr>
        </p:nvGraphicFramePr>
        <p:xfrm>
          <a:off x="899592" y="2132856"/>
          <a:ext cx="7344816" cy="4079240"/>
        </p:xfrm>
        <a:graphic>
          <a:graphicData uri="http://schemas.openxmlformats.org/drawingml/2006/table">
            <a:tbl>
              <a:tblPr firstRow="1" bandRow="1">
                <a:tableStyleId>{5940675A-B579-460E-94D1-54222C63F5DA}</a:tableStyleId>
              </a:tblPr>
              <a:tblGrid>
                <a:gridCol w="870857">
                  <a:extLst>
                    <a:ext uri="{9D8B030D-6E8A-4147-A177-3AD203B41FA5}">
                      <a16:colId xmlns="" xmlns:a16="http://schemas.microsoft.com/office/drawing/2014/main" val="20000"/>
                    </a:ext>
                  </a:extLst>
                </a:gridCol>
                <a:gridCol w="1145367">
                  <a:extLst>
                    <a:ext uri="{9D8B030D-6E8A-4147-A177-3AD203B41FA5}">
                      <a16:colId xmlns="" xmlns:a16="http://schemas.microsoft.com/office/drawing/2014/main" val="20001"/>
                    </a:ext>
                  </a:extLst>
                </a:gridCol>
                <a:gridCol w="1008112">
                  <a:extLst>
                    <a:ext uri="{9D8B030D-6E8A-4147-A177-3AD203B41FA5}">
                      <a16:colId xmlns="" xmlns:a16="http://schemas.microsoft.com/office/drawing/2014/main" val="20002"/>
                    </a:ext>
                  </a:extLst>
                </a:gridCol>
                <a:gridCol w="1080120">
                  <a:extLst>
                    <a:ext uri="{9D8B030D-6E8A-4147-A177-3AD203B41FA5}">
                      <a16:colId xmlns="" xmlns:a16="http://schemas.microsoft.com/office/drawing/2014/main" val="20003"/>
                    </a:ext>
                  </a:extLst>
                </a:gridCol>
                <a:gridCol w="1008112">
                  <a:extLst>
                    <a:ext uri="{9D8B030D-6E8A-4147-A177-3AD203B41FA5}">
                      <a16:colId xmlns="" xmlns:a16="http://schemas.microsoft.com/office/drawing/2014/main" val="20004"/>
                    </a:ext>
                  </a:extLst>
                </a:gridCol>
                <a:gridCol w="1008112">
                  <a:extLst>
                    <a:ext uri="{9D8B030D-6E8A-4147-A177-3AD203B41FA5}">
                      <a16:colId xmlns="" xmlns:a16="http://schemas.microsoft.com/office/drawing/2014/main" val="20005"/>
                    </a:ext>
                  </a:extLst>
                </a:gridCol>
                <a:gridCol w="1224136">
                  <a:extLst>
                    <a:ext uri="{9D8B030D-6E8A-4147-A177-3AD203B41FA5}">
                      <a16:colId xmlns="" xmlns:a16="http://schemas.microsoft.com/office/drawing/2014/main" val="20006"/>
                    </a:ext>
                  </a:extLst>
                </a:gridCol>
              </a:tblGrid>
              <a:tr h="370840">
                <a:tc>
                  <a:txBody>
                    <a:bodyPr/>
                    <a:lstStyle/>
                    <a:p>
                      <a:endParaRPr lang="zh-CN" altLang="en-US"/>
                    </a:p>
                  </a:txBody>
                  <a:tcPr/>
                </a:tc>
                <a:tc>
                  <a:txBody>
                    <a:bodyPr/>
                    <a:lstStyle/>
                    <a:p>
                      <a:r>
                        <a:rPr lang="zh-CN" altLang="en-US"/>
                        <a:t>公共操作</a:t>
                      </a:r>
                    </a:p>
                  </a:txBody>
                  <a:tcPr/>
                </a:tc>
                <a:tc>
                  <a:txBody>
                    <a:bodyPr/>
                    <a:lstStyle/>
                    <a:p>
                      <a:r>
                        <a:rPr lang="en-US" altLang="zh-CN"/>
                        <a:t>MOV</a:t>
                      </a:r>
                      <a:endParaRPr lang="zh-CN" altLang="en-US"/>
                    </a:p>
                  </a:txBody>
                  <a:tcPr/>
                </a:tc>
                <a:tc>
                  <a:txBody>
                    <a:bodyPr/>
                    <a:lstStyle/>
                    <a:p>
                      <a:r>
                        <a:rPr lang="en-US" altLang="zh-CN"/>
                        <a:t>LAD</a:t>
                      </a:r>
                      <a:endParaRPr lang="zh-CN" altLang="en-US"/>
                    </a:p>
                  </a:txBody>
                  <a:tcPr/>
                </a:tc>
                <a:tc>
                  <a:txBody>
                    <a:bodyPr/>
                    <a:lstStyle/>
                    <a:p>
                      <a:r>
                        <a:rPr lang="en-US" altLang="zh-CN"/>
                        <a:t>STO</a:t>
                      </a:r>
                      <a:endParaRPr lang="zh-CN" altLang="en-US"/>
                    </a:p>
                  </a:txBody>
                  <a:tcPr/>
                </a:tc>
                <a:tc>
                  <a:txBody>
                    <a:bodyPr/>
                    <a:lstStyle/>
                    <a:p>
                      <a:r>
                        <a:rPr lang="en-US" altLang="zh-CN"/>
                        <a:t>JMP</a:t>
                      </a:r>
                      <a:endParaRPr lang="zh-CN" altLang="en-US"/>
                    </a:p>
                  </a:txBody>
                  <a:tcPr/>
                </a:tc>
                <a:tc>
                  <a:txBody>
                    <a:bodyPr/>
                    <a:lstStyle/>
                    <a:p>
                      <a:r>
                        <a:rPr lang="en-US" altLang="zh-CN"/>
                        <a:t>ADD</a:t>
                      </a:r>
                      <a:endParaRPr lang="zh-CN" altLang="en-US"/>
                    </a:p>
                  </a:txBody>
                  <a:tcPr/>
                </a:tc>
                <a:extLst>
                  <a:ext uri="{0D108BD9-81ED-4DB2-BD59-A6C34878D82A}">
                    <a16:rowId xmlns="" xmlns:a16="http://schemas.microsoft.com/office/drawing/2014/main" val="10000"/>
                  </a:ext>
                </a:extLst>
              </a:tr>
              <a:tr h="370840">
                <a:tc>
                  <a:txBody>
                    <a:bodyPr/>
                    <a:lstStyle/>
                    <a:p>
                      <a:r>
                        <a:rPr lang="en-US" altLang="zh-CN"/>
                        <a:t>RD(I)</a:t>
                      </a:r>
                      <a:endParaRPr lang="zh-CN" altLang="en-US"/>
                    </a:p>
                  </a:txBody>
                  <a:tcPr/>
                </a:tc>
                <a:tc>
                  <a:txBody>
                    <a:bodyPr/>
                    <a:lstStyle/>
                    <a:p>
                      <a:r>
                        <a:rPr lang="en-US" altLang="zh-CN"/>
                        <a:t>M1</a:t>
                      </a:r>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 xmlns:a16="http://schemas.microsoft.com/office/drawing/2014/main" val="10001"/>
                  </a:ext>
                </a:extLst>
              </a:tr>
              <a:tr h="370840">
                <a:tc>
                  <a:txBody>
                    <a:bodyPr/>
                    <a:lstStyle/>
                    <a:p>
                      <a:r>
                        <a:rPr lang="en-US" altLang="zh-CN"/>
                        <a:t>RD(D)</a:t>
                      </a:r>
                      <a:endParaRPr lang="zh-CN" altLang="en-US"/>
                    </a:p>
                  </a:txBody>
                  <a:tcPr/>
                </a:tc>
                <a:tc>
                  <a:txBody>
                    <a:bodyPr/>
                    <a:lstStyle/>
                    <a:p>
                      <a:endParaRPr lang="zh-CN" altLang="en-US"/>
                    </a:p>
                  </a:txBody>
                  <a:tcPr/>
                </a:tc>
                <a:tc>
                  <a:txBody>
                    <a:bodyPr/>
                    <a:lstStyle/>
                    <a:p>
                      <a:endParaRPr lang="zh-CN" altLang="en-US"/>
                    </a:p>
                  </a:txBody>
                  <a:tcPr/>
                </a:tc>
                <a:tc>
                  <a:txBody>
                    <a:bodyPr/>
                    <a:lstStyle/>
                    <a:p>
                      <a:r>
                        <a:rPr lang="en-US" altLang="zh-CN"/>
                        <a:t>M3</a:t>
                      </a:r>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 xmlns:a16="http://schemas.microsoft.com/office/drawing/2014/main" val="10002"/>
                  </a:ext>
                </a:extLst>
              </a:tr>
              <a:tr h="370840">
                <a:tc>
                  <a:txBody>
                    <a:bodyPr/>
                    <a:lstStyle/>
                    <a:p>
                      <a:r>
                        <a:rPr lang="en-US" altLang="zh-CN"/>
                        <a:t>WE(D)</a:t>
                      </a:r>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r>
                        <a:rPr lang="en-US" altLang="zh-CN"/>
                        <a:t>M3,T3</a:t>
                      </a:r>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 xmlns:a16="http://schemas.microsoft.com/office/drawing/2014/main" val="10003"/>
                  </a:ext>
                </a:extLst>
              </a:tr>
              <a:tr h="370840">
                <a:tc>
                  <a:txBody>
                    <a:bodyPr/>
                    <a:lstStyle/>
                    <a:p>
                      <a:r>
                        <a:rPr lang="en-US" altLang="zh-CN"/>
                        <a:t>LDPC</a:t>
                      </a:r>
                      <a:endParaRPr lang="zh-CN" altLang="en-US"/>
                    </a:p>
                  </a:txBody>
                  <a:tcPr/>
                </a:tc>
                <a:tc>
                  <a:txBody>
                    <a:bodyPr/>
                    <a:lstStyle/>
                    <a:p>
                      <a:r>
                        <a:rPr lang="en-US" altLang="zh-CN"/>
                        <a:t>M1</a:t>
                      </a:r>
                      <a:r>
                        <a:rPr lang="zh-CN" altLang="en-US"/>
                        <a:t>，</a:t>
                      </a:r>
                      <a:r>
                        <a:rPr lang="en-US" altLang="zh-CN"/>
                        <a:t>T4</a:t>
                      </a:r>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r>
                        <a:rPr lang="en-US" altLang="zh-CN"/>
                        <a:t>M2</a:t>
                      </a:r>
                      <a:r>
                        <a:rPr lang="zh-CN" altLang="en-US"/>
                        <a:t>，</a:t>
                      </a:r>
                      <a:r>
                        <a:rPr lang="en-US" altLang="zh-CN"/>
                        <a:t>T4</a:t>
                      </a:r>
                      <a:endParaRPr lang="zh-CN" altLang="en-US"/>
                    </a:p>
                  </a:txBody>
                  <a:tcPr/>
                </a:tc>
                <a:tc>
                  <a:txBody>
                    <a:bodyPr/>
                    <a:lstStyle/>
                    <a:p>
                      <a:endParaRPr lang="zh-CN" altLang="en-US"/>
                    </a:p>
                  </a:txBody>
                  <a:tcPr/>
                </a:tc>
                <a:extLst>
                  <a:ext uri="{0D108BD9-81ED-4DB2-BD59-A6C34878D82A}">
                    <a16:rowId xmlns="" xmlns:a16="http://schemas.microsoft.com/office/drawing/2014/main" val="10004"/>
                  </a:ext>
                </a:extLst>
              </a:tr>
              <a:tr h="370840">
                <a:tc>
                  <a:txBody>
                    <a:bodyPr/>
                    <a:lstStyle/>
                    <a:p>
                      <a:r>
                        <a:rPr lang="en-US" altLang="zh-CN"/>
                        <a:t>LDIR</a:t>
                      </a:r>
                      <a:endParaRPr lang="zh-CN" altLang="en-US"/>
                    </a:p>
                  </a:txBody>
                  <a:tcPr/>
                </a:tc>
                <a:tc>
                  <a:txBody>
                    <a:bodyPr/>
                    <a:lstStyle/>
                    <a:p>
                      <a:r>
                        <a:rPr lang="en-US" altLang="zh-CN"/>
                        <a:t>M1</a:t>
                      </a:r>
                      <a:r>
                        <a:rPr lang="zh-CN" altLang="en-US"/>
                        <a:t>，</a:t>
                      </a:r>
                      <a:r>
                        <a:rPr lang="en-US" altLang="zh-CN"/>
                        <a:t>T3</a:t>
                      </a:r>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 xmlns:a16="http://schemas.microsoft.com/office/drawing/2014/main" val="10005"/>
                  </a:ext>
                </a:extLst>
              </a:tr>
              <a:tr h="370840">
                <a:tc>
                  <a:txBody>
                    <a:bodyPr/>
                    <a:lstStyle/>
                    <a:p>
                      <a:r>
                        <a:rPr lang="en-US" altLang="zh-CN"/>
                        <a:t>LDAR</a:t>
                      </a:r>
                      <a:endParaRPr lang="zh-CN" altLang="en-US"/>
                    </a:p>
                  </a:txBody>
                  <a:tcPr/>
                </a:tc>
                <a:tc>
                  <a:txBody>
                    <a:bodyPr/>
                    <a:lstStyle/>
                    <a:p>
                      <a:endParaRPr lang="zh-CN" altLang="en-US"/>
                    </a:p>
                  </a:txBody>
                  <a:tcPr/>
                </a:tc>
                <a:tc>
                  <a:txBody>
                    <a:bodyPr/>
                    <a:lstStyle/>
                    <a:p>
                      <a:endParaRPr lang="zh-CN" altLang="en-US"/>
                    </a:p>
                  </a:txBody>
                  <a:tcPr/>
                </a:tc>
                <a:tc>
                  <a:txBody>
                    <a:bodyPr/>
                    <a:lstStyle/>
                    <a:p>
                      <a:r>
                        <a:rPr lang="en-US" altLang="zh-CN"/>
                        <a:t>M2</a:t>
                      </a:r>
                      <a:r>
                        <a:rPr lang="zh-CN" altLang="en-US"/>
                        <a:t>，</a:t>
                      </a:r>
                      <a:r>
                        <a:rPr lang="en-US" altLang="zh-CN"/>
                        <a:t>T4</a:t>
                      </a:r>
                      <a:endParaRPr lang="zh-CN"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M2</a:t>
                      </a:r>
                      <a:r>
                        <a:rPr lang="zh-CN" altLang="en-US"/>
                        <a:t>，</a:t>
                      </a:r>
                      <a:r>
                        <a:rPr lang="en-US" altLang="zh-CN"/>
                        <a:t>T4</a:t>
                      </a:r>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 xmlns:a16="http://schemas.microsoft.com/office/drawing/2014/main" val="10006"/>
                  </a:ext>
                </a:extLst>
              </a:tr>
              <a:tr h="370840">
                <a:tc>
                  <a:txBody>
                    <a:bodyPr/>
                    <a:lstStyle/>
                    <a:p>
                      <a:r>
                        <a:rPr lang="en-US" altLang="zh-CN"/>
                        <a:t>LDDR</a:t>
                      </a:r>
                      <a:endParaRPr lang="zh-CN" altLang="en-US"/>
                    </a:p>
                  </a:txBody>
                  <a:tcPr/>
                </a:tc>
                <a:tc>
                  <a:txBody>
                    <a:bodyPr/>
                    <a:lstStyle/>
                    <a:p>
                      <a:endParaRPr lang="zh-CN" altLang="en-US"/>
                    </a:p>
                  </a:txBody>
                  <a:tcPr/>
                </a:tc>
                <a:tc>
                  <a:txBody>
                    <a:bodyPr/>
                    <a:lstStyle/>
                    <a:p>
                      <a:r>
                        <a:rPr lang="en-US" altLang="zh-CN"/>
                        <a:t>M2</a:t>
                      </a:r>
                      <a:r>
                        <a:rPr lang="zh-CN" altLang="en-US"/>
                        <a:t>，</a:t>
                      </a:r>
                      <a:r>
                        <a:rPr lang="en-US" altLang="zh-CN"/>
                        <a:t>T3</a:t>
                      </a:r>
                      <a:endParaRPr lang="zh-CN" altLang="en-US"/>
                    </a:p>
                  </a:txBody>
                  <a:tcPr/>
                </a:tc>
                <a:tc>
                  <a:txBody>
                    <a:bodyPr/>
                    <a:lstStyle/>
                    <a:p>
                      <a:r>
                        <a:rPr lang="en-US" altLang="zh-CN"/>
                        <a:t>M3</a:t>
                      </a:r>
                      <a:r>
                        <a:rPr lang="zh-CN" altLang="en-US"/>
                        <a:t>，</a:t>
                      </a:r>
                      <a:r>
                        <a:rPr lang="en-US" altLang="zh-CN"/>
                        <a:t>T3</a:t>
                      </a:r>
                      <a:endParaRPr lang="zh-CN" altLang="en-US"/>
                    </a:p>
                  </a:txBody>
                  <a:tcPr/>
                </a:tc>
                <a:tc>
                  <a:txBody>
                    <a:bodyPr/>
                    <a:lstStyle/>
                    <a:p>
                      <a:endParaRPr lang="zh-CN" altLang="en-US"/>
                    </a:p>
                  </a:txBody>
                  <a:tcPr/>
                </a:tc>
                <a:tc>
                  <a:txBody>
                    <a:bodyPr/>
                    <a:lstStyle/>
                    <a:p>
                      <a:endParaRPr lang="zh-CN" altLang="en-US"/>
                    </a:p>
                  </a:txBody>
                  <a:tcPr/>
                </a:tc>
                <a:tc>
                  <a:txBody>
                    <a:bodyPr/>
                    <a:lstStyle/>
                    <a:p>
                      <a:r>
                        <a:rPr lang="en-US" altLang="zh-CN"/>
                        <a:t>M2</a:t>
                      </a:r>
                      <a:r>
                        <a:rPr lang="zh-CN" altLang="en-US"/>
                        <a:t>，</a:t>
                      </a:r>
                      <a:r>
                        <a:rPr lang="en-US" altLang="zh-CN"/>
                        <a:t>T3</a:t>
                      </a:r>
                      <a:endParaRPr lang="zh-CN" altLang="en-US"/>
                    </a:p>
                  </a:txBody>
                  <a:tcPr/>
                </a:tc>
                <a:extLst>
                  <a:ext uri="{0D108BD9-81ED-4DB2-BD59-A6C34878D82A}">
                    <a16:rowId xmlns="" xmlns:a16="http://schemas.microsoft.com/office/drawing/2014/main" val="10007"/>
                  </a:ext>
                </a:extLst>
              </a:tr>
              <a:tr h="370840">
                <a:tc>
                  <a:txBody>
                    <a:bodyPr/>
                    <a:lstStyle/>
                    <a:p>
                      <a:r>
                        <a:rPr lang="en-US" altLang="zh-CN"/>
                        <a:t>PC+1</a:t>
                      </a:r>
                      <a:endParaRPr lang="zh-CN" altLang="en-US"/>
                    </a:p>
                  </a:txBody>
                  <a:tcPr/>
                </a:tc>
                <a:tc>
                  <a:txBody>
                    <a:bodyPr/>
                    <a:lstStyle/>
                    <a:p>
                      <a:r>
                        <a:rPr lang="en-US" altLang="zh-CN"/>
                        <a:t>M1</a:t>
                      </a:r>
                      <a:r>
                        <a:rPr lang="zh-CN" altLang="en-US"/>
                        <a:t>，</a:t>
                      </a:r>
                      <a:r>
                        <a:rPr lang="en-US" altLang="zh-CN"/>
                        <a:t>T4</a:t>
                      </a:r>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 xmlns:a16="http://schemas.microsoft.com/office/drawing/2014/main" val="10008"/>
                  </a:ext>
                </a:extLst>
              </a:tr>
              <a:tr h="370840">
                <a:tc>
                  <a:txBody>
                    <a:bodyPr/>
                    <a:lstStyle/>
                    <a:p>
                      <a:r>
                        <a:rPr lang="en-US" altLang="zh-CN"/>
                        <a:t>LDRy</a:t>
                      </a:r>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r>
                        <a:rPr lang="en-US" altLang="zh-CN"/>
                        <a:t>M2</a:t>
                      </a:r>
                      <a:r>
                        <a:rPr lang="zh-CN" altLang="en-US"/>
                        <a:t>，</a:t>
                      </a:r>
                      <a:r>
                        <a:rPr lang="en-US" altLang="zh-CN"/>
                        <a:t>T4</a:t>
                      </a:r>
                      <a:endParaRPr lang="zh-CN" altLang="en-US"/>
                    </a:p>
                  </a:txBody>
                  <a:tcPr/>
                </a:tc>
                <a:extLst>
                  <a:ext uri="{0D108BD9-81ED-4DB2-BD59-A6C34878D82A}">
                    <a16:rowId xmlns="" xmlns:a16="http://schemas.microsoft.com/office/drawing/2014/main" val="10009"/>
                  </a:ext>
                </a:extLst>
              </a:tr>
              <a:tr h="370840">
                <a:tc>
                  <a:txBody>
                    <a:bodyPr/>
                    <a:lstStyle/>
                    <a:p>
                      <a:r>
                        <a:rPr lang="en-US" altLang="zh-CN"/>
                        <a:t> ……</a:t>
                      </a:r>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 xmlns:a16="http://schemas.microsoft.com/office/drawing/2014/main" val="10010"/>
                  </a:ext>
                </a:extLst>
              </a:tr>
            </a:tbl>
          </a:graphicData>
        </a:graphic>
      </p:graphicFrame>
      <p:sp>
        <p:nvSpPr>
          <p:cNvPr id="7" name="Rectangle 2"/>
          <p:cNvSpPr txBox="1">
            <a:spLocks noChangeArrowheads="1"/>
          </p:cNvSpPr>
          <p:nvPr/>
        </p:nvSpPr>
        <p:spPr>
          <a:xfrm>
            <a:off x="413449" y="476672"/>
            <a:ext cx="4186808" cy="796950"/>
          </a:xfrm>
          <a:prstGeom prst="rect">
            <a:avLst/>
          </a:prstGeom>
          <a:noFill/>
          <a:ln>
            <a:noFill/>
          </a:ln>
        </p:spPr>
        <p:txBody>
          <a:bodyPr vert="horz" wrap="square" lIns="91440" tIns="45720" rIns="91440" bIns="45720" numCol="1" anchor="b" anchorCtr="0" compatLnSpc="1">
            <a:prstTxWarp prst="textNoShape">
              <a:avLst/>
            </a:prstTxWarp>
          </a:bodyPr>
          <a:lstStyle>
            <a:lvl1pPr eaLnBrk="1" hangingPunct="1">
              <a:defRPr sz="3900" b="1">
                <a:solidFill>
                  <a:srgbClr val="330066"/>
                </a:solidFill>
                <a:latin typeface="+mj-lt"/>
                <a:ea typeface="+mj-ea"/>
                <a:cs typeface="Times New Roman" pitchFamily="18" charset="0"/>
              </a:defRPr>
            </a:lvl1pPr>
            <a:lvl2pPr eaLnBrk="0" hangingPunct="0">
              <a:defRPr sz="3900" b="1">
                <a:solidFill>
                  <a:schemeClr val="tx2"/>
                </a:solidFill>
                <a:latin typeface="Arial" pitchFamily="34" charset="0"/>
              </a:defRPr>
            </a:lvl2pPr>
            <a:lvl3pPr eaLnBrk="0" hangingPunct="0">
              <a:defRPr sz="3900" b="1">
                <a:solidFill>
                  <a:schemeClr val="tx2"/>
                </a:solidFill>
                <a:latin typeface="Arial" pitchFamily="34" charset="0"/>
              </a:defRPr>
            </a:lvl3pPr>
            <a:lvl4pPr eaLnBrk="0" hangingPunct="0">
              <a:defRPr sz="3900" b="1">
                <a:solidFill>
                  <a:schemeClr val="tx2"/>
                </a:solidFill>
                <a:latin typeface="Arial" pitchFamily="34" charset="0"/>
              </a:defRPr>
            </a:lvl4pPr>
            <a:lvl5pPr eaLnBrk="0" hangingPunct="0">
              <a:defRPr sz="3900" b="1">
                <a:solidFill>
                  <a:schemeClr val="tx2"/>
                </a:solidFill>
                <a:latin typeface="Arial" pitchFamily="34" charset="0"/>
              </a:defRPr>
            </a:lvl5pPr>
            <a:lvl6pPr marL="457200" fontAlgn="base">
              <a:spcBef>
                <a:spcPct val="0"/>
              </a:spcBef>
              <a:spcAft>
                <a:spcPct val="0"/>
              </a:spcAft>
              <a:defRPr sz="3900" b="1">
                <a:solidFill>
                  <a:schemeClr val="tx2"/>
                </a:solidFill>
                <a:latin typeface="Arial" pitchFamily="34" charset="0"/>
              </a:defRPr>
            </a:lvl6pPr>
            <a:lvl7pPr marL="914400" fontAlgn="base">
              <a:spcBef>
                <a:spcPct val="0"/>
              </a:spcBef>
              <a:spcAft>
                <a:spcPct val="0"/>
              </a:spcAft>
              <a:defRPr sz="3900" b="1">
                <a:solidFill>
                  <a:schemeClr val="tx2"/>
                </a:solidFill>
                <a:latin typeface="Arial" pitchFamily="34" charset="0"/>
              </a:defRPr>
            </a:lvl7pPr>
            <a:lvl8pPr marL="1371600" fontAlgn="base">
              <a:spcBef>
                <a:spcPct val="0"/>
              </a:spcBef>
              <a:spcAft>
                <a:spcPct val="0"/>
              </a:spcAft>
              <a:defRPr sz="3900" b="1">
                <a:solidFill>
                  <a:schemeClr val="tx2"/>
                </a:solidFill>
                <a:latin typeface="Arial" pitchFamily="34" charset="0"/>
              </a:defRPr>
            </a:lvl8pPr>
            <a:lvl9pPr marL="1828800" fontAlgn="base">
              <a:spcBef>
                <a:spcPct val="0"/>
              </a:spcBef>
              <a:spcAft>
                <a:spcPct val="0"/>
              </a:spcAft>
              <a:defRPr sz="3900" b="1">
                <a:solidFill>
                  <a:schemeClr val="tx2"/>
                </a:solidFill>
                <a:latin typeface="Arial" pitchFamily="34" charset="0"/>
              </a:defRPr>
            </a:lvl9pPr>
          </a:lstStyle>
          <a:p>
            <a:r>
              <a:rPr lang="en-US" altLang="zh-CN"/>
              <a:t>5.5  </a:t>
            </a:r>
            <a:r>
              <a:rPr lang="zh-CN" altLang="en-US"/>
              <a:t>硬连线控制器</a:t>
            </a:r>
          </a:p>
        </p:txBody>
      </p:sp>
      <p:sp>
        <p:nvSpPr>
          <p:cNvPr id="3" name="日期占位符 2"/>
          <p:cNvSpPr>
            <a:spLocks noGrp="1"/>
          </p:cNvSpPr>
          <p:nvPr>
            <p:ph type="dt" sz="half" idx="10"/>
          </p:nvPr>
        </p:nvSpPr>
        <p:spPr/>
        <p:txBody>
          <a:bodyPr/>
          <a:lstStyle/>
          <a:p>
            <a:pPr>
              <a:defRPr/>
            </a:pPr>
            <a:fld id="{420B19AC-4228-415A-9CFF-9F1D808EE92C}" type="datetime11">
              <a:rPr lang="zh-CN" altLang="en-US" smtClean="0"/>
              <a:t>09:11:11</a:t>
            </a:fld>
            <a:endParaRPr lang="en-US" altLang="zh-CN"/>
          </a:p>
        </p:txBody>
      </p:sp>
      <p:sp>
        <p:nvSpPr>
          <p:cNvPr id="5" name="灯片编号占位符 4"/>
          <p:cNvSpPr>
            <a:spLocks noGrp="1"/>
          </p:cNvSpPr>
          <p:nvPr>
            <p:ph type="sldNum" sz="quarter" idx="12"/>
          </p:nvPr>
        </p:nvSpPr>
        <p:spPr>
          <a:xfrm>
            <a:off x="8100392" y="6425698"/>
            <a:ext cx="1043608" cy="457200"/>
          </a:xfrm>
        </p:spPr>
        <p:txBody>
          <a:bodyPr/>
          <a:lstStyle/>
          <a:p>
            <a:pPr>
              <a:defRPr/>
            </a:pPr>
            <a:fld id="{BEFC541B-1060-4900-89C5-15F509B02D6F}" type="slidenum">
              <a:rPr lang="en-US" altLang="zh-CN" smtClean="0"/>
              <a:pPr>
                <a:defRPr/>
              </a:pPr>
              <a:t>116</a:t>
            </a:fld>
            <a:endParaRPr lang="en-US" altLang="zh-CN"/>
          </a:p>
        </p:txBody>
      </p:sp>
    </p:spTree>
    <p:extLst>
      <p:ext uri="{BB962C8B-B14F-4D97-AF65-F5344CB8AC3E}">
        <p14:creationId xmlns:p14="http://schemas.microsoft.com/office/powerpoint/2010/main" val="141787526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2"/>
          <p:cNvSpPr>
            <a:spLocks noGrp="1" noChangeArrowheads="1"/>
          </p:cNvSpPr>
          <p:nvPr>
            <p:ph type="body" idx="1"/>
          </p:nvPr>
        </p:nvSpPr>
        <p:spPr>
          <a:xfrm>
            <a:off x="899592" y="1988840"/>
            <a:ext cx="5655543" cy="3816424"/>
          </a:xfrm>
        </p:spPr>
        <p:txBody>
          <a:bodyPr/>
          <a:lstStyle/>
          <a:p>
            <a:pPr marL="0" indent="0" eaLnBrk="1" hangingPunct="1">
              <a:buFont typeface="Wingdings" pitchFamily="2" charset="2"/>
              <a:buNone/>
            </a:pPr>
            <a:r>
              <a:rPr lang="zh-CN" altLang="zh-CN" sz="2400"/>
              <a:t>RD(I)=M</a:t>
            </a:r>
            <a:r>
              <a:rPr lang="zh-CN" altLang="zh-CN" sz="2400" baseline="-25000"/>
              <a:t>1</a:t>
            </a:r>
            <a:r>
              <a:rPr lang="zh-CN" altLang="zh-CN" sz="2400"/>
              <a:t> (</a:t>
            </a:r>
            <a:r>
              <a:rPr lang="zh-CN" sz="2400"/>
              <a:t>电位信号</a:t>
            </a:r>
            <a:r>
              <a:rPr lang="zh-CN" altLang="zh-CN" sz="2400"/>
              <a:t>) </a:t>
            </a:r>
            <a:endParaRPr lang="en-US" altLang="zh-CN" sz="2400"/>
          </a:p>
          <a:p>
            <a:pPr marL="0" indent="0" eaLnBrk="1" hangingPunct="1">
              <a:buNone/>
            </a:pPr>
            <a:r>
              <a:rPr lang="zh-CN" altLang="zh-CN" sz="2400"/>
              <a:t>RD(D)=M</a:t>
            </a:r>
            <a:r>
              <a:rPr lang="zh-CN" altLang="zh-CN" sz="2400" baseline="-25000"/>
              <a:t>3</a:t>
            </a:r>
            <a:r>
              <a:rPr lang="zh-CN" altLang="zh-CN" sz="2400"/>
              <a:t>LAD (</a:t>
            </a:r>
            <a:r>
              <a:rPr lang="zh-CN" sz="2400"/>
              <a:t>电位信号</a:t>
            </a:r>
            <a:r>
              <a:rPr lang="zh-CN" altLang="zh-CN" sz="2400"/>
              <a:t>) </a:t>
            </a:r>
            <a:br>
              <a:rPr lang="zh-CN" altLang="zh-CN" sz="2400"/>
            </a:br>
            <a:r>
              <a:rPr lang="zh-CN" altLang="zh-CN" sz="2400"/>
              <a:t>WE(D)=M</a:t>
            </a:r>
            <a:r>
              <a:rPr lang="zh-CN" altLang="zh-CN" sz="2400" baseline="-25000"/>
              <a:t>3</a:t>
            </a:r>
            <a:r>
              <a:rPr lang="zh-CN" altLang="zh-CN" sz="2400"/>
              <a:t>T</a:t>
            </a:r>
            <a:r>
              <a:rPr lang="zh-CN" altLang="zh-CN" sz="2400" baseline="-25000" smtClean="0"/>
              <a:t>3</a:t>
            </a:r>
            <a:r>
              <a:rPr lang="zh-CN" altLang="zh-CN" sz="2400"/>
              <a:t> STO(</a:t>
            </a:r>
            <a:r>
              <a:rPr lang="zh-CN" sz="2400"/>
              <a:t>脉冲信号</a:t>
            </a:r>
            <a:r>
              <a:rPr lang="zh-CN" altLang="zh-CN" sz="2400"/>
              <a:t>)  </a:t>
            </a:r>
            <a:endParaRPr lang="en-US" altLang="zh-CN" sz="2400"/>
          </a:p>
          <a:p>
            <a:pPr marL="0" indent="0" eaLnBrk="1" hangingPunct="1">
              <a:buFont typeface="Wingdings" pitchFamily="2" charset="2"/>
              <a:buNone/>
            </a:pPr>
            <a:r>
              <a:rPr lang="zh-CN" altLang="zh-CN" sz="2400"/>
              <a:t>LDPC=M</a:t>
            </a:r>
            <a:r>
              <a:rPr lang="zh-CN" altLang="zh-CN" sz="2400" baseline="-25000"/>
              <a:t>1</a:t>
            </a:r>
            <a:r>
              <a:rPr lang="zh-CN" altLang="zh-CN" sz="2400"/>
              <a:t>T</a:t>
            </a:r>
            <a:r>
              <a:rPr lang="zh-CN" altLang="zh-CN" sz="2400" baseline="-25000"/>
              <a:t>4</a:t>
            </a:r>
            <a:r>
              <a:rPr lang="zh-CN" altLang="zh-CN" sz="2400"/>
              <a:t>+M</a:t>
            </a:r>
            <a:r>
              <a:rPr lang="zh-CN" altLang="zh-CN" sz="2400" baseline="-25000"/>
              <a:t>2</a:t>
            </a:r>
            <a:r>
              <a:rPr lang="zh-CN" altLang="zh-CN" sz="2400"/>
              <a:t>T</a:t>
            </a:r>
            <a:r>
              <a:rPr lang="zh-CN" altLang="zh-CN" sz="2400" baseline="-25000"/>
              <a:t>4</a:t>
            </a:r>
            <a:r>
              <a:rPr lang="zh-CN" altLang="zh-CN" sz="2400"/>
              <a:t>JMP </a:t>
            </a:r>
            <a:br>
              <a:rPr lang="zh-CN" altLang="zh-CN" sz="2400"/>
            </a:br>
            <a:r>
              <a:rPr lang="zh-CN" altLang="zh-CN" sz="2400"/>
              <a:t>LDIR=M</a:t>
            </a:r>
            <a:r>
              <a:rPr lang="zh-CN" altLang="zh-CN" sz="2400" baseline="-25000"/>
              <a:t>1</a:t>
            </a:r>
            <a:r>
              <a:rPr lang="zh-CN" altLang="zh-CN" sz="2400" smtClean="0"/>
              <a:t>T</a:t>
            </a:r>
            <a:r>
              <a:rPr lang="en-US" altLang="zh-CN" sz="2400" baseline="-25000" smtClean="0"/>
              <a:t>3</a:t>
            </a:r>
            <a:r>
              <a:rPr lang="zh-CN" altLang="zh-CN" sz="2400" smtClean="0"/>
              <a:t>  </a:t>
            </a:r>
            <a:endParaRPr lang="en-US" altLang="zh-CN" sz="2400"/>
          </a:p>
          <a:p>
            <a:pPr marL="0" indent="0" eaLnBrk="1" hangingPunct="1">
              <a:buFont typeface="Wingdings" pitchFamily="2" charset="2"/>
              <a:buNone/>
            </a:pPr>
            <a:r>
              <a:rPr lang="zh-CN" altLang="zh-CN" sz="2400"/>
              <a:t>LDAR=M</a:t>
            </a:r>
            <a:r>
              <a:rPr lang="zh-CN" altLang="zh-CN" sz="2400" baseline="-25000"/>
              <a:t>2</a:t>
            </a:r>
            <a:r>
              <a:rPr lang="zh-CN" altLang="zh-CN" sz="2400"/>
              <a:t>T</a:t>
            </a:r>
            <a:r>
              <a:rPr lang="zh-CN" altLang="zh-CN" sz="2400" baseline="-25000"/>
              <a:t>4</a:t>
            </a:r>
            <a:r>
              <a:rPr lang="zh-CN" altLang="zh-CN" sz="2400"/>
              <a:t>(LAD+STO) </a:t>
            </a:r>
            <a:br>
              <a:rPr lang="zh-CN" altLang="zh-CN" sz="2400"/>
            </a:br>
            <a:r>
              <a:rPr lang="zh-CN" altLang="zh-CN" sz="2400"/>
              <a:t>LDDR=M</a:t>
            </a:r>
            <a:r>
              <a:rPr lang="zh-CN" altLang="zh-CN" sz="2400" baseline="-25000"/>
              <a:t>2</a:t>
            </a:r>
            <a:r>
              <a:rPr lang="zh-CN" altLang="zh-CN" sz="2400"/>
              <a:t>T</a:t>
            </a:r>
            <a:r>
              <a:rPr lang="zh-CN" altLang="zh-CN" sz="2400" baseline="-25000"/>
              <a:t>3</a:t>
            </a:r>
            <a:r>
              <a:rPr lang="zh-CN" altLang="zh-CN" sz="2400"/>
              <a:t>(MOV+ADD)+M</a:t>
            </a:r>
            <a:r>
              <a:rPr lang="zh-CN" altLang="zh-CN" sz="2400" baseline="-25000"/>
              <a:t>3</a:t>
            </a:r>
            <a:r>
              <a:rPr lang="zh-CN" altLang="zh-CN" sz="2400"/>
              <a:t>T</a:t>
            </a:r>
            <a:r>
              <a:rPr lang="zh-CN" altLang="zh-CN" sz="2400" baseline="-25000"/>
              <a:t>3</a:t>
            </a:r>
            <a:r>
              <a:rPr lang="zh-CN" altLang="zh-CN" sz="2400" smtClean="0"/>
              <a:t>L</a:t>
            </a:r>
            <a:r>
              <a:rPr lang="en-US" altLang="zh-CN" sz="2400" smtClean="0"/>
              <a:t>AD</a:t>
            </a:r>
            <a:r>
              <a:rPr lang="zh-CN" altLang="zh-CN" sz="2400" smtClean="0"/>
              <a:t> </a:t>
            </a:r>
            <a:endParaRPr lang="en-US" altLang="zh-CN" sz="2400"/>
          </a:p>
          <a:p>
            <a:pPr marL="0" indent="0" eaLnBrk="1" hangingPunct="1">
              <a:buNone/>
            </a:pPr>
            <a:r>
              <a:rPr lang="zh-CN" altLang="zh-CN" sz="2400"/>
              <a:t>PC+1=M</a:t>
            </a:r>
            <a:r>
              <a:rPr lang="zh-CN" altLang="zh-CN" sz="2400" baseline="-25000" smtClean="0"/>
              <a:t>1</a:t>
            </a:r>
            <a:r>
              <a:rPr lang="zh-CN" altLang="zh-CN" sz="2400" smtClean="0"/>
              <a:t>T</a:t>
            </a:r>
            <a:r>
              <a:rPr lang="zh-CN" altLang="zh-CN" sz="2400" baseline="-25000"/>
              <a:t>4</a:t>
            </a:r>
            <a:r>
              <a:rPr lang="zh-CN" altLang="zh-CN" sz="2400"/>
              <a:t/>
            </a:r>
            <a:br>
              <a:rPr lang="zh-CN" altLang="zh-CN" sz="2400"/>
            </a:br>
            <a:r>
              <a:rPr lang="zh-CN" altLang="zh-CN" sz="2400"/>
              <a:t>LDR</a:t>
            </a:r>
            <a:r>
              <a:rPr lang="zh-CN" altLang="zh-CN" sz="2400" baseline="-25000"/>
              <a:t>2</a:t>
            </a:r>
            <a:r>
              <a:rPr lang="zh-CN" altLang="zh-CN" sz="2400"/>
              <a:t>=M</a:t>
            </a:r>
            <a:r>
              <a:rPr lang="zh-CN" altLang="zh-CN" sz="2400" baseline="-25000"/>
              <a:t>2</a:t>
            </a:r>
            <a:r>
              <a:rPr lang="zh-CN" altLang="zh-CN" sz="2400"/>
              <a:t>T</a:t>
            </a:r>
            <a:r>
              <a:rPr lang="zh-CN" altLang="zh-CN" sz="2400" baseline="-25000"/>
              <a:t>4</a:t>
            </a:r>
            <a:r>
              <a:rPr lang="zh-CN" altLang="zh-CN" sz="2400"/>
              <a:t>ADD</a:t>
            </a:r>
            <a:endParaRPr lang="zh-CN" altLang="en-US" sz="2200"/>
          </a:p>
        </p:txBody>
      </p:sp>
      <p:sp>
        <p:nvSpPr>
          <p:cNvPr id="77828" name="Rectangle 2"/>
          <p:cNvSpPr>
            <a:spLocks noGrp="1" noChangeArrowheads="1"/>
          </p:cNvSpPr>
          <p:nvPr>
            <p:ph type="title"/>
          </p:nvPr>
        </p:nvSpPr>
        <p:spPr>
          <a:xfrm>
            <a:off x="467544" y="332656"/>
            <a:ext cx="4186808"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5.5 </a:t>
            </a:r>
            <a:r>
              <a:rPr lang="zh-CN" altLang="en-US">
                <a:solidFill>
                  <a:srgbClr val="330066"/>
                </a:solidFill>
                <a:cs typeface="Times New Roman" pitchFamily="18" charset="0"/>
              </a:rPr>
              <a:t>硬连线控制器</a:t>
            </a:r>
          </a:p>
        </p:txBody>
      </p:sp>
      <p:sp>
        <p:nvSpPr>
          <p:cNvPr id="5" name="Rectangle 2"/>
          <p:cNvSpPr>
            <a:spLocks noChangeArrowheads="1"/>
          </p:cNvSpPr>
          <p:nvPr/>
        </p:nvSpPr>
        <p:spPr bwMode="auto">
          <a:xfrm>
            <a:off x="611560" y="1377079"/>
            <a:ext cx="56166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r>
              <a:rPr kumimoji="1" lang="zh-CN" altLang="en-US" sz="2400" b="1">
                <a:latin typeface="Times New Roman" pitchFamily="18" charset="0"/>
              </a:rPr>
              <a:t>（</a:t>
            </a:r>
            <a:r>
              <a:rPr kumimoji="1" lang="en-US" altLang="zh-CN" sz="2400" b="1">
                <a:latin typeface="Times New Roman" pitchFamily="18" charset="0"/>
              </a:rPr>
              <a:t>3</a:t>
            </a:r>
            <a:r>
              <a:rPr kumimoji="1" lang="zh-CN" altLang="en-US" sz="2400" b="1">
                <a:latin typeface="Times New Roman" pitchFamily="18" charset="0"/>
              </a:rPr>
              <a:t>）写出</a:t>
            </a:r>
            <a:r>
              <a:rPr lang="zh-CN" altLang="zh-CN" sz="2400" b="1"/>
              <a:t>逻辑表达式</a:t>
            </a:r>
            <a:r>
              <a:rPr lang="zh-CN" altLang="en-US" sz="2400" b="1"/>
              <a:t>并进行归纳和化简</a:t>
            </a:r>
            <a:endParaRPr kumimoji="1" lang="en-US" altLang="zh-CN" sz="2400" b="1">
              <a:latin typeface="Times New Roman" pitchFamily="18" charset="0"/>
            </a:endParaRPr>
          </a:p>
        </p:txBody>
      </p:sp>
      <p:sp>
        <p:nvSpPr>
          <p:cNvPr id="2" name="日期占位符 1"/>
          <p:cNvSpPr>
            <a:spLocks noGrp="1"/>
          </p:cNvSpPr>
          <p:nvPr>
            <p:ph type="dt" sz="half" idx="10"/>
          </p:nvPr>
        </p:nvSpPr>
        <p:spPr/>
        <p:txBody>
          <a:bodyPr/>
          <a:lstStyle/>
          <a:p>
            <a:pPr>
              <a:defRPr/>
            </a:pPr>
            <a:fld id="{BEAE65B4-0B1F-4087-95F7-0700E12CAFCD}" type="datetime11">
              <a:rPr lang="zh-CN" altLang="en-US" smtClean="0"/>
              <a:t>09:11:11</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117</a:t>
            </a:fld>
            <a:endParaRPr lang="en-US" altLang="zh-CN"/>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a:xfrm>
            <a:off x="457200" y="692696"/>
            <a:ext cx="3682752" cy="724942"/>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5.6  </a:t>
            </a:r>
            <a:r>
              <a:rPr lang="zh-CN" altLang="en-US">
                <a:solidFill>
                  <a:srgbClr val="330066"/>
                </a:solidFill>
                <a:cs typeface="Times New Roman" pitchFamily="18" charset="0"/>
              </a:rPr>
              <a:t>流水</a:t>
            </a:r>
            <a:r>
              <a:rPr lang="en-US" altLang="zh-CN">
                <a:solidFill>
                  <a:srgbClr val="330066"/>
                </a:solidFill>
                <a:cs typeface="Times New Roman" pitchFamily="18" charset="0"/>
              </a:rPr>
              <a:t>CPU</a:t>
            </a:r>
          </a:p>
        </p:txBody>
      </p:sp>
      <p:sp>
        <p:nvSpPr>
          <p:cNvPr id="78852" name="Rectangle 3"/>
          <p:cNvSpPr>
            <a:spLocks noGrp="1" noChangeArrowheads="1"/>
          </p:cNvSpPr>
          <p:nvPr>
            <p:ph type="body" idx="1"/>
          </p:nvPr>
        </p:nvSpPr>
        <p:spPr>
          <a:xfrm>
            <a:off x="457200" y="1719263"/>
            <a:ext cx="5266928" cy="2285801"/>
          </a:xfrm>
        </p:spPr>
        <p:txBody>
          <a:bodyPr/>
          <a:lstStyle/>
          <a:p>
            <a:pPr eaLnBrk="1" hangingPunct="1">
              <a:buFont typeface="Wingdings" pitchFamily="2" charset="2"/>
              <a:buNone/>
            </a:pPr>
            <a:r>
              <a:rPr lang="en-US" altLang="zh-CN">
                <a:cs typeface="Times New Roman" pitchFamily="18" charset="0"/>
              </a:rPr>
              <a:t>5.6.1 </a:t>
            </a:r>
            <a:r>
              <a:rPr lang="zh-CN" altLang="en-US"/>
              <a:t>并行处理技术</a:t>
            </a:r>
          </a:p>
          <a:p>
            <a:pPr eaLnBrk="1" hangingPunct="1">
              <a:buFont typeface="Wingdings" pitchFamily="2" charset="2"/>
              <a:buNone/>
            </a:pPr>
            <a:r>
              <a:rPr lang="en-US" altLang="zh-CN"/>
              <a:t>5.6.2 </a:t>
            </a:r>
            <a:r>
              <a:rPr lang="zh-CN" altLang="en-US"/>
              <a:t>流水</a:t>
            </a:r>
            <a:r>
              <a:rPr lang="en-US" altLang="zh-CN"/>
              <a:t>CPU</a:t>
            </a:r>
            <a:r>
              <a:rPr lang="zh-CN" altLang="en-US"/>
              <a:t>的结构</a:t>
            </a:r>
          </a:p>
          <a:p>
            <a:pPr eaLnBrk="1" hangingPunct="1">
              <a:buFont typeface="Wingdings" pitchFamily="2" charset="2"/>
              <a:buNone/>
            </a:pPr>
            <a:r>
              <a:rPr lang="en-US" altLang="zh-CN">
                <a:cs typeface="Times New Roman" pitchFamily="18" charset="0"/>
              </a:rPr>
              <a:t>5</a:t>
            </a:r>
            <a:r>
              <a:rPr lang="en-US" altLang="zh-CN"/>
              <a:t>.6.3 </a:t>
            </a:r>
            <a:r>
              <a:rPr lang="zh-CN" altLang="en-US"/>
              <a:t>流水线中的主要问题</a:t>
            </a:r>
          </a:p>
          <a:p>
            <a:pPr eaLnBrk="1" hangingPunct="1">
              <a:buFont typeface="Wingdings" pitchFamily="2" charset="2"/>
              <a:buNone/>
            </a:pPr>
            <a:r>
              <a:rPr lang="en-US" altLang="zh-CN"/>
              <a:t>5.6.4 </a:t>
            </a:r>
            <a:r>
              <a:rPr lang="zh-CN" altLang="en-US"/>
              <a:t>奔腾</a:t>
            </a:r>
            <a:r>
              <a:rPr lang="en-US" altLang="zh-CN"/>
              <a:t> CPU</a:t>
            </a:r>
          </a:p>
        </p:txBody>
      </p:sp>
      <p:sp>
        <p:nvSpPr>
          <p:cNvPr id="2" name="日期占位符 1"/>
          <p:cNvSpPr>
            <a:spLocks noGrp="1"/>
          </p:cNvSpPr>
          <p:nvPr>
            <p:ph type="dt" sz="half" idx="10"/>
          </p:nvPr>
        </p:nvSpPr>
        <p:spPr/>
        <p:txBody>
          <a:bodyPr/>
          <a:lstStyle/>
          <a:p>
            <a:pPr>
              <a:defRPr/>
            </a:pPr>
            <a:fld id="{5CA2E63E-957C-47D2-AAF7-FAE598700006}" type="datetime11">
              <a:rPr lang="zh-CN" altLang="en-US" smtClean="0"/>
              <a:t>09:11:12</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118</a:t>
            </a:fld>
            <a:endParaRPr lang="en-US" altLang="zh-CN"/>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p:cNvSpPr>
            <a:spLocks noGrp="1" noChangeArrowheads="1"/>
          </p:cNvSpPr>
          <p:nvPr>
            <p:ph type="title"/>
          </p:nvPr>
        </p:nvSpPr>
        <p:spPr>
          <a:xfrm>
            <a:off x="457200" y="692696"/>
            <a:ext cx="4690864" cy="724942"/>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5.6.1 </a:t>
            </a:r>
            <a:r>
              <a:rPr lang="zh-CN" altLang="en-US">
                <a:solidFill>
                  <a:srgbClr val="330066"/>
                </a:solidFill>
                <a:cs typeface="Times New Roman" pitchFamily="18" charset="0"/>
              </a:rPr>
              <a:t>并行处理技术</a:t>
            </a:r>
          </a:p>
        </p:txBody>
      </p:sp>
      <p:sp>
        <p:nvSpPr>
          <p:cNvPr id="79876" name="Rectangle 3"/>
          <p:cNvSpPr>
            <a:spLocks noGrp="1" noChangeArrowheads="1"/>
          </p:cNvSpPr>
          <p:nvPr>
            <p:ph type="body" idx="1"/>
          </p:nvPr>
        </p:nvSpPr>
        <p:spPr>
          <a:xfrm>
            <a:off x="539552" y="1628800"/>
            <a:ext cx="7920880" cy="4372322"/>
          </a:xfrm>
        </p:spPr>
        <p:txBody>
          <a:bodyPr/>
          <a:lstStyle/>
          <a:p>
            <a:pPr marL="0" indent="0" eaLnBrk="1" hangingPunct="1">
              <a:lnSpc>
                <a:spcPct val="120000"/>
              </a:lnSpc>
              <a:spcBef>
                <a:spcPts val="600"/>
              </a:spcBef>
              <a:buNone/>
            </a:pPr>
            <a:r>
              <a:rPr lang="en-US" altLang="zh-CN"/>
              <a:t>1.</a:t>
            </a:r>
            <a:r>
              <a:rPr lang="zh-CN" altLang="en-US"/>
              <a:t>并行性（</a:t>
            </a:r>
            <a:r>
              <a:rPr lang="en-US" altLang="zh-CN"/>
              <a:t>Parrelism</a:t>
            </a:r>
            <a:r>
              <a:rPr lang="zh-CN" altLang="en-US"/>
              <a:t>）概念</a:t>
            </a:r>
          </a:p>
          <a:p>
            <a:pPr marL="693737" lvl="2" indent="0" eaLnBrk="1" hangingPunct="1">
              <a:lnSpc>
                <a:spcPct val="120000"/>
              </a:lnSpc>
              <a:spcBef>
                <a:spcPts val="600"/>
              </a:spcBef>
              <a:buNone/>
            </a:pPr>
            <a:r>
              <a:rPr lang="zh-CN" altLang="en-US"/>
              <a:t>问题中具有可以同时进行运算或操作的特性</a:t>
            </a:r>
          </a:p>
          <a:p>
            <a:pPr marL="693737" lvl="2" indent="0" eaLnBrk="1" hangingPunct="1">
              <a:lnSpc>
                <a:spcPct val="120000"/>
              </a:lnSpc>
              <a:spcBef>
                <a:spcPts val="600"/>
              </a:spcBef>
              <a:buNone/>
            </a:pPr>
            <a:r>
              <a:rPr lang="zh-CN" altLang="en-US"/>
              <a:t>例：在相同时延的条件下，用</a:t>
            </a:r>
            <a:r>
              <a:rPr lang="en-US" altLang="zh-CN"/>
              <a:t>n</a:t>
            </a:r>
            <a:r>
              <a:rPr lang="zh-CN" altLang="en-US"/>
              <a:t>位运算器进行</a:t>
            </a:r>
            <a:r>
              <a:rPr lang="en-US" altLang="zh-CN"/>
              <a:t>n</a:t>
            </a:r>
            <a:r>
              <a:rPr lang="zh-CN" altLang="en-US"/>
              <a:t>位并行运算速度几乎是一位运算器进行</a:t>
            </a:r>
            <a:r>
              <a:rPr lang="en-US" altLang="zh-CN"/>
              <a:t>n</a:t>
            </a:r>
            <a:r>
              <a:rPr lang="zh-CN" altLang="en-US"/>
              <a:t>位串行运算的</a:t>
            </a:r>
            <a:r>
              <a:rPr lang="en-US" altLang="zh-CN"/>
              <a:t>n</a:t>
            </a:r>
            <a:r>
              <a:rPr lang="zh-CN" altLang="en-US"/>
              <a:t>倍（狭义）</a:t>
            </a:r>
          </a:p>
          <a:p>
            <a:pPr marL="0" indent="0" eaLnBrk="1" hangingPunct="1">
              <a:lnSpc>
                <a:spcPct val="120000"/>
              </a:lnSpc>
              <a:spcBef>
                <a:spcPts val="600"/>
              </a:spcBef>
              <a:buNone/>
            </a:pPr>
            <a:r>
              <a:rPr lang="en-US" altLang="zh-CN"/>
              <a:t>2.</a:t>
            </a:r>
            <a:r>
              <a:rPr lang="zh-CN" altLang="en-US"/>
              <a:t>（广义）含义</a:t>
            </a:r>
          </a:p>
          <a:p>
            <a:pPr marL="344487" lvl="1" indent="0" eaLnBrk="1" hangingPunct="1">
              <a:lnSpc>
                <a:spcPct val="120000"/>
              </a:lnSpc>
              <a:spcBef>
                <a:spcPts val="600"/>
              </a:spcBef>
              <a:buNone/>
            </a:pPr>
            <a:r>
              <a:rPr lang="zh-CN" altLang="en-US"/>
              <a:t>只要在</a:t>
            </a:r>
            <a:r>
              <a:rPr lang="zh-CN" altLang="en-US" b="1">
                <a:solidFill>
                  <a:srgbClr val="FF0000"/>
                </a:solidFill>
              </a:rPr>
              <a:t>同一时刻</a:t>
            </a:r>
            <a:r>
              <a:rPr lang="zh-CN" altLang="en-US"/>
              <a:t>（同时性）或在</a:t>
            </a:r>
            <a:r>
              <a:rPr lang="zh-CN" altLang="en-US" b="1">
                <a:solidFill>
                  <a:srgbClr val="FF0000"/>
                </a:solidFill>
              </a:rPr>
              <a:t>同一时间间隔</a:t>
            </a:r>
            <a:r>
              <a:rPr lang="zh-CN" altLang="en-US"/>
              <a:t>内（并发性）完成两种或两种以上性质相同或不同的工作，他们在时间上相互重叠，都体现了并行性</a:t>
            </a:r>
          </a:p>
        </p:txBody>
      </p:sp>
      <p:sp>
        <p:nvSpPr>
          <p:cNvPr id="2" name="日期占位符 1"/>
          <p:cNvSpPr>
            <a:spLocks noGrp="1"/>
          </p:cNvSpPr>
          <p:nvPr>
            <p:ph type="dt" sz="half" idx="10"/>
          </p:nvPr>
        </p:nvSpPr>
        <p:spPr/>
        <p:txBody>
          <a:bodyPr/>
          <a:lstStyle/>
          <a:p>
            <a:pPr>
              <a:defRPr/>
            </a:pPr>
            <a:fld id="{64092755-5C47-48B1-9180-7412D6A81EB3}" type="datetime11">
              <a:rPr lang="zh-CN" altLang="en-US" smtClean="0"/>
              <a:t>09:11:13</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119</a:t>
            </a:fld>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467544" y="404664"/>
            <a:ext cx="6059016" cy="724942"/>
          </a:xfrm>
        </p:spPr>
        <p:txBody>
          <a:bodyPr/>
          <a:lstStyle/>
          <a:p>
            <a:pPr eaLnBrk="1" hangingPunct="1"/>
            <a:r>
              <a:rPr lang="zh-CN" altLang="zh-CN"/>
              <a:t>5.1.3 CPU</a:t>
            </a:r>
            <a:r>
              <a:rPr lang="zh-CN"/>
              <a:t>中的主要寄存器</a:t>
            </a:r>
            <a:endParaRPr lang="zh-CN" altLang="en-US"/>
          </a:p>
        </p:txBody>
      </p:sp>
      <p:sp>
        <p:nvSpPr>
          <p:cNvPr id="10244" name="Rectangle 3"/>
          <p:cNvSpPr>
            <a:spLocks noGrp="1" noChangeArrowheads="1"/>
          </p:cNvSpPr>
          <p:nvPr>
            <p:ph type="body" idx="1"/>
          </p:nvPr>
        </p:nvSpPr>
        <p:spPr>
          <a:xfrm>
            <a:off x="467544" y="1340768"/>
            <a:ext cx="8229600" cy="4536504"/>
          </a:xfrm>
        </p:spPr>
        <p:txBody>
          <a:bodyPr/>
          <a:lstStyle/>
          <a:p>
            <a:pPr marL="0" lvl="1" indent="0" eaLnBrk="1" hangingPunct="1">
              <a:spcBef>
                <a:spcPts val="600"/>
              </a:spcBef>
              <a:buNone/>
            </a:pPr>
            <a:r>
              <a:rPr lang="en-US" sz="2800"/>
              <a:t>3.</a:t>
            </a:r>
            <a:r>
              <a:rPr lang="zh-CN" altLang="en-US" sz="2800"/>
              <a:t>程序计数器</a:t>
            </a:r>
            <a:r>
              <a:rPr lang="en-US" altLang="zh-CN" sz="2800"/>
              <a:t>(PC)</a:t>
            </a:r>
          </a:p>
          <a:p>
            <a:pPr marL="0" lvl="1" indent="457200" eaLnBrk="1" hangingPunct="1">
              <a:spcBef>
                <a:spcPts val="600"/>
              </a:spcBef>
              <a:buNone/>
            </a:pPr>
            <a:r>
              <a:rPr lang="zh-CN" altLang="en-US" sz="2800"/>
              <a:t>用于确定下一条指令的地址，又称为指令计数器。在程序开始执行前，必须将它的起始地址，即程序的第一条指令所在的指存单元地址送入</a:t>
            </a:r>
            <a:r>
              <a:rPr lang="en-US" altLang="zh-CN" sz="2800"/>
              <a:t>PC</a:t>
            </a:r>
            <a:r>
              <a:rPr lang="zh-CN" altLang="en-US" sz="2800"/>
              <a:t>，因此</a:t>
            </a:r>
            <a:r>
              <a:rPr lang="en-US" altLang="zh-CN" sz="2800"/>
              <a:t>PC</a:t>
            </a:r>
            <a:r>
              <a:rPr lang="zh-CN" altLang="en-US" sz="2800"/>
              <a:t>的内容就是从指存提取的第一条指令的地址。当执行指令时，</a:t>
            </a:r>
            <a:r>
              <a:rPr lang="en-US" altLang="zh-CN" sz="2800"/>
              <a:t>CPU</a:t>
            </a:r>
            <a:r>
              <a:rPr lang="zh-CN" altLang="en-US" sz="2800"/>
              <a:t>将自动修改</a:t>
            </a:r>
            <a:r>
              <a:rPr lang="en-US" altLang="zh-CN" sz="2800"/>
              <a:t>PC</a:t>
            </a:r>
            <a:r>
              <a:rPr lang="zh-CN" altLang="en-US" sz="2800"/>
              <a:t>的内容，以便使其保存的总是将要执行的下一条指令的地址。</a:t>
            </a:r>
            <a:endParaRPr lang="en-US" altLang="zh-CN" sz="2800"/>
          </a:p>
          <a:p>
            <a:pPr marL="0" lvl="2" indent="457200" eaLnBrk="1" hangingPunct="1">
              <a:spcBef>
                <a:spcPts val="600"/>
              </a:spcBef>
              <a:buNone/>
            </a:pPr>
            <a:r>
              <a:rPr lang="zh-CN" altLang="en-US" sz="2800"/>
              <a:t>顺序执行时，每执行一条指令，</a:t>
            </a:r>
            <a:r>
              <a:rPr lang="en-US" altLang="zh-CN" sz="2800"/>
              <a:t>PC</a:t>
            </a:r>
            <a:r>
              <a:rPr lang="zh-CN" altLang="en-US" sz="2800"/>
              <a:t>的值应加</a:t>
            </a:r>
            <a:r>
              <a:rPr lang="en-US" altLang="zh-CN" sz="2800"/>
              <a:t>1</a:t>
            </a:r>
            <a:r>
              <a:rPr lang="zh-CN" altLang="en-US" sz="2800"/>
              <a:t>。要改变程序执行顺序的情况时，一般由转移类指令将转移目标地址送往</a:t>
            </a:r>
            <a:r>
              <a:rPr lang="en-US" altLang="zh-CN" sz="2800"/>
              <a:t>PC </a:t>
            </a:r>
            <a:r>
              <a:rPr lang="zh-CN" altLang="en-US" sz="2800" smtClean="0"/>
              <a:t>，即可</a:t>
            </a:r>
            <a:r>
              <a:rPr lang="zh-CN" altLang="en-US" sz="2800"/>
              <a:t>实现程序的转移。</a:t>
            </a:r>
          </a:p>
          <a:p>
            <a:pPr marL="0" indent="-349250" eaLnBrk="1" hangingPunct="1">
              <a:spcBef>
                <a:spcPts val="600"/>
              </a:spcBef>
              <a:buNone/>
            </a:pPr>
            <a:endParaRPr lang="en-US" altLang="zh-CN" sz="2800"/>
          </a:p>
        </p:txBody>
      </p:sp>
      <p:sp>
        <p:nvSpPr>
          <p:cNvPr id="2" name="日期占位符 1"/>
          <p:cNvSpPr>
            <a:spLocks noGrp="1"/>
          </p:cNvSpPr>
          <p:nvPr>
            <p:ph type="dt" sz="half" idx="10"/>
          </p:nvPr>
        </p:nvSpPr>
        <p:spPr/>
        <p:txBody>
          <a:bodyPr/>
          <a:lstStyle/>
          <a:p>
            <a:pPr>
              <a:defRPr/>
            </a:pPr>
            <a:fld id="{DE18B421-12F9-4F8A-B488-838069CEE54F}" type="datetime11">
              <a:rPr lang="zh-CN" altLang="en-US" smtClean="0"/>
              <a:t>09:11:02</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12</a:t>
            </a:fld>
            <a:endParaRPr lang="en-US" altLang="zh-CN"/>
          </a:p>
        </p:txBody>
      </p:sp>
    </p:spTree>
    <p:extLst>
      <p:ext uri="{BB962C8B-B14F-4D97-AF65-F5344CB8AC3E}">
        <p14:creationId xmlns:p14="http://schemas.microsoft.com/office/powerpoint/2010/main" val="286881202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p:cNvSpPr>
            <a:spLocks noGrp="1" noChangeArrowheads="1"/>
          </p:cNvSpPr>
          <p:nvPr>
            <p:ph type="title"/>
          </p:nvPr>
        </p:nvSpPr>
        <p:spPr>
          <a:xfrm>
            <a:off x="467544" y="332656"/>
            <a:ext cx="4680520"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5.6.1 </a:t>
            </a:r>
            <a:r>
              <a:rPr lang="zh-CN" altLang="en-US">
                <a:solidFill>
                  <a:srgbClr val="330066"/>
                </a:solidFill>
                <a:cs typeface="Times New Roman" pitchFamily="18" charset="0"/>
              </a:rPr>
              <a:t>并行处理技术</a:t>
            </a:r>
          </a:p>
        </p:txBody>
      </p:sp>
      <p:sp>
        <p:nvSpPr>
          <p:cNvPr id="80900" name="Rectangle 3"/>
          <p:cNvSpPr>
            <a:spLocks noGrp="1" noChangeArrowheads="1"/>
          </p:cNvSpPr>
          <p:nvPr>
            <p:ph type="body" idx="1"/>
          </p:nvPr>
        </p:nvSpPr>
        <p:spPr>
          <a:xfrm>
            <a:off x="467544" y="1340768"/>
            <a:ext cx="8229600" cy="4680520"/>
          </a:xfrm>
        </p:spPr>
        <p:txBody>
          <a:bodyPr/>
          <a:lstStyle/>
          <a:p>
            <a:pPr marL="0" indent="0" eaLnBrk="1" hangingPunct="1">
              <a:lnSpc>
                <a:spcPct val="90000"/>
              </a:lnSpc>
              <a:buNone/>
            </a:pPr>
            <a:r>
              <a:rPr lang="en-US" altLang="zh-CN"/>
              <a:t>3.</a:t>
            </a:r>
            <a:r>
              <a:rPr lang="zh-CN" altLang="en-US"/>
              <a:t>并行性的三种形式</a:t>
            </a:r>
            <a:endParaRPr lang="en-US" altLang="zh-CN"/>
          </a:p>
          <a:p>
            <a:pPr marL="0" indent="0" eaLnBrk="1" hangingPunct="1">
              <a:lnSpc>
                <a:spcPct val="90000"/>
              </a:lnSpc>
              <a:buNone/>
            </a:pPr>
            <a:r>
              <a:rPr lang="zh-CN" altLang="en-US" sz="2400"/>
              <a:t>（</a:t>
            </a:r>
            <a:r>
              <a:rPr lang="en-US" altLang="zh-CN" sz="2400"/>
              <a:t>1</a:t>
            </a:r>
            <a:r>
              <a:rPr lang="zh-CN" altLang="en-US" sz="2400"/>
              <a:t>）时间并行（重叠）</a:t>
            </a:r>
            <a:endParaRPr lang="en-US" altLang="zh-CN" sz="2400"/>
          </a:p>
          <a:p>
            <a:pPr marL="0" indent="648000" eaLnBrk="1" hangingPunct="1">
              <a:lnSpc>
                <a:spcPct val="90000"/>
              </a:lnSpc>
              <a:buNone/>
            </a:pPr>
            <a:r>
              <a:rPr lang="zh-CN" altLang="en-US" sz="2400"/>
              <a:t>让多个处理过程在时间上相互错开，轮流使用同一套硬件设备的各个部件，以加快硬件周转而赢得速度，实现方式就是采用流水处理部件；</a:t>
            </a:r>
            <a:endParaRPr lang="en-US" altLang="zh-CN" sz="2400"/>
          </a:p>
          <a:p>
            <a:pPr marL="0" indent="0" eaLnBrk="1" hangingPunct="1">
              <a:lnSpc>
                <a:spcPct val="90000"/>
              </a:lnSpc>
              <a:buNone/>
            </a:pPr>
            <a:r>
              <a:rPr lang="zh-CN" altLang="en-US" sz="2400"/>
              <a:t>（</a:t>
            </a:r>
            <a:r>
              <a:rPr lang="en-US" altLang="zh-CN" sz="2400"/>
              <a:t>2</a:t>
            </a:r>
            <a:r>
              <a:rPr lang="zh-CN" altLang="en-US" sz="2400"/>
              <a:t>）空间并行（资源重复）</a:t>
            </a:r>
            <a:endParaRPr lang="en-US" altLang="zh-CN" sz="2400"/>
          </a:p>
          <a:p>
            <a:pPr marL="0" indent="612000" eaLnBrk="1" hangingPunct="1">
              <a:lnSpc>
                <a:spcPct val="90000"/>
              </a:lnSpc>
              <a:buNone/>
            </a:pPr>
            <a:r>
              <a:rPr lang="zh-CN" altLang="en-US" sz="2400"/>
              <a:t>以数量取胜。它能真正的体现同时性。</a:t>
            </a:r>
            <a:r>
              <a:rPr lang="en-US" altLang="zh-CN" sz="2400"/>
              <a:t>LSI</a:t>
            </a:r>
            <a:r>
              <a:rPr lang="zh-CN" altLang="en-US" sz="2400"/>
              <a:t>和</a:t>
            </a:r>
            <a:r>
              <a:rPr lang="en-US" altLang="zh-CN" sz="2400"/>
              <a:t>VLSI</a:t>
            </a:r>
            <a:r>
              <a:rPr lang="zh-CN" altLang="en-US" sz="2400"/>
              <a:t>为其提供了技术保证；</a:t>
            </a:r>
            <a:endParaRPr lang="en-US" altLang="zh-CN" sz="2400"/>
          </a:p>
          <a:p>
            <a:pPr marL="0" lvl="2" indent="0" eaLnBrk="1" hangingPunct="1">
              <a:lnSpc>
                <a:spcPct val="90000"/>
              </a:lnSpc>
              <a:buNone/>
            </a:pPr>
            <a:r>
              <a:rPr lang="zh-CN" altLang="en-US" sz="2400"/>
              <a:t>（</a:t>
            </a:r>
            <a:r>
              <a:rPr lang="en-US" altLang="zh-CN" sz="2400"/>
              <a:t>3</a:t>
            </a:r>
            <a:r>
              <a:rPr lang="zh-CN" altLang="en-US" sz="2400"/>
              <a:t>）时间</a:t>
            </a:r>
            <a:r>
              <a:rPr lang="en-US" altLang="zh-CN" sz="2400"/>
              <a:t>+</a:t>
            </a:r>
            <a:r>
              <a:rPr lang="zh-CN" altLang="en-US" sz="2400"/>
              <a:t>空间并行</a:t>
            </a:r>
            <a:endParaRPr lang="en-US" altLang="zh-CN" sz="2400"/>
          </a:p>
          <a:p>
            <a:pPr marL="0" lvl="2" indent="612000" eaLnBrk="1" hangingPunct="1">
              <a:lnSpc>
                <a:spcPct val="90000"/>
              </a:lnSpc>
              <a:buNone/>
            </a:pPr>
            <a:r>
              <a:rPr lang="en-US" altLang="zh-CN" sz="2400"/>
              <a:t>Pentium</a:t>
            </a:r>
            <a:r>
              <a:rPr lang="zh-CN" altLang="en-US" sz="2400"/>
              <a:t>中采用了超标量流水线技术，在一个机器周期中同时执行两条指令，因而既具有时间并行性，又具有空间并行性。</a:t>
            </a:r>
          </a:p>
        </p:txBody>
      </p:sp>
      <p:sp>
        <p:nvSpPr>
          <p:cNvPr id="2" name="日期占位符 1"/>
          <p:cNvSpPr>
            <a:spLocks noGrp="1"/>
          </p:cNvSpPr>
          <p:nvPr>
            <p:ph type="dt" sz="half" idx="10"/>
          </p:nvPr>
        </p:nvSpPr>
        <p:spPr/>
        <p:txBody>
          <a:bodyPr/>
          <a:lstStyle/>
          <a:p>
            <a:pPr>
              <a:defRPr/>
            </a:pPr>
            <a:fld id="{E94FB49F-17CF-4062-A442-EB660C36326A}" type="datetime11">
              <a:rPr lang="zh-CN" altLang="en-US" smtClean="0"/>
              <a:t>09:11:13</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120</a:t>
            </a:fld>
            <a:endParaRPr lang="en-US" altLang="zh-CN"/>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a:xfrm>
            <a:off x="468313" y="458775"/>
            <a:ext cx="5122912"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5.6.2 </a:t>
            </a:r>
            <a:r>
              <a:rPr lang="zh-CN" altLang="en-US">
                <a:solidFill>
                  <a:srgbClr val="330066"/>
                </a:solidFill>
                <a:cs typeface="Times New Roman" pitchFamily="18" charset="0"/>
              </a:rPr>
              <a:t>流水</a:t>
            </a:r>
            <a:r>
              <a:rPr lang="en-US" altLang="zh-CN">
                <a:solidFill>
                  <a:srgbClr val="330066"/>
                </a:solidFill>
                <a:cs typeface="Times New Roman" pitchFamily="18" charset="0"/>
              </a:rPr>
              <a:t>CPU</a:t>
            </a:r>
            <a:r>
              <a:rPr lang="zh-CN" altLang="en-US">
                <a:solidFill>
                  <a:srgbClr val="330066"/>
                </a:solidFill>
                <a:cs typeface="Times New Roman" pitchFamily="18" charset="0"/>
              </a:rPr>
              <a:t>的结构</a:t>
            </a:r>
          </a:p>
        </p:txBody>
      </p:sp>
      <p:sp>
        <p:nvSpPr>
          <p:cNvPr id="81924" name="Rectangle 3"/>
          <p:cNvSpPr>
            <a:spLocks noGrp="1" noChangeArrowheads="1"/>
          </p:cNvSpPr>
          <p:nvPr>
            <p:ph type="body" idx="1"/>
          </p:nvPr>
        </p:nvSpPr>
        <p:spPr>
          <a:xfrm>
            <a:off x="3851920" y="1800225"/>
            <a:ext cx="4752528" cy="4293071"/>
          </a:xfrm>
        </p:spPr>
        <p:txBody>
          <a:bodyPr/>
          <a:lstStyle/>
          <a:p>
            <a:pPr marL="0" lvl="2" indent="0" eaLnBrk="1" hangingPunct="1">
              <a:spcBef>
                <a:spcPts val="600"/>
              </a:spcBef>
              <a:buNone/>
            </a:pPr>
            <a:r>
              <a:rPr lang="en-US" altLang="zh-CN" sz="2800"/>
              <a:t>1.</a:t>
            </a:r>
            <a:r>
              <a:rPr lang="zh-CN" altLang="en-US" sz="2800"/>
              <a:t>流水计算机的系统组成</a:t>
            </a:r>
          </a:p>
          <a:p>
            <a:pPr marL="0" lvl="3" indent="0" eaLnBrk="1" hangingPunct="1">
              <a:spcBef>
                <a:spcPts val="600"/>
              </a:spcBef>
              <a:buNone/>
            </a:pPr>
            <a:r>
              <a:rPr lang="zh-CN" altLang="en-US" sz="2800" b="1">
                <a:solidFill>
                  <a:srgbClr val="FF0000"/>
                </a:solidFill>
              </a:rPr>
              <a:t>（</a:t>
            </a:r>
            <a:r>
              <a:rPr lang="en-US" altLang="zh-CN" sz="2800" b="1">
                <a:solidFill>
                  <a:srgbClr val="FF0000"/>
                </a:solidFill>
              </a:rPr>
              <a:t>1</a:t>
            </a:r>
            <a:r>
              <a:rPr lang="zh-CN" altLang="en-US" sz="2800" b="1">
                <a:solidFill>
                  <a:srgbClr val="FF0000"/>
                </a:solidFill>
              </a:rPr>
              <a:t>）存储器体系：</a:t>
            </a:r>
            <a:r>
              <a:rPr lang="zh-CN" altLang="en-US" sz="2800"/>
              <a:t>主存采用多体交叉存储器，以提高访问输出。</a:t>
            </a:r>
            <a:r>
              <a:rPr lang="en-US" altLang="zh-CN" sz="2800"/>
              <a:t>cache</a:t>
            </a:r>
            <a:r>
              <a:rPr lang="zh-CN" altLang="en-US" sz="2800"/>
              <a:t>用以弥补主存和</a:t>
            </a:r>
            <a:r>
              <a:rPr lang="en-US" altLang="zh-CN" sz="2800"/>
              <a:t>CPU</a:t>
            </a:r>
            <a:r>
              <a:rPr lang="zh-CN" altLang="en-US" sz="2800"/>
              <a:t>速度上的差异；</a:t>
            </a:r>
            <a:endParaRPr lang="en-US" altLang="zh-CN" sz="2800"/>
          </a:p>
          <a:p>
            <a:pPr marL="0" lvl="3" indent="0" eaLnBrk="1" hangingPunct="1">
              <a:spcBef>
                <a:spcPts val="600"/>
              </a:spcBef>
              <a:buNone/>
            </a:pPr>
            <a:r>
              <a:rPr lang="zh-CN" altLang="en-US" sz="2800" b="1">
                <a:solidFill>
                  <a:srgbClr val="FF0000"/>
                </a:solidFill>
              </a:rPr>
              <a:t>（</a:t>
            </a:r>
            <a:r>
              <a:rPr lang="en-US" altLang="zh-CN" sz="2800" b="1">
                <a:solidFill>
                  <a:srgbClr val="FF0000"/>
                </a:solidFill>
              </a:rPr>
              <a:t>2</a:t>
            </a:r>
            <a:r>
              <a:rPr lang="zh-CN" altLang="en-US" sz="2800" b="1">
                <a:solidFill>
                  <a:srgbClr val="FF0000"/>
                </a:solidFill>
              </a:rPr>
              <a:t>）流水方式</a:t>
            </a:r>
            <a:r>
              <a:rPr lang="en-US" altLang="zh-CN" sz="2800" b="1">
                <a:solidFill>
                  <a:srgbClr val="FF0000"/>
                </a:solidFill>
              </a:rPr>
              <a:t>CPU</a:t>
            </a:r>
            <a:r>
              <a:rPr lang="zh-CN" altLang="en-US" sz="2800" b="1">
                <a:solidFill>
                  <a:srgbClr val="FF0000"/>
                </a:solidFill>
              </a:rPr>
              <a:t>：</a:t>
            </a:r>
            <a:r>
              <a:rPr lang="zh-CN" altLang="en-US" sz="2800"/>
              <a:t>通常包括指令部件、指令队列、执行部件。这三个功能部件可以组成一个</a:t>
            </a:r>
            <a:r>
              <a:rPr lang="en-US" altLang="zh-CN" sz="2800"/>
              <a:t>3</a:t>
            </a:r>
            <a:r>
              <a:rPr lang="zh-CN" altLang="en-US" sz="2800"/>
              <a:t>级流水线。</a:t>
            </a:r>
          </a:p>
        </p:txBody>
      </p:sp>
      <p:sp>
        <p:nvSpPr>
          <p:cNvPr id="81925" name="Rectangle 4"/>
          <p:cNvSpPr>
            <a:spLocks noChangeArrowheads="1"/>
          </p:cNvSpPr>
          <p:nvPr/>
        </p:nvSpPr>
        <p:spPr bwMode="auto">
          <a:xfrm>
            <a:off x="3438525" y="18002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pic>
        <p:nvPicPr>
          <p:cNvPr id="81926" name="Picture 5" descr="D:\jinerwork\组成\白中英版改编\Chap05\Images\5.37.gif">
            <a:hlinkClick r:id="rId2" action="ppaction://hlinkfile"/>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68313" y="1628775"/>
            <a:ext cx="3275012"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7" name="AutoShape 4">
            <a:hlinkClick r:id="" action="ppaction://noaction" highlightClick="1"/>
          </p:cNvPr>
          <p:cNvSpPr>
            <a:spLocks noChangeArrowheads="1"/>
          </p:cNvSpPr>
          <p:nvPr/>
        </p:nvSpPr>
        <p:spPr bwMode="auto">
          <a:xfrm>
            <a:off x="6429375" y="857250"/>
            <a:ext cx="1223963" cy="719138"/>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2" action="ppaction://hlinkfile"/>
              </a:rPr>
              <a:t>CAI</a:t>
            </a:r>
            <a:endParaRPr lang="en-US" altLang="zh-CN" sz="2400">
              <a:latin typeface="隶书" pitchFamily="49" charset="-122"/>
              <a:ea typeface="隶书" pitchFamily="49" charset="-122"/>
            </a:endParaRPr>
          </a:p>
        </p:txBody>
      </p:sp>
      <p:sp>
        <p:nvSpPr>
          <p:cNvPr id="2" name="日期占位符 1"/>
          <p:cNvSpPr>
            <a:spLocks noGrp="1"/>
          </p:cNvSpPr>
          <p:nvPr>
            <p:ph type="dt" sz="half" idx="10"/>
          </p:nvPr>
        </p:nvSpPr>
        <p:spPr/>
        <p:txBody>
          <a:bodyPr/>
          <a:lstStyle/>
          <a:p>
            <a:pPr>
              <a:defRPr/>
            </a:pPr>
            <a:fld id="{33B3D15E-F8B3-4CAC-AD55-4584BACFFC28}" type="datetime11">
              <a:rPr lang="zh-CN" altLang="en-US" smtClean="0"/>
              <a:t>09:11:13</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121</a:t>
            </a:fld>
            <a:endParaRPr lang="en-US" altLang="zh-CN"/>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a:xfrm>
            <a:off x="468313" y="458775"/>
            <a:ext cx="5122912"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5.6.2 </a:t>
            </a:r>
            <a:r>
              <a:rPr lang="zh-CN" altLang="en-US">
                <a:solidFill>
                  <a:srgbClr val="330066"/>
                </a:solidFill>
                <a:cs typeface="Times New Roman" pitchFamily="18" charset="0"/>
              </a:rPr>
              <a:t>流水</a:t>
            </a:r>
            <a:r>
              <a:rPr lang="en-US" altLang="zh-CN">
                <a:solidFill>
                  <a:srgbClr val="330066"/>
                </a:solidFill>
                <a:cs typeface="Times New Roman" pitchFamily="18" charset="0"/>
              </a:rPr>
              <a:t>CPU</a:t>
            </a:r>
            <a:r>
              <a:rPr lang="zh-CN" altLang="en-US">
                <a:solidFill>
                  <a:srgbClr val="330066"/>
                </a:solidFill>
                <a:cs typeface="Times New Roman" pitchFamily="18" charset="0"/>
              </a:rPr>
              <a:t>的结构</a:t>
            </a:r>
          </a:p>
        </p:txBody>
      </p:sp>
      <p:sp>
        <p:nvSpPr>
          <p:cNvPr id="81924" name="Rectangle 3"/>
          <p:cNvSpPr>
            <a:spLocks noGrp="1" noChangeArrowheads="1"/>
          </p:cNvSpPr>
          <p:nvPr>
            <p:ph type="body" idx="1"/>
          </p:nvPr>
        </p:nvSpPr>
        <p:spPr>
          <a:xfrm>
            <a:off x="3873091" y="1776470"/>
            <a:ext cx="5112568" cy="4457348"/>
          </a:xfrm>
        </p:spPr>
        <p:txBody>
          <a:bodyPr/>
          <a:lstStyle/>
          <a:p>
            <a:pPr marL="0" lvl="4" indent="0" eaLnBrk="1" hangingPunct="1">
              <a:spcBef>
                <a:spcPts val="600"/>
              </a:spcBef>
              <a:buNone/>
            </a:pPr>
            <a:r>
              <a:rPr lang="zh-CN" altLang="en-US" sz="2100" b="1">
                <a:solidFill>
                  <a:srgbClr val="FF0000"/>
                </a:solidFill>
              </a:rPr>
              <a:t>指令部件</a:t>
            </a:r>
            <a:r>
              <a:rPr lang="zh-CN" altLang="en-US" sz="2100"/>
              <a:t>本身又构成一个流水线，即指令流水线，它由取指令、指令译码、计算操作数地址、取操作数等几个过程组成。</a:t>
            </a:r>
            <a:endParaRPr lang="en-US" altLang="zh-CN" sz="2100"/>
          </a:p>
          <a:p>
            <a:pPr marL="0" lvl="4" indent="0" eaLnBrk="1" hangingPunct="1">
              <a:spcBef>
                <a:spcPts val="600"/>
              </a:spcBef>
              <a:buNone/>
            </a:pPr>
            <a:r>
              <a:rPr lang="zh-CN" altLang="en-US" sz="2100" b="1">
                <a:solidFill>
                  <a:srgbClr val="FF0000"/>
                </a:solidFill>
              </a:rPr>
              <a:t>指令队列</a:t>
            </a:r>
            <a:r>
              <a:rPr lang="zh-CN" altLang="en-US" sz="2100"/>
              <a:t>是一个先进先出（</a:t>
            </a:r>
            <a:r>
              <a:rPr lang="en-US" altLang="zh-CN" sz="2100"/>
              <a:t>FIFO</a:t>
            </a:r>
            <a:r>
              <a:rPr lang="zh-CN" altLang="en-US" sz="2100"/>
              <a:t>）的寄存器栈，用于存放经过译码的指令和取来的操作数。它也是由若干个过程段组成的流水线。</a:t>
            </a:r>
            <a:endParaRPr lang="en-US" altLang="zh-CN" sz="2100"/>
          </a:p>
          <a:p>
            <a:pPr marL="0" lvl="4" indent="0" eaLnBrk="1" hangingPunct="1">
              <a:spcBef>
                <a:spcPts val="600"/>
              </a:spcBef>
              <a:buNone/>
            </a:pPr>
            <a:r>
              <a:rPr lang="zh-CN" altLang="en-US" sz="2100" b="1">
                <a:solidFill>
                  <a:srgbClr val="FF0000"/>
                </a:solidFill>
              </a:rPr>
              <a:t>执行部件</a:t>
            </a:r>
            <a:r>
              <a:rPr lang="zh-CN" altLang="en-US" sz="2100"/>
              <a:t>可以具有多个算术逻辑部件，这些部件本身又采用流水线方式构成。为了解决执行段的速度匹配问题，可以将定点运算部件和浮点运算部件分开；在浮点执行部件中又有浮点加法部件和浮点乘</a:t>
            </a:r>
            <a:r>
              <a:rPr lang="en-US" altLang="zh-CN" sz="2100"/>
              <a:t>/</a:t>
            </a:r>
            <a:r>
              <a:rPr lang="zh-CN" altLang="en-US" sz="2100"/>
              <a:t>除部件；浮点运算部件都以流水方式工作。</a:t>
            </a:r>
          </a:p>
        </p:txBody>
      </p:sp>
      <p:sp>
        <p:nvSpPr>
          <p:cNvPr id="81925" name="Rectangle 4"/>
          <p:cNvSpPr>
            <a:spLocks noChangeArrowheads="1"/>
          </p:cNvSpPr>
          <p:nvPr/>
        </p:nvSpPr>
        <p:spPr bwMode="auto">
          <a:xfrm>
            <a:off x="3438525" y="18002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pic>
        <p:nvPicPr>
          <p:cNvPr id="81926" name="Picture 5" descr="D:\jinerwork\组成\白中英版改编\Chap05\Images\5.37.gif">
            <a:hlinkClick r:id="rId2" action="ppaction://hlinkfile"/>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68313" y="1628775"/>
            <a:ext cx="3275012"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7" name="AutoShape 4">
            <a:hlinkClick r:id="" action="ppaction://noaction" highlightClick="1"/>
          </p:cNvPr>
          <p:cNvSpPr>
            <a:spLocks noChangeArrowheads="1"/>
          </p:cNvSpPr>
          <p:nvPr/>
        </p:nvSpPr>
        <p:spPr bwMode="auto">
          <a:xfrm>
            <a:off x="6429375" y="857250"/>
            <a:ext cx="1223963" cy="719138"/>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2" action="ppaction://hlinkfile"/>
              </a:rPr>
              <a:t>CAI</a:t>
            </a:r>
            <a:endParaRPr lang="en-US" altLang="zh-CN" sz="2400">
              <a:latin typeface="隶书" pitchFamily="49" charset="-122"/>
              <a:ea typeface="隶书" pitchFamily="49" charset="-122"/>
            </a:endParaRPr>
          </a:p>
        </p:txBody>
      </p:sp>
      <p:sp>
        <p:nvSpPr>
          <p:cNvPr id="2" name="日期占位符 1"/>
          <p:cNvSpPr>
            <a:spLocks noGrp="1"/>
          </p:cNvSpPr>
          <p:nvPr>
            <p:ph type="dt" sz="half" idx="10"/>
          </p:nvPr>
        </p:nvSpPr>
        <p:spPr/>
        <p:txBody>
          <a:bodyPr/>
          <a:lstStyle/>
          <a:p>
            <a:pPr>
              <a:defRPr/>
            </a:pPr>
            <a:fld id="{AE149A84-8325-4887-9B57-2798D1F5F014}" type="datetime11">
              <a:rPr lang="zh-CN" altLang="en-US" smtClean="0"/>
              <a:t>09:11:13</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122</a:t>
            </a:fld>
            <a:endParaRPr lang="en-US" altLang="zh-CN"/>
          </a:p>
        </p:txBody>
      </p:sp>
    </p:spTree>
    <p:extLst>
      <p:ext uri="{BB962C8B-B14F-4D97-AF65-F5344CB8AC3E}">
        <p14:creationId xmlns:p14="http://schemas.microsoft.com/office/powerpoint/2010/main" val="8837886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Grp="1" noChangeArrowheads="1"/>
          </p:cNvSpPr>
          <p:nvPr>
            <p:ph type="title"/>
          </p:nvPr>
        </p:nvSpPr>
        <p:spPr>
          <a:xfrm>
            <a:off x="467544" y="404664"/>
            <a:ext cx="5122912"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5.6.2 </a:t>
            </a:r>
            <a:r>
              <a:rPr lang="zh-CN" altLang="en-US">
                <a:solidFill>
                  <a:srgbClr val="330066"/>
                </a:solidFill>
                <a:cs typeface="Times New Roman" pitchFamily="18" charset="0"/>
              </a:rPr>
              <a:t>流水</a:t>
            </a:r>
            <a:r>
              <a:rPr lang="en-US" altLang="zh-CN">
                <a:solidFill>
                  <a:srgbClr val="330066"/>
                </a:solidFill>
                <a:cs typeface="Times New Roman" pitchFamily="18" charset="0"/>
              </a:rPr>
              <a:t>CPU</a:t>
            </a:r>
            <a:r>
              <a:rPr lang="zh-CN" altLang="en-US">
                <a:solidFill>
                  <a:srgbClr val="330066"/>
                </a:solidFill>
                <a:cs typeface="Times New Roman" pitchFamily="18" charset="0"/>
              </a:rPr>
              <a:t>的结构</a:t>
            </a:r>
          </a:p>
        </p:txBody>
      </p:sp>
      <p:sp>
        <p:nvSpPr>
          <p:cNvPr id="82948" name="Rectangle 3"/>
          <p:cNvSpPr>
            <a:spLocks noGrp="1" noChangeArrowheads="1"/>
          </p:cNvSpPr>
          <p:nvPr>
            <p:ph type="body" idx="1"/>
          </p:nvPr>
        </p:nvSpPr>
        <p:spPr>
          <a:xfrm>
            <a:off x="467544" y="1471802"/>
            <a:ext cx="3888432" cy="661054"/>
          </a:xfrm>
        </p:spPr>
        <p:txBody>
          <a:bodyPr/>
          <a:lstStyle/>
          <a:p>
            <a:pPr marL="0" indent="0" eaLnBrk="1" hangingPunct="1">
              <a:buNone/>
            </a:pPr>
            <a:r>
              <a:rPr lang="en-US" altLang="zh-CN"/>
              <a:t>2.</a:t>
            </a:r>
            <a:r>
              <a:rPr lang="zh-CN" altLang="en-US"/>
              <a:t>流水线</a:t>
            </a:r>
            <a:r>
              <a:rPr lang="en-US" altLang="zh-CN"/>
              <a:t>CPU</a:t>
            </a:r>
            <a:r>
              <a:rPr lang="zh-CN" altLang="en-US"/>
              <a:t>时空图</a:t>
            </a:r>
          </a:p>
        </p:txBody>
      </p:sp>
      <p:sp>
        <p:nvSpPr>
          <p:cNvPr id="82949" name="Rectangle 4"/>
          <p:cNvSpPr>
            <a:spLocks noChangeArrowheads="1"/>
          </p:cNvSpPr>
          <p:nvPr/>
        </p:nvSpPr>
        <p:spPr bwMode="auto">
          <a:xfrm>
            <a:off x="3328988" y="2776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7" name="Rectangle 3"/>
          <p:cNvSpPr txBox="1">
            <a:spLocks noChangeArrowheads="1"/>
          </p:cNvSpPr>
          <p:nvPr/>
        </p:nvSpPr>
        <p:spPr bwMode="auto">
          <a:xfrm>
            <a:off x="617658" y="4378909"/>
            <a:ext cx="4366141" cy="1604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0" lvl="1" eaLnBrk="1" hangingPunct="1"/>
            <a:r>
              <a:rPr lang="en-US" altLang="zh-CN" sz="2000"/>
              <a:t>IF</a:t>
            </a:r>
            <a:r>
              <a:rPr lang="zh-CN" altLang="en-US" sz="2000"/>
              <a:t>（</a:t>
            </a:r>
            <a:r>
              <a:rPr lang="en-US" altLang="zh-CN" sz="2000"/>
              <a:t>Instruction Fetch</a:t>
            </a:r>
            <a:r>
              <a:rPr lang="zh-CN" altLang="en-US" sz="2000"/>
              <a:t>取指）   </a:t>
            </a:r>
          </a:p>
          <a:p>
            <a:pPr marL="0" lvl="1" eaLnBrk="1" hangingPunct="1"/>
            <a:r>
              <a:rPr lang="en-US" altLang="zh-CN" sz="2000"/>
              <a:t>ID</a:t>
            </a:r>
            <a:r>
              <a:rPr lang="zh-CN" altLang="en-US" sz="2000"/>
              <a:t>（</a:t>
            </a:r>
            <a:r>
              <a:rPr lang="en-US" altLang="zh-CN" sz="2000"/>
              <a:t>Instruction Decode</a:t>
            </a:r>
            <a:r>
              <a:rPr lang="zh-CN" altLang="en-US" sz="2000"/>
              <a:t>指令译码）</a:t>
            </a:r>
          </a:p>
          <a:p>
            <a:pPr marL="0" lvl="1" eaLnBrk="1" hangingPunct="1"/>
            <a:r>
              <a:rPr lang="en-US" altLang="zh-CN" sz="2000"/>
              <a:t>EX</a:t>
            </a:r>
            <a:r>
              <a:rPr lang="zh-CN" altLang="en-US" sz="2000"/>
              <a:t>（</a:t>
            </a:r>
            <a:r>
              <a:rPr lang="en-US" altLang="zh-CN" sz="2000"/>
              <a:t>Execution</a:t>
            </a:r>
            <a:r>
              <a:rPr lang="zh-CN" altLang="en-US" sz="2000"/>
              <a:t>执行）           </a:t>
            </a:r>
          </a:p>
          <a:p>
            <a:pPr marL="0" lvl="1" eaLnBrk="1" hangingPunct="1"/>
            <a:r>
              <a:rPr lang="en-US" altLang="zh-CN" sz="2000"/>
              <a:t>WB</a:t>
            </a:r>
            <a:r>
              <a:rPr lang="zh-CN" altLang="en-US" sz="2000"/>
              <a:t>（</a:t>
            </a:r>
            <a:r>
              <a:rPr lang="en-US" altLang="zh-CN" sz="2000"/>
              <a:t>Write Back</a:t>
            </a:r>
            <a:r>
              <a:rPr lang="zh-CN" altLang="en-US" sz="2000"/>
              <a:t>写回）</a:t>
            </a:r>
          </a:p>
        </p:txBody>
      </p:sp>
      <p:sp>
        <p:nvSpPr>
          <p:cNvPr id="8" name="Rectangle 3"/>
          <p:cNvSpPr txBox="1">
            <a:spLocks noChangeArrowheads="1"/>
          </p:cNvSpPr>
          <p:nvPr/>
        </p:nvSpPr>
        <p:spPr bwMode="auto">
          <a:xfrm>
            <a:off x="5292080" y="2150565"/>
            <a:ext cx="3600400" cy="3832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0" lvl="4" indent="0" eaLnBrk="1" hangingPunct="1">
              <a:spcBef>
                <a:spcPts val="600"/>
              </a:spcBef>
              <a:buFont typeface="Wingdings" pitchFamily="2" charset="2"/>
              <a:buNone/>
            </a:pPr>
            <a:r>
              <a:rPr lang="zh-CN" altLang="en-US" sz="2200"/>
              <a:t>假设指令周期包含四个子过程：取指令（</a:t>
            </a:r>
            <a:r>
              <a:rPr lang="en-US" altLang="zh-CN" sz="2200"/>
              <a:t>IF</a:t>
            </a:r>
            <a:r>
              <a:rPr lang="zh-CN" altLang="en-US" sz="2200"/>
              <a:t>）、指令译码（</a:t>
            </a:r>
            <a:r>
              <a:rPr lang="en-US" altLang="zh-CN" sz="2200"/>
              <a:t>ID</a:t>
            </a:r>
            <a:r>
              <a:rPr lang="zh-CN" altLang="en-US" sz="2200"/>
              <a:t>）、执行运算（</a:t>
            </a:r>
            <a:r>
              <a:rPr lang="en-US" altLang="zh-CN" sz="2200"/>
              <a:t>EX</a:t>
            </a:r>
            <a:r>
              <a:rPr lang="zh-CN" altLang="en-US" sz="2200"/>
              <a:t>）、结果写回（</a:t>
            </a:r>
            <a:r>
              <a:rPr lang="en-US" altLang="zh-CN" sz="2200"/>
              <a:t>WB</a:t>
            </a:r>
            <a:r>
              <a:rPr lang="zh-CN" altLang="en-US" sz="2200"/>
              <a:t>），每个子过程称为过程段（</a:t>
            </a:r>
            <a:r>
              <a:rPr lang="en-US" altLang="zh-CN" sz="2200"/>
              <a:t>Si</a:t>
            </a:r>
            <a:r>
              <a:rPr lang="zh-CN" altLang="en-US" sz="2200"/>
              <a:t>）。各个过程段之间设有高速缓冲寄存器，以暂时保存上一过程段子任务处理的结果。在统一的时钟信号控制下，数据从一个过程段流向相邻的过程段。</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642" y="2150565"/>
            <a:ext cx="4151381" cy="2070523"/>
          </a:xfrm>
          <a:prstGeom prst="rect">
            <a:avLst/>
          </a:prstGeom>
        </p:spPr>
      </p:pic>
      <p:sp>
        <p:nvSpPr>
          <p:cNvPr id="3" name="日期占位符 2"/>
          <p:cNvSpPr>
            <a:spLocks noGrp="1"/>
          </p:cNvSpPr>
          <p:nvPr>
            <p:ph type="dt" sz="half" idx="10"/>
          </p:nvPr>
        </p:nvSpPr>
        <p:spPr/>
        <p:txBody>
          <a:bodyPr/>
          <a:lstStyle/>
          <a:p>
            <a:pPr>
              <a:defRPr/>
            </a:pPr>
            <a:fld id="{8FDEBE86-AE16-47E1-9494-6533F7F680A3}" type="datetime11">
              <a:rPr lang="zh-CN" altLang="en-US" smtClean="0"/>
              <a:t>09:11:13</a:t>
            </a:fld>
            <a:endParaRPr lang="en-US" altLang="zh-CN"/>
          </a:p>
        </p:txBody>
      </p:sp>
      <p:sp>
        <p:nvSpPr>
          <p:cNvPr id="4" name="灯片编号占位符 3"/>
          <p:cNvSpPr>
            <a:spLocks noGrp="1"/>
          </p:cNvSpPr>
          <p:nvPr>
            <p:ph type="sldNum" sz="quarter" idx="12"/>
          </p:nvPr>
        </p:nvSpPr>
        <p:spPr/>
        <p:txBody>
          <a:bodyPr/>
          <a:lstStyle/>
          <a:p>
            <a:pPr>
              <a:defRPr/>
            </a:pPr>
            <a:fld id="{128B08FC-01B2-4106-965F-E3782BA43ADA}" type="slidenum">
              <a:rPr lang="en-US" altLang="zh-CN" smtClean="0"/>
              <a:pPr>
                <a:defRPr/>
              </a:pPr>
              <a:t>123</a:t>
            </a:fld>
            <a:endParaRPr lang="en-US" altLang="zh-CN"/>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Grp="1" noChangeArrowheads="1"/>
          </p:cNvSpPr>
          <p:nvPr>
            <p:ph type="title"/>
          </p:nvPr>
        </p:nvSpPr>
        <p:spPr>
          <a:xfrm>
            <a:off x="457200" y="620688"/>
            <a:ext cx="5194920"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5.6.2 </a:t>
            </a:r>
            <a:r>
              <a:rPr lang="zh-CN" altLang="en-US">
                <a:solidFill>
                  <a:srgbClr val="330066"/>
                </a:solidFill>
                <a:cs typeface="Times New Roman" pitchFamily="18" charset="0"/>
              </a:rPr>
              <a:t>流水</a:t>
            </a:r>
            <a:r>
              <a:rPr lang="en-US" altLang="zh-CN">
                <a:solidFill>
                  <a:srgbClr val="330066"/>
                </a:solidFill>
                <a:cs typeface="Times New Roman" pitchFamily="18" charset="0"/>
              </a:rPr>
              <a:t>CPU</a:t>
            </a:r>
            <a:r>
              <a:rPr lang="zh-CN" altLang="en-US">
                <a:solidFill>
                  <a:srgbClr val="330066"/>
                </a:solidFill>
                <a:cs typeface="Times New Roman" pitchFamily="18" charset="0"/>
              </a:rPr>
              <a:t>的结构</a:t>
            </a:r>
          </a:p>
        </p:txBody>
      </p:sp>
      <p:sp>
        <p:nvSpPr>
          <p:cNvPr id="83973" name="Rectangle 4"/>
          <p:cNvSpPr>
            <a:spLocks noChangeArrowheads="1"/>
          </p:cNvSpPr>
          <p:nvPr/>
        </p:nvSpPr>
        <p:spPr bwMode="auto">
          <a:xfrm>
            <a:off x="2957513" y="2381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pic>
        <p:nvPicPr>
          <p:cNvPr id="83974" name="Picture 5" descr="D:\jinerwork\组成\白中英版改编\Chap05\Images\5.38(b).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611560" y="2636911"/>
            <a:ext cx="3733800"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5" name="Rectangle 6"/>
          <p:cNvSpPr>
            <a:spLocks noChangeArrowheads="1"/>
          </p:cNvSpPr>
          <p:nvPr/>
        </p:nvSpPr>
        <p:spPr bwMode="auto">
          <a:xfrm>
            <a:off x="2957513" y="23812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pic>
        <p:nvPicPr>
          <p:cNvPr id="83976" name="Picture 7" descr="D:\jinerwork\组成\白中英版改编\Chap05\Images\5.38(c).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644008" y="2678534"/>
            <a:ext cx="3708400"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7" name="Rectangle 8"/>
          <p:cNvSpPr>
            <a:spLocks noChangeArrowheads="1"/>
          </p:cNvSpPr>
          <p:nvPr/>
        </p:nvSpPr>
        <p:spPr bwMode="auto">
          <a:xfrm>
            <a:off x="2339975" y="2133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12" name="Text Box 5"/>
          <p:cNvSpPr txBox="1">
            <a:spLocks noChangeArrowheads="1"/>
          </p:cNvSpPr>
          <p:nvPr/>
        </p:nvSpPr>
        <p:spPr bwMode="auto">
          <a:xfrm>
            <a:off x="1802884" y="5250333"/>
            <a:ext cx="5109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a:t>只有一条指令流水线称为标量流水线</a:t>
            </a:r>
          </a:p>
        </p:txBody>
      </p:sp>
      <p:sp>
        <p:nvSpPr>
          <p:cNvPr id="2" name="日期占位符 1"/>
          <p:cNvSpPr>
            <a:spLocks noGrp="1"/>
          </p:cNvSpPr>
          <p:nvPr>
            <p:ph type="dt" sz="half" idx="10"/>
          </p:nvPr>
        </p:nvSpPr>
        <p:spPr/>
        <p:txBody>
          <a:bodyPr/>
          <a:lstStyle/>
          <a:p>
            <a:pPr>
              <a:defRPr/>
            </a:pPr>
            <a:fld id="{B364F172-04C6-427F-A3F5-E128AEDCA903}" type="datetime11">
              <a:rPr lang="zh-CN" altLang="en-US" smtClean="0"/>
              <a:t>09:11:13</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124</a:t>
            </a:fld>
            <a:endParaRPr lang="en-US" altLang="zh-CN"/>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noGrp="1" noChangeArrowheads="1"/>
          </p:cNvSpPr>
          <p:nvPr>
            <p:ph type="title"/>
          </p:nvPr>
        </p:nvSpPr>
        <p:spPr>
          <a:xfrm>
            <a:off x="467544" y="332656"/>
            <a:ext cx="4968552"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5.6.2 </a:t>
            </a:r>
            <a:r>
              <a:rPr lang="zh-CN" altLang="en-US">
                <a:solidFill>
                  <a:srgbClr val="330066"/>
                </a:solidFill>
                <a:cs typeface="Times New Roman" pitchFamily="18" charset="0"/>
              </a:rPr>
              <a:t>流水</a:t>
            </a:r>
            <a:r>
              <a:rPr lang="en-US" altLang="zh-CN">
                <a:solidFill>
                  <a:srgbClr val="330066"/>
                </a:solidFill>
                <a:cs typeface="Times New Roman" pitchFamily="18" charset="0"/>
              </a:rPr>
              <a:t>CPU</a:t>
            </a:r>
            <a:r>
              <a:rPr lang="zh-CN" altLang="en-US">
                <a:solidFill>
                  <a:srgbClr val="330066"/>
                </a:solidFill>
                <a:cs typeface="Times New Roman" pitchFamily="18" charset="0"/>
              </a:rPr>
              <a:t>的结构</a:t>
            </a:r>
          </a:p>
        </p:txBody>
      </p:sp>
      <p:pic>
        <p:nvPicPr>
          <p:cNvPr id="84996" name="Picture 3" descr="D:\jinerwork\组成\白中英版改编\Chap05\Images\5.38(d).gif">
            <a:hlinkClick r:id="rId2" action="ppaction://hlinkfile"/>
          </p:cNvPr>
          <p:cNvPicPr>
            <a:picLocks noGrp="1" noChangeAspect="1" noChangeArrowheads="1"/>
          </p:cNvPicPr>
          <p:nvPr>
            <p:ph type="body" idx="1"/>
          </p:nvPr>
        </p:nvPicPr>
        <p:blipFill>
          <a:blip r:embed="rId3" r:link="rId4">
            <a:extLst>
              <a:ext uri="{28A0092B-C50C-407E-A947-70E740481C1C}">
                <a14:useLocalDpi xmlns:a14="http://schemas.microsoft.com/office/drawing/2010/main" val="0"/>
              </a:ext>
            </a:extLst>
          </a:blip>
          <a:srcRect/>
          <a:stretch>
            <a:fillRect/>
          </a:stretch>
        </p:blipFill>
        <p:spPr>
          <a:xfrm>
            <a:off x="900113" y="1450975"/>
            <a:ext cx="5184055" cy="3346177"/>
          </a:xfrm>
        </p:spPr>
      </p:pic>
      <p:sp>
        <p:nvSpPr>
          <p:cNvPr id="84997" name="Text Box 4"/>
          <p:cNvSpPr txBox="1">
            <a:spLocks noChangeArrowheads="1"/>
          </p:cNvSpPr>
          <p:nvPr/>
        </p:nvSpPr>
        <p:spPr bwMode="auto">
          <a:xfrm>
            <a:off x="1995488" y="5794375"/>
            <a:ext cx="1063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endParaRPr kumimoji="1" lang="zh-CN" altLang="zh-CN" sz="2400"/>
          </a:p>
        </p:txBody>
      </p:sp>
      <p:sp>
        <p:nvSpPr>
          <p:cNvPr id="84998" name="Text Box 5"/>
          <p:cNvSpPr txBox="1">
            <a:spLocks noChangeArrowheads="1"/>
          </p:cNvSpPr>
          <p:nvPr/>
        </p:nvSpPr>
        <p:spPr bwMode="auto">
          <a:xfrm>
            <a:off x="611189" y="4858986"/>
            <a:ext cx="792125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kumimoji="1" lang="zh-CN" altLang="en-US" sz="2400"/>
              <a:t>具有两条以上的指令流水线称为超标量流水线；上图中流水线满载时，每一个时钟周期可以执行</a:t>
            </a:r>
            <a:r>
              <a:rPr kumimoji="1" lang="en-US" altLang="zh-CN" sz="2400"/>
              <a:t>2</a:t>
            </a:r>
            <a:r>
              <a:rPr kumimoji="1" lang="zh-CN" altLang="en-US" sz="2400"/>
              <a:t>条指令；超标量流水计算机是时间并行技术和空间并行技术的综合应用。</a:t>
            </a:r>
          </a:p>
        </p:txBody>
      </p:sp>
      <p:sp>
        <p:nvSpPr>
          <p:cNvPr id="84999" name="AutoShape 4">
            <a:hlinkClick r:id="" action="ppaction://noaction" highlightClick="1"/>
          </p:cNvPr>
          <p:cNvSpPr>
            <a:spLocks noChangeArrowheads="1"/>
          </p:cNvSpPr>
          <p:nvPr/>
        </p:nvSpPr>
        <p:spPr bwMode="auto">
          <a:xfrm>
            <a:off x="6786563" y="1857375"/>
            <a:ext cx="1223962" cy="719138"/>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2" action="ppaction://hlinkfile"/>
              </a:rPr>
              <a:t>CAI</a:t>
            </a:r>
            <a:endParaRPr lang="en-US" altLang="zh-CN" sz="2400">
              <a:latin typeface="隶书" pitchFamily="49" charset="-122"/>
              <a:ea typeface="隶书" pitchFamily="49" charset="-122"/>
            </a:endParaRPr>
          </a:p>
        </p:txBody>
      </p:sp>
      <p:sp>
        <p:nvSpPr>
          <p:cNvPr id="2" name="日期占位符 1"/>
          <p:cNvSpPr>
            <a:spLocks noGrp="1"/>
          </p:cNvSpPr>
          <p:nvPr>
            <p:ph type="dt" sz="half" idx="10"/>
          </p:nvPr>
        </p:nvSpPr>
        <p:spPr/>
        <p:txBody>
          <a:bodyPr/>
          <a:lstStyle/>
          <a:p>
            <a:pPr>
              <a:defRPr/>
            </a:pPr>
            <a:fld id="{C8FCBD8F-F7B0-45B7-8F05-4040B55D400E}" type="datetime11">
              <a:rPr lang="zh-CN" altLang="en-US" smtClean="0"/>
              <a:t>09:11:14</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125</a:t>
            </a:fld>
            <a:endParaRPr lang="en-US" altLang="zh-CN"/>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a:xfrm>
            <a:off x="467544" y="476672"/>
            <a:ext cx="5122912"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5.6.2 </a:t>
            </a:r>
            <a:r>
              <a:rPr lang="zh-CN" altLang="en-US">
                <a:solidFill>
                  <a:srgbClr val="330066"/>
                </a:solidFill>
                <a:cs typeface="Times New Roman" pitchFamily="18" charset="0"/>
              </a:rPr>
              <a:t>流水</a:t>
            </a:r>
            <a:r>
              <a:rPr lang="en-US" altLang="zh-CN">
                <a:solidFill>
                  <a:srgbClr val="330066"/>
                </a:solidFill>
                <a:cs typeface="Times New Roman" pitchFamily="18" charset="0"/>
              </a:rPr>
              <a:t>CPU</a:t>
            </a:r>
            <a:r>
              <a:rPr lang="zh-CN" altLang="en-US">
                <a:solidFill>
                  <a:srgbClr val="330066"/>
                </a:solidFill>
                <a:cs typeface="Times New Roman" pitchFamily="18" charset="0"/>
              </a:rPr>
              <a:t>的结构</a:t>
            </a:r>
          </a:p>
        </p:txBody>
      </p:sp>
      <p:sp>
        <p:nvSpPr>
          <p:cNvPr id="86020" name="Rectangle 3"/>
          <p:cNvSpPr>
            <a:spLocks noGrp="1" noChangeArrowheads="1"/>
          </p:cNvSpPr>
          <p:nvPr>
            <p:ph type="body" idx="1"/>
          </p:nvPr>
        </p:nvSpPr>
        <p:spPr>
          <a:xfrm>
            <a:off x="467544" y="1556792"/>
            <a:ext cx="5544616" cy="504056"/>
          </a:xfrm>
        </p:spPr>
        <p:txBody>
          <a:bodyPr/>
          <a:lstStyle/>
          <a:p>
            <a:pPr marL="0" indent="0" eaLnBrk="1" hangingPunct="1">
              <a:buNone/>
            </a:pPr>
            <a:r>
              <a:rPr lang="en-US" altLang="zh-CN"/>
              <a:t>3.</a:t>
            </a:r>
            <a:r>
              <a:rPr lang="zh-CN" altLang="en-US"/>
              <a:t>流水线（</a:t>
            </a:r>
            <a:r>
              <a:rPr lang="en-US" altLang="zh-CN"/>
              <a:t>Pipelining</a:t>
            </a:r>
            <a:r>
              <a:rPr lang="zh-CN" altLang="en-US"/>
              <a:t>）的分类</a:t>
            </a:r>
            <a:endParaRPr lang="en-US" altLang="zh-CN"/>
          </a:p>
        </p:txBody>
      </p:sp>
      <p:sp>
        <p:nvSpPr>
          <p:cNvPr id="5" name="Rectangle 3"/>
          <p:cNvSpPr txBox="1">
            <a:spLocks noChangeArrowheads="1"/>
          </p:cNvSpPr>
          <p:nvPr/>
        </p:nvSpPr>
        <p:spPr bwMode="auto">
          <a:xfrm>
            <a:off x="593373" y="2204864"/>
            <a:ext cx="8229600"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0" indent="0" eaLnBrk="1" hangingPunct="1">
              <a:buFont typeface="Wingdings" pitchFamily="2" charset="2"/>
              <a:buNone/>
            </a:pPr>
            <a:r>
              <a:rPr lang="zh-CN" altLang="en-US" sz="2000"/>
              <a:t>一个计算机系统可以在不同的并行级别上采用流水线。常见的流水线形式有：</a:t>
            </a:r>
            <a:endParaRPr lang="en-US" altLang="zh-CN" sz="2000"/>
          </a:p>
          <a:p>
            <a:pPr marL="0" lvl="2" indent="0" eaLnBrk="1" hangingPunct="1">
              <a:buFont typeface="Wingdings" pitchFamily="2" charset="2"/>
              <a:buNone/>
            </a:pPr>
            <a:r>
              <a:rPr lang="zh-CN" altLang="en-US" sz="2000"/>
              <a:t>（</a:t>
            </a:r>
            <a:r>
              <a:rPr lang="en-US" altLang="zh-CN" sz="2000"/>
              <a:t>1</a:t>
            </a:r>
            <a:r>
              <a:rPr lang="zh-CN" altLang="en-US" sz="2000"/>
              <a:t>）指令流水线：指令步骤的并行。将指令流的处理过程划分为取指令、译码、取操作数、执行、写回等几个并行处理的过程段；</a:t>
            </a:r>
          </a:p>
          <a:p>
            <a:pPr marL="0" lvl="2" indent="0" eaLnBrk="1" hangingPunct="1">
              <a:buFont typeface="Wingdings" pitchFamily="2" charset="2"/>
              <a:buNone/>
            </a:pPr>
            <a:r>
              <a:rPr lang="zh-CN" altLang="en-US" sz="2000"/>
              <a:t>（</a:t>
            </a:r>
            <a:r>
              <a:rPr lang="en-US" altLang="zh-CN" sz="2000"/>
              <a:t>2</a:t>
            </a:r>
            <a:r>
              <a:rPr lang="zh-CN" altLang="en-US" sz="2000"/>
              <a:t>）算术流水线：指运算操作步骤的并行。如流水加法器、流水乘法器、流水除法器等；</a:t>
            </a:r>
          </a:p>
          <a:p>
            <a:pPr marL="0" lvl="2" indent="0" eaLnBrk="1" hangingPunct="1">
              <a:buFont typeface="Wingdings" pitchFamily="2" charset="2"/>
              <a:buNone/>
            </a:pPr>
            <a:r>
              <a:rPr lang="zh-CN" altLang="en-US" sz="2000"/>
              <a:t>（</a:t>
            </a:r>
            <a:r>
              <a:rPr lang="en-US" altLang="zh-CN" sz="2000"/>
              <a:t>3</a:t>
            </a:r>
            <a:r>
              <a:rPr lang="zh-CN" altLang="en-US" sz="2000"/>
              <a:t>）处理机流水线：又称为宏流水线，是指程序步骤的并行。由一串级联的处理机构成流水线的各个过程段，每台处理机负责某一特定的任务。数据流从第一台处理机输入，经处理后被送入与第二台处理机相联的缓冲存储器中。第二台处理机从该存储器中取出数据进行处理，然后传送给第三台处理机，如此串联下去。随着高档微处理器芯片的出现，构造处理机流水线将变得容易。处理机流水线应用在多机系统中。</a:t>
            </a:r>
          </a:p>
        </p:txBody>
      </p:sp>
      <p:sp>
        <p:nvSpPr>
          <p:cNvPr id="2" name="日期占位符 1"/>
          <p:cNvSpPr>
            <a:spLocks noGrp="1"/>
          </p:cNvSpPr>
          <p:nvPr>
            <p:ph type="dt" sz="half" idx="10"/>
          </p:nvPr>
        </p:nvSpPr>
        <p:spPr/>
        <p:txBody>
          <a:bodyPr/>
          <a:lstStyle/>
          <a:p>
            <a:pPr>
              <a:defRPr/>
            </a:pPr>
            <a:fld id="{E07B1E07-E2EE-4131-9F7D-30ED9A52AD3F}" type="datetime11">
              <a:rPr lang="zh-CN" altLang="en-US" smtClean="0"/>
              <a:t>09:11:14</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126</a:t>
            </a:fld>
            <a:endParaRPr lang="en-US" altLang="zh-CN"/>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a:xfrm>
            <a:off x="467544" y="764704"/>
            <a:ext cx="5986463"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5.6.3 </a:t>
            </a:r>
            <a:r>
              <a:rPr lang="zh-CN" altLang="en-US">
                <a:solidFill>
                  <a:srgbClr val="330066"/>
                </a:solidFill>
                <a:cs typeface="Times New Roman" pitchFamily="18" charset="0"/>
              </a:rPr>
              <a:t>流水线中的主要问题</a:t>
            </a:r>
          </a:p>
        </p:txBody>
      </p:sp>
      <p:sp>
        <p:nvSpPr>
          <p:cNvPr id="87044" name="Rectangle 3"/>
          <p:cNvSpPr>
            <a:spLocks noGrp="1" noChangeArrowheads="1"/>
          </p:cNvSpPr>
          <p:nvPr>
            <p:ph type="body" idx="1"/>
          </p:nvPr>
        </p:nvSpPr>
        <p:spPr>
          <a:xfrm>
            <a:off x="467544" y="2204864"/>
            <a:ext cx="8229600" cy="2880320"/>
          </a:xfrm>
        </p:spPr>
        <p:txBody>
          <a:bodyPr/>
          <a:lstStyle/>
          <a:p>
            <a:pPr marL="0" lvl="1" indent="648000" eaLnBrk="1" hangingPunct="1">
              <a:lnSpc>
                <a:spcPct val="120000"/>
              </a:lnSpc>
              <a:buNone/>
            </a:pPr>
            <a:r>
              <a:rPr lang="zh-CN" altLang="en-US" sz="3000"/>
              <a:t>  要使流水线具有良好的性能，必须使流水线畅通流动，不发生断流。但由于流水过程中会出现三种相关冲突，实现流水线的不断流是困难的，这</a:t>
            </a:r>
            <a:r>
              <a:rPr lang="zh-CN" sz="3000"/>
              <a:t>三种相关冲突</a:t>
            </a:r>
            <a:r>
              <a:rPr lang="zh-CN" altLang="en-US" sz="3000"/>
              <a:t>是</a:t>
            </a:r>
            <a:r>
              <a:rPr lang="zh-CN" sz="3000"/>
              <a:t>资源相关、数据相关</a:t>
            </a:r>
            <a:r>
              <a:rPr lang="zh-CN" altLang="en-US" sz="3000"/>
              <a:t>和</a:t>
            </a:r>
            <a:r>
              <a:rPr lang="zh-CN" sz="3000"/>
              <a:t>控制相关</a:t>
            </a:r>
            <a:r>
              <a:rPr lang="zh-CN" altLang="en-US" sz="3000"/>
              <a:t>。</a:t>
            </a:r>
            <a:endParaRPr lang="en-US" altLang="zh-CN" sz="3000"/>
          </a:p>
        </p:txBody>
      </p:sp>
      <p:sp>
        <p:nvSpPr>
          <p:cNvPr id="87045" name="Rectangle 4"/>
          <p:cNvSpPr>
            <a:spLocks noChangeArrowheads="1"/>
          </p:cNvSpPr>
          <p:nvPr/>
        </p:nvSpPr>
        <p:spPr bwMode="auto">
          <a:xfrm>
            <a:off x="2152650" y="2424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2" name="日期占位符 1"/>
          <p:cNvSpPr>
            <a:spLocks noGrp="1"/>
          </p:cNvSpPr>
          <p:nvPr>
            <p:ph type="dt" sz="half" idx="10"/>
          </p:nvPr>
        </p:nvSpPr>
        <p:spPr/>
        <p:txBody>
          <a:bodyPr/>
          <a:lstStyle/>
          <a:p>
            <a:pPr>
              <a:defRPr/>
            </a:pPr>
            <a:fld id="{2732E055-D172-474D-A0A0-5641D33A29DC}" type="datetime11">
              <a:rPr lang="zh-CN" altLang="en-US" smtClean="0"/>
              <a:t>09:11:14</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127</a:t>
            </a:fld>
            <a:endParaRPr lang="en-US" altLang="zh-CN"/>
          </a:p>
        </p:txBody>
      </p:sp>
    </p:spTree>
    <p:extLst>
      <p:ext uri="{BB962C8B-B14F-4D97-AF65-F5344CB8AC3E}">
        <p14:creationId xmlns:p14="http://schemas.microsoft.com/office/powerpoint/2010/main" val="157011159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a:xfrm>
            <a:off x="457200" y="404664"/>
            <a:ext cx="5986463" cy="796950"/>
          </a:xfrm>
        </p:spPr>
        <p:txBody>
          <a:bodyPr/>
          <a:lstStyle/>
          <a:p>
            <a:pPr eaLnBrk="1" hangingPunct="1"/>
            <a:r>
              <a:rPr lang="en-US" altLang="zh-CN">
                <a:solidFill>
                  <a:srgbClr val="330066"/>
                </a:solidFill>
                <a:cs typeface="Times New Roman" pitchFamily="18" charset="0"/>
              </a:rPr>
              <a:t>5.6</a:t>
            </a:r>
            <a:r>
              <a:rPr lang="en-US" altLang="zh-CN">
                <a:solidFill>
                  <a:srgbClr val="330066"/>
                </a:solidFill>
              </a:rPr>
              <a:t>.3 </a:t>
            </a:r>
            <a:r>
              <a:rPr lang="zh-CN" altLang="en-US">
                <a:solidFill>
                  <a:srgbClr val="330066"/>
                </a:solidFill>
              </a:rPr>
              <a:t>流水线中的主要问题</a:t>
            </a:r>
          </a:p>
        </p:txBody>
      </p:sp>
      <p:sp>
        <p:nvSpPr>
          <p:cNvPr id="87044" name="Rectangle 3"/>
          <p:cNvSpPr>
            <a:spLocks noGrp="1" noChangeArrowheads="1"/>
          </p:cNvSpPr>
          <p:nvPr>
            <p:ph type="body" idx="1"/>
          </p:nvPr>
        </p:nvSpPr>
        <p:spPr>
          <a:xfrm>
            <a:off x="467544" y="1556792"/>
            <a:ext cx="8229600" cy="2285801"/>
          </a:xfrm>
        </p:spPr>
        <p:txBody>
          <a:bodyPr/>
          <a:lstStyle/>
          <a:p>
            <a:pPr marL="0" lvl="1" indent="0" eaLnBrk="1" hangingPunct="1">
              <a:buNone/>
            </a:pPr>
            <a:r>
              <a:rPr lang="en-US" altLang="zh-CN" sz="2800"/>
              <a:t>1.</a:t>
            </a:r>
            <a:r>
              <a:rPr lang="zh-CN" altLang="en-US" sz="2800"/>
              <a:t>资源相关</a:t>
            </a:r>
            <a:endParaRPr lang="en-US" altLang="zh-CN" sz="2800"/>
          </a:p>
          <a:p>
            <a:pPr marL="0" lvl="1" indent="457200" eaLnBrk="1" hangingPunct="1">
              <a:buNone/>
            </a:pPr>
            <a:r>
              <a:rPr lang="zh-CN" altLang="en-US" sz="2800"/>
              <a:t>多条指令进入流水线后在同一时钟周期内争用同一功能部件。</a:t>
            </a:r>
          </a:p>
          <a:p>
            <a:pPr marL="0" lvl="2" indent="0" eaLnBrk="1" hangingPunct="1">
              <a:buNone/>
            </a:pPr>
            <a:r>
              <a:rPr lang="zh-CN" altLang="en-US" sz="2800" b="1">
                <a:solidFill>
                  <a:srgbClr val="FF0000"/>
                </a:solidFill>
              </a:rPr>
              <a:t>解决办法：</a:t>
            </a:r>
            <a:r>
              <a:rPr lang="zh-CN" altLang="en-US" sz="2800"/>
              <a:t>一是后边指令拖一拍再推进；二是增设一个功能部件。</a:t>
            </a:r>
          </a:p>
        </p:txBody>
      </p:sp>
      <p:sp>
        <p:nvSpPr>
          <p:cNvPr id="87045" name="Rectangle 4"/>
          <p:cNvSpPr>
            <a:spLocks noChangeArrowheads="1"/>
          </p:cNvSpPr>
          <p:nvPr/>
        </p:nvSpPr>
        <p:spPr bwMode="auto">
          <a:xfrm>
            <a:off x="2152650" y="2424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pic>
        <p:nvPicPr>
          <p:cNvPr id="87046" name="Picture 5" descr="D:\jinerwork\组成\白中英版改编\Chap05\Images\b5.4.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763688" y="4254640"/>
            <a:ext cx="5157788" cy="214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42DDF522-FD46-4E1C-A78F-DCA843793F4D}" type="datetime11">
              <a:rPr lang="zh-CN" altLang="en-US" smtClean="0"/>
              <a:t>09:11:14</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128</a:t>
            </a:fld>
            <a:endParaRPr lang="en-US" altLang="zh-CN"/>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p:cNvSpPr>
            <a:spLocks noGrp="1" noChangeArrowheads="1"/>
          </p:cNvSpPr>
          <p:nvPr>
            <p:ph type="title"/>
          </p:nvPr>
        </p:nvSpPr>
        <p:spPr>
          <a:xfrm>
            <a:off x="457200" y="620688"/>
            <a:ext cx="6059016" cy="796950"/>
          </a:xfrm>
        </p:spPr>
        <p:txBody>
          <a:bodyPr/>
          <a:lstStyle/>
          <a:p>
            <a:pPr eaLnBrk="1" hangingPunct="1"/>
            <a:r>
              <a:rPr lang="en-US" altLang="zh-CN" smtClean="0">
                <a:solidFill>
                  <a:srgbClr val="330066"/>
                </a:solidFill>
                <a:cs typeface="Times New Roman" pitchFamily="18" charset="0"/>
              </a:rPr>
              <a:t>5.6</a:t>
            </a:r>
            <a:r>
              <a:rPr lang="en-US" altLang="zh-CN" smtClean="0">
                <a:solidFill>
                  <a:srgbClr val="330066"/>
                </a:solidFill>
              </a:rPr>
              <a:t>.3 </a:t>
            </a:r>
            <a:r>
              <a:rPr lang="zh-CN" altLang="en-US" smtClean="0">
                <a:solidFill>
                  <a:srgbClr val="330066"/>
                </a:solidFill>
              </a:rPr>
              <a:t>流水线</a:t>
            </a:r>
            <a:r>
              <a:rPr lang="zh-CN" altLang="en-US">
                <a:solidFill>
                  <a:srgbClr val="330066"/>
                </a:solidFill>
              </a:rPr>
              <a:t>中的主要问题</a:t>
            </a:r>
          </a:p>
        </p:txBody>
      </p:sp>
      <p:sp>
        <p:nvSpPr>
          <p:cNvPr id="88068" name="Rectangle 3"/>
          <p:cNvSpPr>
            <a:spLocks noGrp="1" noChangeArrowheads="1"/>
          </p:cNvSpPr>
          <p:nvPr>
            <p:ph type="body" idx="1"/>
          </p:nvPr>
        </p:nvSpPr>
        <p:spPr>
          <a:xfrm>
            <a:off x="611560" y="1628800"/>
            <a:ext cx="7626350" cy="3065512"/>
          </a:xfrm>
        </p:spPr>
        <p:txBody>
          <a:bodyPr/>
          <a:lstStyle/>
          <a:p>
            <a:pPr marL="0" lvl="1" indent="0" eaLnBrk="1" hangingPunct="1">
              <a:buNone/>
            </a:pPr>
            <a:r>
              <a:rPr lang="en-US" altLang="zh-CN" sz="2800"/>
              <a:t>2.</a:t>
            </a:r>
            <a:r>
              <a:rPr lang="zh-CN" altLang="en-US" sz="2800"/>
              <a:t>数据相关</a:t>
            </a:r>
          </a:p>
          <a:p>
            <a:pPr marL="0" lvl="2" indent="0" eaLnBrk="1" hangingPunct="1">
              <a:buNone/>
            </a:pPr>
            <a:r>
              <a:rPr lang="zh-CN" altLang="en-US" sz="2800"/>
              <a:t>在一个程序中，如果必须等前一条指令执行完毕后，才能执行后一条指令，那么这两条指令就是数据相关的。</a:t>
            </a:r>
            <a:endParaRPr lang="en-US" altLang="zh-CN" sz="2800"/>
          </a:p>
          <a:p>
            <a:pPr marL="0" lvl="2" indent="0" eaLnBrk="1" hangingPunct="1">
              <a:buNone/>
            </a:pPr>
            <a:r>
              <a:rPr lang="zh-CN" altLang="en-US" sz="2800" b="1">
                <a:solidFill>
                  <a:srgbClr val="FF0000"/>
                </a:solidFill>
              </a:rPr>
              <a:t>（</a:t>
            </a:r>
            <a:r>
              <a:rPr lang="en-US" altLang="zh-CN" sz="2800" b="1">
                <a:solidFill>
                  <a:srgbClr val="FF0000"/>
                </a:solidFill>
              </a:rPr>
              <a:t>1</a:t>
            </a:r>
            <a:r>
              <a:rPr lang="zh-CN" altLang="en-US" sz="2800" b="1">
                <a:solidFill>
                  <a:srgbClr val="FF0000"/>
                </a:solidFill>
              </a:rPr>
              <a:t>）写后读</a:t>
            </a:r>
            <a:r>
              <a:rPr lang="en-US" altLang="zh-CN" sz="2800" b="1">
                <a:solidFill>
                  <a:srgbClr val="FF0000"/>
                </a:solidFill>
              </a:rPr>
              <a:t>RAW(Read After Write)</a:t>
            </a:r>
            <a:r>
              <a:rPr lang="zh-CN" altLang="en-US" sz="2800" b="1">
                <a:solidFill>
                  <a:srgbClr val="FF0000"/>
                </a:solidFill>
              </a:rPr>
              <a:t>相关</a:t>
            </a:r>
            <a:endParaRPr lang="en-US" altLang="zh-CN" sz="2800" b="1">
              <a:solidFill>
                <a:srgbClr val="FF0000"/>
              </a:solidFill>
            </a:endParaRPr>
          </a:p>
          <a:p>
            <a:pPr marL="0" lvl="3" indent="0" eaLnBrk="1" hangingPunct="1">
              <a:buNone/>
            </a:pPr>
            <a:r>
              <a:rPr lang="zh-CN" altLang="en-US" sz="2800"/>
              <a:t>后面指令用到前面指令所写的数据。</a:t>
            </a:r>
          </a:p>
        </p:txBody>
      </p:sp>
      <p:sp>
        <p:nvSpPr>
          <p:cNvPr id="2" name="日期占位符 1"/>
          <p:cNvSpPr>
            <a:spLocks noGrp="1"/>
          </p:cNvSpPr>
          <p:nvPr>
            <p:ph type="dt" sz="half" idx="10"/>
          </p:nvPr>
        </p:nvSpPr>
        <p:spPr/>
        <p:txBody>
          <a:bodyPr/>
          <a:lstStyle/>
          <a:p>
            <a:pPr>
              <a:defRPr/>
            </a:pPr>
            <a:fld id="{1C7E9BC0-2BB6-4BD8-A587-47867E5AD9D8}" type="datetime11">
              <a:rPr lang="zh-CN" altLang="en-US" smtClean="0"/>
              <a:t>09:11:14</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129</a:t>
            </a:fld>
            <a:endParaRPr lang="en-US" altLang="zh-C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zh-CN" altLang="zh-CN"/>
              <a:t>5.1.3 CPU</a:t>
            </a:r>
            <a:r>
              <a:rPr lang="zh-CN"/>
              <a:t>中的主要寄存器</a:t>
            </a:r>
            <a:endParaRPr lang="zh-CN" altLang="en-US"/>
          </a:p>
        </p:txBody>
      </p:sp>
      <p:sp>
        <p:nvSpPr>
          <p:cNvPr id="10244" name="Rectangle 3"/>
          <p:cNvSpPr>
            <a:spLocks noGrp="1" noChangeArrowheads="1"/>
          </p:cNvSpPr>
          <p:nvPr>
            <p:ph type="body" idx="1"/>
          </p:nvPr>
        </p:nvSpPr>
        <p:spPr>
          <a:xfrm>
            <a:off x="467544" y="1700808"/>
            <a:ext cx="8229600" cy="4464496"/>
          </a:xfrm>
        </p:spPr>
        <p:txBody>
          <a:bodyPr/>
          <a:lstStyle/>
          <a:p>
            <a:pPr marL="0" lvl="1" indent="0" eaLnBrk="1" hangingPunct="1">
              <a:spcBef>
                <a:spcPts val="600"/>
              </a:spcBef>
              <a:buNone/>
            </a:pPr>
            <a:r>
              <a:rPr lang="en-US" sz="2800"/>
              <a:t>4.</a:t>
            </a:r>
            <a:r>
              <a:rPr lang="zh-CN" altLang="en-US" sz="2800"/>
              <a:t>数据地址寄存器</a:t>
            </a:r>
            <a:r>
              <a:rPr lang="en-US" altLang="zh-CN" sz="2800"/>
              <a:t>(AR)</a:t>
            </a:r>
          </a:p>
          <a:p>
            <a:pPr marL="0" lvl="1" indent="457200" eaLnBrk="1" hangingPunct="1">
              <a:spcBef>
                <a:spcPts val="600"/>
              </a:spcBef>
              <a:buNone/>
            </a:pPr>
            <a:r>
              <a:rPr lang="zh-CN" altLang="en-US" sz="2800"/>
              <a:t>用来保存当前</a:t>
            </a:r>
            <a:r>
              <a:rPr lang="en-US" altLang="zh-CN" sz="2800"/>
              <a:t>CPU</a:t>
            </a:r>
            <a:r>
              <a:rPr lang="zh-CN" altLang="en-US" sz="2800"/>
              <a:t>所访问的数据存储器（简称数存）单元的地址。由于要对存储器阵列进行地址译码，所以必须使用地址寄存器来保持地址信息，直到一次读</a:t>
            </a:r>
            <a:r>
              <a:rPr lang="en-US" altLang="zh-CN" sz="2800"/>
              <a:t>/</a:t>
            </a:r>
            <a:r>
              <a:rPr lang="zh-CN" altLang="en-US" sz="2800"/>
              <a:t>写操作完成。</a:t>
            </a:r>
            <a:endParaRPr lang="en-US" altLang="zh-CN" sz="2800"/>
          </a:p>
          <a:p>
            <a:pPr marL="0" lvl="1" indent="457200" eaLnBrk="1" hangingPunct="1">
              <a:spcBef>
                <a:spcPts val="600"/>
              </a:spcBef>
              <a:buNone/>
            </a:pPr>
            <a:r>
              <a:rPr lang="zh-CN" altLang="en-US" sz="2800"/>
              <a:t>地址寄存器的结构和数据缓冲寄存器、指令寄存器一样，通常使用单纯的寄存器结构。信息的存入一般采用电位</a:t>
            </a:r>
            <a:r>
              <a:rPr lang="en-US" altLang="zh-CN" sz="2800"/>
              <a:t>-</a:t>
            </a:r>
            <a:r>
              <a:rPr lang="zh-CN" altLang="en-US" sz="2800"/>
              <a:t>脉冲方式，即电位输入端对应数据信息位，脉冲输入端对应控制信号，在控制信号作用下，瞬时将信息打入寄存器。</a:t>
            </a:r>
            <a:endParaRPr lang="en-US" altLang="zh-CN" sz="2800"/>
          </a:p>
        </p:txBody>
      </p:sp>
      <p:sp>
        <p:nvSpPr>
          <p:cNvPr id="2" name="日期占位符 1"/>
          <p:cNvSpPr>
            <a:spLocks noGrp="1"/>
          </p:cNvSpPr>
          <p:nvPr>
            <p:ph type="dt" sz="half" idx="10"/>
          </p:nvPr>
        </p:nvSpPr>
        <p:spPr/>
        <p:txBody>
          <a:bodyPr/>
          <a:lstStyle/>
          <a:p>
            <a:pPr>
              <a:defRPr/>
            </a:pPr>
            <a:fld id="{7590B728-1D7C-4656-B6DA-4A380EEF023A}" type="datetime11">
              <a:rPr lang="zh-CN" altLang="en-US" smtClean="0"/>
              <a:t>09:11:02</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13</a:t>
            </a:fld>
            <a:endParaRPr lang="en-US" altLang="zh-CN"/>
          </a:p>
        </p:txBody>
      </p:sp>
    </p:spTree>
    <p:extLst>
      <p:ext uri="{BB962C8B-B14F-4D97-AF65-F5344CB8AC3E}">
        <p14:creationId xmlns:p14="http://schemas.microsoft.com/office/powerpoint/2010/main" val="246375557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p:cNvSpPr>
            <a:spLocks noGrp="1" noChangeArrowheads="1"/>
          </p:cNvSpPr>
          <p:nvPr>
            <p:ph type="title"/>
          </p:nvPr>
        </p:nvSpPr>
        <p:spPr>
          <a:xfrm>
            <a:off x="457200" y="620688"/>
            <a:ext cx="6059016"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smtClean="0">
                <a:solidFill>
                  <a:srgbClr val="330066"/>
                </a:solidFill>
                <a:cs typeface="Times New Roman" pitchFamily="18" charset="0"/>
              </a:rPr>
              <a:t>5.6.3 </a:t>
            </a:r>
            <a:r>
              <a:rPr lang="zh-CN" altLang="en-US" smtClean="0">
                <a:solidFill>
                  <a:srgbClr val="330066"/>
                </a:solidFill>
                <a:cs typeface="Times New Roman" pitchFamily="18" charset="0"/>
              </a:rPr>
              <a:t>流水线</a:t>
            </a:r>
            <a:r>
              <a:rPr lang="zh-CN" altLang="en-US">
                <a:solidFill>
                  <a:srgbClr val="330066"/>
                </a:solidFill>
                <a:cs typeface="Times New Roman" pitchFamily="18" charset="0"/>
              </a:rPr>
              <a:t>中的主要问题</a:t>
            </a:r>
          </a:p>
        </p:txBody>
      </p:sp>
      <p:pic>
        <p:nvPicPr>
          <p:cNvPr id="89092" name="Picture 3" descr="b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212976"/>
            <a:ext cx="7696200"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3" name="Rectangle 4"/>
          <p:cNvSpPr>
            <a:spLocks noGrp="1" noChangeArrowheads="1"/>
          </p:cNvSpPr>
          <p:nvPr>
            <p:ph type="body" idx="1"/>
          </p:nvPr>
        </p:nvSpPr>
        <p:spPr>
          <a:xfrm>
            <a:off x="683568" y="1556792"/>
            <a:ext cx="7313029" cy="1637729"/>
          </a:xfrm>
          <a:noFill/>
        </p:spPr>
        <p:txBody>
          <a:bodyPr/>
          <a:lstStyle/>
          <a:p>
            <a:pPr marL="0" indent="0" algn="just" eaLnBrk="1" hangingPunct="1">
              <a:spcBef>
                <a:spcPct val="0"/>
              </a:spcBef>
              <a:buClrTx/>
              <a:buSzTx/>
              <a:buFontTx/>
              <a:buNone/>
            </a:pPr>
            <a:r>
              <a:rPr lang="zh-CN" altLang="en-US" sz="2100">
                <a:latin typeface="Times New Roman" pitchFamily="18" charset="0"/>
              </a:rPr>
              <a:t>例：两条指令发生写后读数据相关冲突</a:t>
            </a:r>
            <a:r>
              <a:rPr lang="en-US" altLang="zh-CN" sz="1900"/>
              <a:t>RAW(Read After Write)</a:t>
            </a:r>
          </a:p>
          <a:p>
            <a:pPr marL="0" indent="0" algn="just" eaLnBrk="1" hangingPunct="1">
              <a:spcBef>
                <a:spcPct val="0"/>
              </a:spcBef>
              <a:buClrTx/>
              <a:buSzTx/>
              <a:buFontTx/>
              <a:buNone/>
            </a:pPr>
            <a:endParaRPr lang="en-US" altLang="zh-CN" sz="1900"/>
          </a:p>
          <a:p>
            <a:pPr marL="0" indent="0" algn="just">
              <a:spcBef>
                <a:spcPct val="0"/>
              </a:spcBef>
              <a:buClrTx/>
              <a:buSzTx/>
              <a:buFontTx/>
              <a:buNone/>
            </a:pPr>
            <a:r>
              <a:rPr lang="en-US" altLang="zh-CN" sz="2100">
                <a:latin typeface="Times New Roman" pitchFamily="18" charset="0"/>
              </a:rPr>
              <a:t>ADD	  R1,	R2,	R3		R2+R3--&gt;R1</a:t>
            </a:r>
          </a:p>
          <a:p>
            <a:pPr marL="0" indent="0" algn="just">
              <a:spcBef>
                <a:spcPct val="0"/>
              </a:spcBef>
              <a:buClrTx/>
              <a:buSzTx/>
              <a:buFontTx/>
              <a:buNone/>
            </a:pPr>
            <a:r>
              <a:rPr lang="en-US" altLang="zh-CN" sz="2100">
                <a:latin typeface="Times New Roman" pitchFamily="18" charset="0"/>
              </a:rPr>
              <a:t>SUB	  R4,	R1,	R5		R1-R5--&gt;R4</a:t>
            </a:r>
          </a:p>
          <a:p>
            <a:pPr marL="0" indent="0" algn="just">
              <a:spcBef>
                <a:spcPct val="0"/>
              </a:spcBef>
              <a:buClrTx/>
              <a:buSzTx/>
              <a:buFontTx/>
              <a:buNone/>
            </a:pPr>
            <a:r>
              <a:rPr lang="en-US" altLang="zh-CN" sz="2100">
                <a:latin typeface="Times New Roman" pitchFamily="18" charset="0"/>
              </a:rPr>
              <a:t>AND	  R6,	R1,	R7		R1^R7--&gt;R6</a:t>
            </a:r>
          </a:p>
          <a:p>
            <a:pPr marL="0" indent="0">
              <a:spcBef>
                <a:spcPct val="0"/>
              </a:spcBef>
              <a:buClrTx/>
              <a:buSzTx/>
              <a:buFontTx/>
              <a:buNone/>
            </a:pPr>
            <a:endParaRPr lang="en-US" altLang="zh-CN" sz="2100">
              <a:latin typeface="Times New Roman" pitchFamily="18" charset="0"/>
            </a:endParaRPr>
          </a:p>
        </p:txBody>
      </p:sp>
      <p:sp>
        <p:nvSpPr>
          <p:cNvPr id="6" name="Rectangle 4"/>
          <p:cNvSpPr txBox="1">
            <a:spLocks noChangeArrowheads="1"/>
          </p:cNvSpPr>
          <p:nvPr/>
        </p:nvSpPr>
        <p:spPr bwMode="auto">
          <a:xfrm>
            <a:off x="875153" y="5157192"/>
            <a:ext cx="7313029" cy="129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0" indent="0">
              <a:spcBef>
                <a:spcPct val="0"/>
              </a:spcBef>
              <a:buClrTx/>
              <a:buSzTx/>
              <a:buFontTx/>
              <a:buNone/>
            </a:pPr>
            <a:r>
              <a:rPr lang="en-US" altLang="zh-CN" sz="1600">
                <a:latin typeface="Times New Roman" pitchFamily="18" charset="0"/>
              </a:rPr>
              <a:t>ADD</a:t>
            </a:r>
            <a:r>
              <a:rPr lang="zh-CN" altLang="en-US" sz="1600">
                <a:latin typeface="Times New Roman" pitchFamily="18" charset="0"/>
              </a:rPr>
              <a:t>指令在时钟</a:t>
            </a:r>
            <a:r>
              <a:rPr lang="en-US" altLang="zh-CN" sz="1600">
                <a:latin typeface="Times New Roman" pitchFamily="18" charset="0"/>
              </a:rPr>
              <a:t>5</a:t>
            </a:r>
            <a:r>
              <a:rPr lang="zh-CN" altLang="en-US" sz="1600">
                <a:latin typeface="Times New Roman" pitchFamily="18" charset="0"/>
              </a:rPr>
              <a:t>时将运算结果写入寄存器</a:t>
            </a:r>
            <a:r>
              <a:rPr lang="en-US" altLang="zh-CN" sz="1600">
                <a:latin typeface="Times New Roman" pitchFamily="18" charset="0"/>
              </a:rPr>
              <a:t>R1</a:t>
            </a:r>
            <a:r>
              <a:rPr lang="zh-CN" altLang="en-US" sz="1600">
                <a:latin typeface="Times New Roman" pitchFamily="18" charset="0"/>
              </a:rPr>
              <a:t>，但</a:t>
            </a:r>
            <a:r>
              <a:rPr lang="en-US" altLang="zh-CN" sz="1600">
                <a:latin typeface="Times New Roman" pitchFamily="18" charset="0"/>
              </a:rPr>
              <a:t>SUB</a:t>
            </a:r>
            <a:r>
              <a:rPr lang="zh-CN" altLang="en-US" sz="1600">
                <a:latin typeface="Times New Roman" pitchFamily="18" charset="0"/>
              </a:rPr>
              <a:t>指令在时钟</a:t>
            </a:r>
            <a:r>
              <a:rPr lang="en-US" altLang="zh-CN" sz="1600">
                <a:latin typeface="Times New Roman" pitchFamily="18" charset="0"/>
              </a:rPr>
              <a:t>4</a:t>
            </a:r>
            <a:r>
              <a:rPr lang="zh-CN" altLang="en-US" sz="1600">
                <a:latin typeface="Times New Roman" pitchFamily="18" charset="0"/>
              </a:rPr>
              <a:t>时读寄存器</a:t>
            </a:r>
            <a:r>
              <a:rPr lang="en-US" altLang="zh-CN" sz="1600">
                <a:latin typeface="Times New Roman" pitchFamily="18" charset="0"/>
              </a:rPr>
              <a:t>R1</a:t>
            </a:r>
            <a:r>
              <a:rPr lang="zh-CN" altLang="en-US" sz="1600">
                <a:latin typeface="Times New Roman" pitchFamily="18" charset="0"/>
              </a:rPr>
              <a:t>到</a:t>
            </a:r>
            <a:r>
              <a:rPr lang="en-US" altLang="zh-CN" sz="1600">
                <a:latin typeface="Times New Roman" pitchFamily="18" charset="0"/>
              </a:rPr>
              <a:t>ALU</a:t>
            </a:r>
            <a:r>
              <a:rPr lang="zh-CN" altLang="en-US" sz="1600">
                <a:latin typeface="Times New Roman" pitchFamily="18" charset="0"/>
              </a:rPr>
              <a:t>，</a:t>
            </a:r>
            <a:r>
              <a:rPr lang="en-US" altLang="zh-CN" sz="1600">
                <a:latin typeface="Times New Roman" pitchFamily="18" charset="0"/>
              </a:rPr>
              <a:t>AND</a:t>
            </a:r>
            <a:r>
              <a:rPr lang="zh-CN" altLang="en-US" sz="1600">
                <a:latin typeface="Times New Roman" pitchFamily="18" charset="0"/>
              </a:rPr>
              <a:t>指令在时钟</a:t>
            </a:r>
            <a:r>
              <a:rPr lang="en-US" altLang="zh-CN" sz="1600">
                <a:latin typeface="Times New Roman" pitchFamily="18" charset="0"/>
              </a:rPr>
              <a:t>5</a:t>
            </a:r>
            <a:r>
              <a:rPr lang="zh-CN" altLang="en-US" sz="1600">
                <a:latin typeface="Times New Roman" pitchFamily="18" charset="0"/>
              </a:rPr>
              <a:t>时读寄存器</a:t>
            </a:r>
            <a:r>
              <a:rPr lang="en-US" altLang="zh-CN" sz="1600">
                <a:latin typeface="Times New Roman" pitchFamily="18" charset="0"/>
              </a:rPr>
              <a:t>R1</a:t>
            </a:r>
            <a:r>
              <a:rPr lang="zh-CN" altLang="en-US" sz="1600">
                <a:latin typeface="Times New Roman" pitchFamily="18" charset="0"/>
              </a:rPr>
              <a:t>到</a:t>
            </a:r>
            <a:r>
              <a:rPr lang="en-US" altLang="zh-CN" sz="1600">
                <a:latin typeface="Times New Roman" pitchFamily="18" charset="0"/>
              </a:rPr>
              <a:t>ALU</a:t>
            </a:r>
            <a:r>
              <a:rPr lang="zh-CN" altLang="en-US" sz="1600">
                <a:latin typeface="Times New Roman" pitchFamily="18" charset="0"/>
              </a:rPr>
              <a:t>运算。本来</a:t>
            </a:r>
            <a:r>
              <a:rPr lang="en-US" altLang="zh-CN" sz="1600">
                <a:latin typeface="Times New Roman" pitchFamily="18" charset="0"/>
              </a:rPr>
              <a:t>ADD</a:t>
            </a:r>
            <a:r>
              <a:rPr lang="zh-CN" altLang="en-US" sz="1600">
                <a:latin typeface="Times New Roman" pitchFamily="18" charset="0"/>
              </a:rPr>
              <a:t>指令应该先写</a:t>
            </a:r>
            <a:r>
              <a:rPr lang="en-US" altLang="zh-CN" sz="1600">
                <a:latin typeface="Times New Roman" pitchFamily="18" charset="0"/>
              </a:rPr>
              <a:t>R1</a:t>
            </a:r>
            <a:r>
              <a:rPr lang="zh-CN" altLang="en-US" sz="1600">
                <a:latin typeface="Times New Roman" pitchFamily="18" charset="0"/>
              </a:rPr>
              <a:t>，</a:t>
            </a:r>
            <a:r>
              <a:rPr lang="en-US" altLang="zh-CN" sz="1600">
                <a:latin typeface="Times New Roman" pitchFamily="18" charset="0"/>
              </a:rPr>
              <a:t>SUB</a:t>
            </a:r>
            <a:r>
              <a:rPr lang="zh-CN" altLang="en-US" sz="1600">
                <a:latin typeface="Times New Roman" pitchFamily="18" charset="0"/>
              </a:rPr>
              <a:t>指令后读</a:t>
            </a:r>
            <a:r>
              <a:rPr lang="en-US" altLang="zh-CN" sz="1600">
                <a:latin typeface="Times New Roman" pitchFamily="18" charset="0"/>
              </a:rPr>
              <a:t>R1</a:t>
            </a:r>
            <a:r>
              <a:rPr lang="zh-CN" altLang="en-US" sz="1600">
                <a:latin typeface="Times New Roman" pitchFamily="18" charset="0"/>
              </a:rPr>
              <a:t>，结果变成</a:t>
            </a:r>
            <a:r>
              <a:rPr lang="en-US" altLang="zh-CN" sz="1600">
                <a:latin typeface="Times New Roman" pitchFamily="18" charset="0"/>
              </a:rPr>
              <a:t>SUB</a:t>
            </a:r>
            <a:r>
              <a:rPr lang="zh-CN" altLang="en-US" sz="1600">
                <a:latin typeface="Times New Roman" pitchFamily="18" charset="0"/>
              </a:rPr>
              <a:t>指令先读</a:t>
            </a:r>
            <a:r>
              <a:rPr lang="en-US" altLang="zh-CN" sz="1600">
                <a:latin typeface="Times New Roman" pitchFamily="18" charset="0"/>
              </a:rPr>
              <a:t>R1</a:t>
            </a:r>
            <a:r>
              <a:rPr lang="zh-CN" altLang="en-US" sz="1600">
                <a:latin typeface="Times New Roman" pitchFamily="18" charset="0"/>
              </a:rPr>
              <a:t>，</a:t>
            </a:r>
            <a:r>
              <a:rPr lang="en-US" altLang="zh-CN" sz="1600">
                <a:latin typeface="Times New Roman" pitchFamily="18" charset="0"/>
              </a:rPr>
              <a:t>ADD</a:t>
            </a:r>
            <a:r>
              <a:rPr lang="zh-CN" altLang="en-US" sz="1600">
                <a:latin typeface="Times New Roman" pitchFamily="18" charset="0"/>
              </a:rPr>
              <a:t>指令后写</a:t>
            </a:r>
            <a:r>
              <a:rPr lang="en-US" altLang="zh-CN" sz="1600">
                <a:latin typeface="Times New Roman" pitchFamily="18" charset="0"/>
              </a:rPr>
              <a:t>R1</a:t>
            </a:r>
            <a:r>
              <a:rPr lang="zh-CN" altLang="en-US" sz="1600">
                <a:latin typeface="Times New Roman" pitchFamily="18" charset="0"/>
              </a:rPr>
              <a:t>。因而发生了</a:t>
            </a:r>
            <a:r>
              <a:rPr lang="en-US" altLang="zh-CN" sz="1600">
                <a:latin typeface="Times New Roman" pitchFamily="18" charset="0"/>
              </a:rPr>
              <a:t>SUB</a:t>
            </a:r>
            <a:r>
              <a:rPr lang="zh-CN" altLang="en-US" sz="1600">
                <a:latin typeface="Times New Roman" pitchFamily="18" charset="0"/>
              </a:rPr>
              <a:t>、</a:t>
            </a:r>
            <a:r>
              <a:rPr lang="en-US" altLang="zh-CN" sz="1600">
                <a:latin typeface="Times New Roman" pitchFamily="18" charset="0"/>
              </a:rPr>
              <a:t>ADD</a:t>
            </a:r>
            <a:r>
              <a:rPr lang="zh-CN" altLang="en-US" sz="1600">
                <a:latin typeface="Times New Roman" pitchFamily="18" charset="0"/>
              </a:rPr>
              <a:t>两条指令间先读后写的数据相关冲突。</a:t>
            </a:r>
            <a:r>
              <a:rPr lang="en-US" altLang="zh-CN" sz="1600">
                <a:latin typeface="Times New Roman" pitchFamily="18" charset="0"/>
              </a:rPr>
              <a:t>AND</a:t>
            </a:r>
            <a:r>
              <a:rPr lang="zh-CN" altLang="en-US" sz="1600">
                <a:latin typeface="Times New Roman" pitchFamily="18" charset="0"/>
              </a:rPr>
              <a:t>、</a:t>
            </a:r>
            <a:r>
              <a:rPr lang="en-US" altLang="zh-CN" sz="1600">
                <a:latin typeface="Times New Roman" pitchFamily="18" charset="0"/>
              </a:rPr>
              <a:t>ADD</a:t>
            </a:r>
            <a:r>
              <a:rPr lang="zh-CN" altLang="en-US" sz="1600">
                <a:latin typeface="Times New Roman" pitchFamily="18" charset="0"/>
              </a:rPr>
              <a:t>两条指令间发生了同时读写数据的相关冲突。</a:t>
            </a:r>
            <a:endParaRPr lang="en-US" altLang="zh-CN" sz="1600">
              <a:latin typeface="Times New Roman" pitchFamily="18" charset="0"/>
            </a:endParaRPr>
          </a:p>
        </p:txBody>
      </p:sp>
      <p:sp>
        <p:nvSpPr>
          <p:cNvPr id="2" name="日期占位符 1"/>
          <p:cNvSpPr>
            <a:spLocks noGrp="1"/>
          </p:cNvSpPr>
          <p:nvPr>
            <p:ph type="dt" sz="half" idx="10"/>
          </p:nvPr>
        </p:nvSpPr>
        <p:spPr/>
        <p:txBody>
          <a:bodyPr/>
          <a:lstStyle/>
          <a:p>
            <a:pPr>
              <a:defRPr/>
            </a:pPr>
            <a:fld id="{7FF4221D-8C75-4722-BD03-BAF805D4E0A2}" type="datetime11">
              <a:rPr lang="zh-CN" altLang="en-US" smtClean="0"/>
              <a:t>09:11:14</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130</a:t>
            </a:fld>
            <a:endParaRPr lang="en-US" altLang="zh-CN"/>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p:cNvSpPr>
            <a:spLocks noGrp="1" noChangeArrowheads="1"/>
          </p:cNvSpPr>
          <p:nvPr>
            <p:ph type="title"/>
          </p:nvPr>
        </p:nvSpPr>
        <p:spPr>
          <a:xfrm>
            <a:off x="467544" y="476672"/>
            <a:ext cx="6203032" cy="724942"/>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5.6.3 </a:t>
            </a:r>
            <a:r>
              <a:rPr lang="zh-CN" altLang="en-US">
                <a:solidFill>
                  <a:srgbClr val="330066"/>
                </a:solidFill>
                <a:cs typeface="Times New Roman" pitchFamily="18" charset="0"/>
              </a:rPr>
              <a:t>流水线中的主要问题</a:t>
            </a:r>
          </a:p>
        </p:txBody>
      </p:sp>
      <p:sp>
        <p:nvSpPr>
          <p:cNvPr id="88068" name="Rectangle 3"/>
          <p:cNvSpPr>
            <a:spLocks noGrp="1" noChangeArrowheads="1"/>
          </p:cNvSpPr>
          <p:nvPr>
            <p:ph type="body" idx="1"/>
          </p:nvPr>
        </p:nvSpPr>
        <p:spPr>
          <a:xfrm>
            <a:off x="539552" y="1556792"/>
            <a:ext cx="7626350" cy="1152128"/>
          </a:xfrm>
        </p:spPr>
        <p:txBody>
          <a:bodyPr/>
          <a:lstStyle/>
          <a:p>
            <a:pPr marL="0" lvl="2" indent="0" eaLnBrk="1" hangingPunct="1">
              <a:buNone/>
            </a:pPr>
            <a:r>
              <a:rPr lang="zh-CN" altLang="en-US" sz="2800" b="1">
                <a:solidFill>
                  <a:srgbClr val="FF0000"/>
                </a:solidFill>
              </a:rPr>
              <a:t>（</a:t>
            </a:r>
            <a:r>
              <a:rPr lang="en-US" altLang="zh-CN" sz="2800" b="1">
                <a:solidFill>
                  <a:srgbClr val="FF0000"/>
                </a:solidFill>
              </a:rPr>
              <a:t>2</a:t>
            </a:r>
            <a:r>
              <a:rPr lang="zh-CN" altLang="en-US" sz="2800" b="1">
                <a:solidFill>
                  <a:srgbClr val="FF0000"/>
                </a:solidFill>
              </a:rPr>
              <a:t>）写后写</a:t>
            </a:r>
            <a:r>
              <a:rPr lang="en-US" altLang="zh-CN" sz="2800" b="1">
                <a:solidFill>
                  <a:srgbClr val="FF0000"/>
                </a:solidFill>
              </a:rPr>
              <a:t>WAW(Write After Write)</a:t>
            </a:r>
            <a:r>
              <a:rPr lang="zh-CN" altLang="en-US" sz="2800" b="1">
                <a:solidFill>
                  <a:srgbClr val="FF0000"/>
                </a:solidFill>
              </a:rPr>
              <a:t>相关</a:t>
            </a:r>
            <a:endParaRPr lang="en-US" altLang="zh-CN" sz="2800" b="1">
              <a:solidFill>
                <a:srgbClr val="FF0000"/>
              </a:solidFill>
            </a:endParaRPr>
          </a:p>
          <a:p>
            <a:pPr marL="0" lvl="3" indent="0" eaLnBrk="1" hangingPunct="1">
              <a:buNone/>
            </a:pPr>
            <a:r>
              <a:rPr lang="zh-CN" altLang="en-US" sz="2800"/>
              <a:t>两条指令写同一个单元。</a:t>
            </a:r>
          </a:p>
        </p:txBody>
      </p:sp>
      <p:sp>
        <p:nvSpPr>
          <p:cNvPr id="5" name="Rectangle 4"/>
          <p:cNvSpPr txBox="1">
            <a:spLocks noChangeArrowheads="1"/>
          </p:cNvSpPr>
          <p:nvPr/>
        </p:nvSpPr>
        <p:spPr bwMode="auto">
          <a:xfrm>
            <a:off x="683568" y="2708921"/>
            <a:ext cx="7313029" cy="1512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0" indent="0" algn="just" eaLnBrk="1" hangingPunct="1">
              <a:spcBef>
                <a:spcPct val="0"/>
              </a:spcBef>
              <a:buClrTx/>
              <a:buSzTx/>
              <a:buFontTx/>
              <a:buNone/>
            </a:pPr>
            <a:r>
              <a:rPr lang="zh-CN" altLang="en-US" sz="2100">
                <a:latin typeface="Times New Roman" pitchFamily="18" charset="0"/>
              </a:rPr>
              <a:t>例：</a:t>
            </a:r>
            <a:endParaRPr lang="en-US" altLang="zh-CN" sz="2100">
              <a:latin typeface="Times New Roman" pitchFamily="18" charset="0"/>
            </a:endParaRPr>
          </a:p>
          <a:p>
            <a:pPr marL="0" indent="0" algn="just" eaLnBrk="1" hangingPunct="1">
              <a:spcBef>
                <a:spcPct val="0"/>
              </a:spcBef>
              <a:buClrTx/>
              <a:buSzTx/>
              <a:buFontTx/>
              <a:buNone/>
            </a:pPr>
            <a:endParaRPr lang="en-US" altLang="zh-CN" sz="1900"/>
          </a:p>
          <a:p>
            <a:pPr marL="0" indent="0" algn="just">
              <a:spcBef>
                <a:spcPct val="0"/>
              </a:spcBef>
              <a:buClrTx/>
              <a:buSzTx/>
              <a:buFontTx/>
              <a:buNone/>
            </a:pPr>
            <a:r>
              <a:rPr lang="en-US" altLang="zh-CN" sz="2100">
                <a:latin typeface="Times New Roman" pitchFamily="18" charset="0"/>
              </a:rPr>
              <a:t>I5</a:t>
            </a:r>
            <a:r>
              <a:rPr lang="zh-CN" altLang="en-US" sz="2100">
                <a:latin typeface="Times New Roman" pitchFamily="18" charset="0"/>
              </a:rPr>
              <a:t>：</a:t>
            </a:r>
            <a:r>
              <a:rPr lang="en-US" altLang="zh-CN" sz="2100">
                <a:latin typeface="Times New Roman" pitchFamily="18" charset="0"/>
              </a:rPr>
              <a:t>MUL	  R3,	R1,	R2		R1×R2--&gt;R3</a:t>
            </a:r>
          </a:p>
          <a:p>
            <a:pPr marL="0" indent="0" algn="just">
              <a:spcBef>
                <a:spcPct val="0"/>
              </a:spcBef>
              <a:buClrTx/>
              <a:buSzTx/>
              <a:buFontTx/>
              <a:buNone/>
            </a:pPr>
            <a:r>
              <a:rPr lang="en-US" altLang="zh-CN" sz="2100">
                <a:latin typeface="Times New Roman" pitchFamily="18" charset="0"/>
              </a:rPr>
              <a:t>I6</a:t>
            </a:r>
            <a:r>
              <a:rPr lang="zh-CN" altLang="en-US" sz="2100">
                <a:latin typeface="Times New Roman" pitchFamily="18" charset="0"/>
              </a:rPr>
              <a:t>：</a:t>
            </a:r>
            <a:r>
              <a:rPr lang="en-US" altLang="zh-CN" sz="2100">
                <a:latin typeface="Times New Roman" pitchFamily="18" charset="0"/>
              </a:rPr>
              <a:t>ADD	  R3,	R4,	R5		R4+R5--&gt;R3</a:t>
            </a:r>
          </a:p>
        </p:txBody>
      </p:sp>
      <p:sp>
        <p:nvSpPr>
          <p:cNvPr id="6" name="Rectangle 4"/>
          <p:cNvSpPr txBox="1">
            <a:spLocks noChangeArrowheads="1"/>
          </p:cNvSpPr>
          <p:nvPr/>
        </p:nvSpPr>
        <p:spPr bwMode="auto">
          <a:xfrm>
            <a:off x="683568" y="4437112"/>
            <a:ext cx="7848872" cy="129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0" indent="457200">
              <a:spcBef>
                <a:spcPct val="0"/>
              </a:spcBef>
              <a:buClrTx/>
              <a:buSzTx/>
              <a:buFontTx/>
              <a:buNone/>
            </a:pPr>
            <a:r>
              <a:rPr lang="zh-CN" altLang="en-US" sz="2800">
                <a:latin typeface="Times New Roman" pitchFamily="18" charset="0"/>
              </a:rPr>
              <a:t>如果</a:t>
            </a:r>
            <a:r>
              <a:rPr lang="en-US" altLang="zh-CN" sz="2800">
                <a:latin typeface="Times New Roman" pitchFamily="18" charset="0"/>
              </a:rPr>
              <a:t>I6</a:t>
            </a:r>
            <a:r>
              <a:rPr lang="zh-CN" altLang="en-US" sz="2800">
                <a:latin typeface="Times New Roman" pitchFamily="18" charset="0"/>
              </a:rPr>
              <a:t>指令的加法运算完成时间早于</a:t>
            </a:r>
            <a:r>
              <a:rPr lang="en-US" altLang="zh-CN" sz="2800">
                <a:latin typeface="Times New Roman" pitchFamily="18" charset="0"/>
              </a:rPr>
              <a:t>I5</a:t>
            </a:r>
            <a:r>
              <a:rPr lang="zh-CN" altLang="en-US" sz="2800">
                <a:latin typeface="Times New Roman" pitchFamily="18" charset="0"/>
              </a:rPr>
              <a:t>指令的乘法运算时间，变成指令</a:t>
            </a:r>
            <a:r>
              <a:rPr lang="en-US" altLang="zh-CN" sz="2800">
                <a:latin typeface="Times New Roman" pitchFamily="18" charset="0"/>
              </a:rPr>
              <a:t>I6</a:t>
            </a:r>
            <a:r>
              <a:rPr lang="zh-CN" altLang="en-US" sz="2800">
                <a:latin typeface="Times New Roman" pitchFamily="18" charset="0"/>
              </a:rPr>
              <a:t>在指令</a:t>
            </a:r>
            <a:r>
              <a:rPr lang="en-US" altLang="zh-CN" sz="2800">
                <a:latin typeface="Times New Roman" pitchFamily="18" charset="0"/>
              </a:rPr>
              <a:t>I5</a:t>
            </a:r>
            <a:r>
              <a:rPr lang="zh-CN" altLang="en-US" sz="2800">
                <a:latin typeface="Times New Roman" pitchFamily="18" charset="0"/>
              </a:rPr>
              <a:t>写入</a:t>
            </a:r>
            <a:r>
              <a:rPr lang="en-US" altLang="zh-CN" sz="2800">
                <a:latin typeface="Times New Roman" pitchFamily="18" charset="0"/>
              </a:rPr>
              <a:t>R3</a:t>
            </a:r>
            <a:r>
              <a:rPr lang="zh-CN" altLang="en-US" sz="2800">
                <a:latin typeface="Times New Roman" pitchFamily="18" charset="0"/>
              </a:rPr>
              <a:t>前就写入</a:t>
            </a:r>
            <a:r>
              <a:rPr lang="en-US" altLang="zh-CN" sz="2800">
                <a:latin typeface="Times New Roman" pitchFamily="18" charset="0"/>
              </a:rPr>
              <a:t>R3</a:t>
            </a:r>
            <a:r>
              <a:rPr lang="zh-CN" altLang="en-US" sz="2800">
                <a:latin typeface="Times New Roman" pitchFamily="18" charset="0"/>
              </a:rPr>
              <a:t>，导致</a:t>
            </a:r>
            <a:r>
              <a:rPr lang="en-US" altLang="zh-CN" sz="2800">
                <a:latin typeface="Times New Roman" pitchFamily="18" charset="0"/>
              </a:rPr>
              <a:t>R3</a:t>
            </a:r>
            <a:r>
              <a:rPr lang="zh-CN" altLang="en-US" sz="2800">
                <a:latin typeface="Times New Roman" pitchFamily="18" charset="0"/>
              </a:rPr>
              <a:t>的内容错误，发生</a:t>
            </a:r>
            <a:r>
              <a:rPr lang="en-US" altLang="zh-CN" sz="2800">
                <a:latin typeface="Times New Roman" pitchFamily="18" charset="0"/>
              </a:rPr>
              <a:t>WAW</a:t>
            </a:r>
            <a:r>
              <a:rPr lang="zh-CN" altLang="en-US" sz="2800">
                <a:latin typeface="Times New Roman" pitchFamily="18" charset="0"/>
              </a:rPr>
              <a:t>相关。</a:t>
            </a:r>
            <a:endParaRPr lang="en-US" altLang="zh-CN" sz="2800">
              <a:latin typeface="Times New Roman" pitchFamily="18" charset="0"/>
            </a:endParaRPr>
          </a:p>
        </p:txBody>
      </p:sp>
      <p:sp>
        <p:nvSpPr>
          <p:cNvPr id="2" name="日期占位符 1"/>
          <p:cNvSpPr>
            <a:spLocks noGrp="1"/>
          </p:cNvSpPr>
          <p:nvPr>
            <p:ph type="dt" sz="half" idx="10"/>
          </p:nvPr>
        </p:nvSpPr>
        <p:spPr/>
        <p:txBody>
          <a:bodyPr/>
          <a:lstStyle/>
          <a:p>
            <a:pPr>
              <a:defRPr/>
            </a:pPr>
            <a:fld id="{449046D8-BC23-45BE-AB11-A34364D6A059}" type="datetime11">
              <a:rPr lang="zh-CN" altLang="en-US" smtClean="0"/>
              <a:t>09:11:14</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131</a:t>
            </a:fld>
            <a:endParaRPr lang="en-US" altLang="zh-CN"/>
          </a:p>
        </p:txBody>
      </p:sp>
    </p:spTree>
    <p:extLst>
      <p:ext uri="{BB962C8B-B14F-4D97-AF65-F5344CB8AC3E}">
        <p14:creationId xmlns:p14="http://schemas.microsoft.com/office/powerpoint/2010/main" val="231912095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p:cNvSpPr>
            <a:spLocks noGrp="1" noChangeArrowheads="1"/>
          </p:cNvSpPr>
          <p:nvPr>
            <p:ph type="title"/>
          </p:nvPr>
        </p:nvSpPr>
        <p:spPr>
          <a:xfrm>
            <a:off x="467544" y="476672"/>
            <a:ext cx="6203032" cy="724942"/>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5.6.3 </a:t>
            </a:r>
            <a:r>
              <a:rPr lang="zh-CN" altLang="en-US">
                <a:solidFill>
                  <a:srgbClr val="330066"/>
                </a:solidFill>
                <a:cs typeface="Times New Roman" pitchFamily="18" charset="0"/>
              </a:rPr>
              <a:t>流水线中的主要问题</a:t>
            </a:r>
          </a:p>
        </p:txBody>
      </p:sp>
      <p:sp>
        <p:nvSpPr>
          <p:cNvPr id="88068" name="Rectangle 3"/>
          <p:cNvSpPr>
            <a:spLocks noGrp="1" noChangeArrowheads="1"/>
          </p:cNvSpPr>
          <p:nvPr>
            <p:ph type="body" idx="1"/>
          </p:nvPr>
        </p:nvSpPr>
        <p:spPr>
          <a:xfrm>
            <a:off x="539552" y="1556792"/>
            <a:ext cx="7626350" cy="1152128"/>
          </a:xfrm>
        </p:spPr>
        <p:txBody>
          <a:bodyPr/>
          <a:lstStyle/>
          <a:p>
            <a:pPr marL="0" lvl="2" indent="0" eaLnBrk="1" hangingPunct="1">
              <a:buNone/>
            </a:pPr>
            <a:r>
              <a:rPr lang="zh-CN" altLang="en-US" sz="2800" b="1">
                <a:solidFill>
                  <a:srgbClr val="FF0000"/>
                </a:solidFill>
              </a:rPr>
              <a:t>（</a:t>
            </a:r>
            <a:r>
              <a:rPr lang="en-US" altLang="zh-CN" sz="2800" b="1">
                <a:solidFill>
                  <a:srgbClr val="FF0000"/>
                </a:solidFill>
              </a:rPr>
              <a:t>3</a:t>
            </a:r>
            <a:r>
              <a:rPr lang="zh-CN" altLang="en-US" sz="2800" b="1">
                <a:solidFill>
                  <a:srgbClr val="FF0000"/>
                </a:solidFill>
              </a:rPr>
              <a:t>）读后写</a:t>
            </a:r>
            <a:r>
              <a:rPr lang="en-US" altLang="zh-CN" sz="2800" b="1">
                <a:solidFill>
                  <a:srgbClr val="FF0000"/>
                </a:solidFill>
              </a:rPr>
              <a:t>WAR(Write After Read)</a:t>
            </a:r>
            <a:r>
              <a:rPr lang="zh-CN" altLang="en-US" sz="2800" b="1">
                <a:solidFill>
                  <a:srgbClr val="FF0000"/>
                </a:solidFill>
              </a:rPr>
              <a:t>相关</a:t>
            </a:r>
            <a:endParaRPr lang="en-US" altLang="zh-CN" sz="2800" b="1">
              <a:solidFill>
                <a:srgbClr val="FF0000"/>
              </a:solidFill>
            </a:endParaRPr>
          </a:p>
          <a:p>
            <a:pPr marL="0" lvl="3" indent="0" eaLnBrk="1" hangingPunct="1">
              <a:buNone/>
            </a:pPr>
            <a:r>
              <a:rPr lang="zh-CN" altLang="en-US" sz="2800"/>
              <a:t>后面指令覆盖前面指令所读的单元。</a:t>
            </a:r>
          </a:p>
        </p:txBody>
      </p:sp>
      <p:sp>
        <p:nvSpPr>
          <p:cNvPr id="5" name="Rectangle 4"/>
          <p:cNvSpPr txBox="1">
            <a:spLocks noChangeArrowheads="1"/>
          </p:cNvSpPr>
          <p:nvPr/>
        </p:nvSpPr>
        <p:spPr bwMode="auto">
          <a:xfrm>
            <a:off x="683568" y="2708921"/>
            <a:ext cx="7313029" cy="1512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0" indent="0" algn="just" eaLnBrk="1" hangingPunct="1">
              <a:spcBef>
                <a:spcPct val="0"/>
              </a:spcBef>
              <a:buClrTx/>
              <a:buSzTx/>
              <a:buFontTx/>
              <a:buNone/>
            </a:pPr>
            <a:r>
              <a:rPr lang="zh-CN" altLang="en-US" sz="2100">
                <a:latin typeface="Times New Roman" pitchFamily="18" charset="0"/>
              </a:rPr>
              <a:t>例：</a:t>
            </a:r>
            <a:endParaRPr lang="en-US" altLang="zh-CN" sz="2100">
              <a:latin typeface="Times New Roman" pitchFamily="18" charset="0"/>
            </a:endParaRPr>
          </a:p>
          <a:p>
            <a:pPr marL="0" indent="0" algn="just" eaLnBrk="1" hangingPunct="1">
              <a:spcBef>
                <a:spcPct val="0"/>
              </a:spcBef>
              <a:buClrTx/>
              <a:buSzTx/>
              <a:buFontTx/>
              <a:buNone/>
            </a:pPr>
            <a:endParaRPr lang="en-US" altLang="zh-CN" sz="1900"/>
          </a:p>
          <a:p>
            <a:pPr marL="0" indent="0" algn="just">
              <a:spcBef>
                <a:spcPct val="0"/>
              </a:spcBef>
              <a:buClrTx/>
              <a:buSzTx/>
              <a:buFontTx/>
              <a:buNone/>
            </a:pPr>
            <a:r>
              <a:rPr lang="en-US" altLang="zh-CN" sz="2100">
                <a:latin typeface="Times New Roman" pitchFamily="18" charset="0"/>
              </a:rPr>
              <a:t>I3</a:t>
            </a:r>
            <a:r>
              <a:rPr lang="zh-CN" altLang="en-US" sz="2100">
                <a:latin typeface="Times New Roman" pitchFamily="18" charset="0"/>
              </a:rPr>
              <a:t>：</a:t>
            </a:r>
            <a:r>
              <a:rPr lang="en-US" altLang="zh-CN" sz="2100">
                <a:latin typeface="Times New Roman" pitchFamily="18" charset="0"/>
              </a:rPr>
              <a:t>STO	  M(x),	R3			R3--&gt;M(x)</a:t>
            </a:r>
          </a:p>
          <a:p>
            <a:pPr marL="0" indent="0" algn="just">
              <a:spcBef>
                <a:spcPct val="0"/>
              </a:spcBef>
              <a:buClrTx/>
              <a:buSzTx/>
              <a:buFontTx/>
              <a:buNone/>
            </a:pPr>
            <a:r>
              <a:rPr lang="en-US" altLang="zh-CN" sz="2100">
                <a:latin typeface="Times New Roman" pitchFamily="18" charset="0"/>
              </a:rPr>
              <a:t>I4</a:t>
            </a:r>
            <a:r>
              <a:rPr lang="zh-CN" altLang="en-US" sz="2100">
                <a:latin typeface="Times New Roman" pitchFamily="18" charset="0"/>
              </a:rPr>
              <a:t>：</a:t>
            </a:r>
            <a:r>
              <a:rPr lang="en-US" altLang="zh-CN" sz="2100">
                <a:latin typeface="Times New Roman" pitchFamily="18" charset="0"/>
              </a:rPr>
              <a:t>ADD	  R3,	R4,	R5		R4+R5--&gt;R3</a:t>
            </a:r>
          </a:p>
        </p:txBody>
      </p:sp>
      <p:sp>
        <p:nvSpPr>
          <p:cNvPr id="6" name="Rectangle 4"/>
          <p:cNvSpPr txBox="1">
            <a:spLocks noChangeArrowheads="1"/>
          </p:cNvSpPr>
          <p:nvPr/>
        </p:nvSpPr>
        <p:spPr bwMode="auto">
          <a:xfrm>
            <a:off x="683568" y="4437112"/>
            <a:ext cx="7848872" cy="18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0" indent="457200">
              <a:spcBef>
                <a:spcPct val="0"/>
              </a:spcBef>
              <a:buClrTx/>
              <a:buSzTx/>
              <a:buFontTx/>
              <a:buNone/>
            </a:pPr>
            <a:r>
              <a:rPr lang="en-US" altLang="zh-CN" sz="2800">
                <a:latin typeface="Times New Roman" pitchFamily="18" charset="0"/>
              </a:rPr>
              <a:t>I3</a:t>
            </a:r>
            <a:r>
              <a:rPr lang="zh-CN" altLang="en-US" sz="2800">
                <a:latin typeface="Times New Roman" pitchFamily="18" charset="0"/>
              </a:rPr>
              <a:t>指令应先读出</a:t>
            </a:r>
            <a:r>
              <a:rPr lang="en-US" altLang="zh-CN" sz="2800">
                <a:latin typeface="Times New Roman" pitchFamily="18" charset="0"/>
              </a:rPr>
              <a:t>R3</a:t>
            </a:r>
            <a:r>
              <a:rPr lang="zh-CN" altLang="en-US" sz="2800">
                <a:latin typeface="Times New Roman" pitchFamily="18" charset="0"/>
              </a:rPr>
              <a:t>内容并存入存储单元</a:t>
            </a:r>
            <a:r>
              <a:rPr lang="en-US" altLang="zh-CN" sz="2800">
                <a:latin typeface="Times New Roman" pitchFamily="18" charset="0"/>
              </a:rPr>
              <a:t>M(x)</a:t>
            </a:r>
            <a:r>
              <a:rPr lang="zh-CN" altLang="en-US" sz="2800">
                <a:latin typeface="Times New Roman" pitchFamily="18" charset="0"/>
              </a:rPr>
              <a:t>，然后在</a:t>
            </a:r>
            <a:r>
              <a:rPr lang="en-US" altLang="zh-CN" sz="2800">
                <a:latin typeface="Times New Roman" pitchFamily="18" charset="0"/>
              </a:rPr>
              <a:t>I4</a:t>
            </a:r>
            <a:r>
              <a:rPr lang="zh-CN" altLang="en-US" sz="2800">
                <a:latin typeface="Times New Roman" pitchFamily="18" charset="0"/>
              </a:rPr>
              <a:t>指令中将运算结果写入</a:t>
            </a:r>
            <a:r>
              <a:rPr lang="en-US" altLang="zh-CN" sz="2800">
                <a:latin typeface="Times New Roman" pitchFamily="18" charset="0"/>
              </a:rPr>
              <a:t>R3</a:t>
            </a:r>
            <a:r>
              <a:rPr lang="zh-CN" altLang="en-US" sz="2800">
                <a:latin typeface="Times New Roman" pitchFamily="18" charset="0"/>
              </a:rPr>
              <a:t>。但如果</a:t>
            </a:r>
            <a:r>
              <a:rPr lang="en-US" altLang="zh-CN" sz="2800">
                <a:latin typeface="Times New Roman" pitchFamily="18" charset="0"/>
              </a:rPr>
              <a:t>I4</a:t>
            </a:r>
            <a:r>
              <a:rPr lang="zh-CN" altLang="en-US" sz="2800">
                <a:latin typeface="Times New Roman" pitchFamily="18" charset="0"/>
              </a:rPr>
              <a:t>指令进入流水线，变成</a:t>
            </a:r>
            <a:r>
              <a:rPr lang="en-US" altLang="zh-CN" sz="2800">
                <a:latin typeface="Times New Roman" pitchFamily="18" charset="0"/>
              </a:rPr>
              <a:t>I4</a:t>
            </a:r>
            <a:r>
              <a:rPr lang="zh-CN" altLang="en-US" sz="2800">
                <a:latin typeface="Times New Roman" pitchFamily="18" charset="0"/>
              </a:rPr>
              <a:t>指令在</a:t>
            </a:r>
            <a:r>
              <a:rPr lang="en-US" altLang="zh-CN" sz="2800">
                <a:latin typeface="Times New Roman" pitchFamily="18" charset="0"/>
              </a:rPr>
              <a:t>I3</a:t>
            </a:r>
            <a:r>
              <a:rPr lang="zh-CN" altLang="en-US" sz="2800">
                <a:latin typeface="Times New Roman" pitchFamily="18" charset="0"/>
              </a:rPr>
              <a:t>指令读出</a:t>
            </a:r>
            <a:r>
              <a:rPr lang="en-US" altLang="zh-CN" sz="2800">
                <a:latin typeface="Times New Roman" pitchFamily="18" charset="0"/>
              </a:rPr>
              <a:t>R3</a:t>
            </a:r>
            <a:r>
              <a:rPr lang="zh-CN" altLang="en-US" sz="2800">
                <a:latin typeface="Times New Roman" pitchFamily="18" charset="0"/>
              </a:rPr>
              <a:t>内容前就写入</a:t>
            </a:r>
            <a:r>
              <a:rPr lang="en-US" altLang="zh-CN" sz="2800">
                <a:latin typeface="Times New Roman" pitchFamily="18" charset="0"/>
              </a:rPr>
              <a:t>R3</a:t>
            </a:r>
            <a:r>
              <a:rPr lang="zh-CN" altLang="en-US" sz="2800">
                <a:latin typeface="Times New Roman" pitchFamily="18" charset="0"/>
              </a:rPr>
              <a:t>，发生</a:t>
            </a:r>
            <a:r>
              <a:rPr lang="en-US" altLang="zh-CN" sz="2800">
                <a:latin typeface="Times New Roman" pitchFamily="18" charset="0"/>
              </a:rPr>
              <a:t>WAR</a:t>
            </a:r>
            <a:r>
              <a:rPr lang="zh-CN" altLang="en-US" sz="2800">
                <a:latin typeface="Times New Roman" pitchFamily="18" charset="0"/>
              </a:rPr>
              <a:t>相关。</a:t>
            </a:r>
            <a:endParaRPr lang="en-US" altLang="zh-CN" sz="2800">
              <a:latin typeface="Times New Roman" pitchFamily="18" charset="0"/>
            </a:endParaRPr>
          </a:p>
        </p:txBody>
      </p:sp>
      <p:sp>
        <p:nvSpPr>
          <p:cNvPr id="2" name="日期占位符 1"/>
          <p:cNvSpPr>
            <a:spLocks noGrp="1"/>
          </p:cNvSpPr>
          <p:nvPr>
            <p:ph type="dt" sz="half" idx="10"/>
          </p:nvPr>
        </p:nvSpPr>
        <p:spPr/>
        <p:txBody>
          <a:bodyPr/>
          <a:lstStyle/>
          <a:p>
            <a:pPr>
              <a:defRPr/>
            </a:pPr>
            <a:fld id="{30C59EFD-48EC-4F5A-92E5-24F90DD148D7}" type="datetime11">
              <a:rPr lang="zh-CN" altLang="en-US" smtClean="0"/>
              <a:t>09:11:14</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132</a:t>
            </a:fld>
            <a:endParaRPr lang="en-US" altLang="zh-CN"/>
          </a:p>
        </p:txBody>
      </p:sp>
    </p:spTree>
    <p:extLst>
      <p:ext uri="{BB962C8B-B14F-4D97-AF65-F5344CB8AC3E}">
        <p14:creationId xmlns:p14="http://schemas.microsoft.com/office/powerpoint/2010/main" val="87631907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p:cNvSpPr>
            <a:spLocks noGrp="1" noChangeArrowheads="1"/>
          </p:cNvSpPr>
          <p:nvPr>
            <p:ph type="title"/>
          </p:nvPr>
        </p:nvSpPr>
        <p:spPr>
          <a:xfrm>
            <a:off x="457200" y="620688"/>
            <a:ext cx="6131024"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5.6.3 </a:t>
            </a:r>
            <a:r>
              <a:rPr lang="zh-CN" altLang="en-US">
                <a:solidFill>
                  <a:srgbClr val="330066"/>
                </a:solidFill>
                <a:cs typeface="Times New Roman" pitchFamily="18" charset="0"/>
              </a:rPr>
              <a:t>流水线中的主要问题</a:t>
            </a:r>
          </a:p>
        </p:txBody>
      </p:sp>
      <p:sp>
        <p:nvSpPr>
          <p:cNvPr id="88068" name="Rectangle 3"/>
          <p:cNvSpPr>
            <a:spLocks noGrp="1" noChangeArrowheads="1"/>
          </p:cNvSpPr>
          <p:nvPr>
            <p:ph type="body" idx="1"/>
          </p:nvPr>
        </p:nvSpPr>
        <p:spPr>
          <a:xfrm>
            <a:off x="539552" y="2132856"/>
            <a:ext cx="7626350" cy="3024336"/>
          </a:xfrm>
        </p:spPr>
        <p:txBody>
          <a:bodyPr/>
          <a:lstStyle/>
          <a:p>
            <a:pPr marL="0" lvl="2" indent="0" eaLnBrk="1" hangingPunct="1">
              <a:buNone/>
            </a:pPr>
            <a:r>
              <a:rPr lang="zh-CN" altLang="en-US" sz="2800" b="1">
                <a:solidFill>
                  <a:srgbClr val="FF0000"/>
                </a:solidFill>
              </a:rPr>
              <a:t>数据相关的解决办法</a:t>
            </a:r>
          </a:p>
          <a:p>
            <a:pPr marL="0" lvl="3" indent="0" eaLnBrk="1" hangingPunct="1">
              <a:buNone/>
            </a:pPr>
            <a:r>
              <a:rPr lang="en-US" altLang="zh-CN" sz="2800"/>
              <a:t>1.</a:t>
            </a:r>
            <a:r>
              <a:rPr lang="zh-CN" altLang="en-US" sz="2800"/>
              <a:t>可以推后后继指令对相关单元的读操作；</a:t>
            </a:r>
            <a:endParaRPr lang="en-US" altLang="zh-CN" sz="2800"/>
          </a:p>
          <a:p>
            <a:pPr marL="0" lvl="3" indent="0" eaLnBrk="1" hangingPunct="1">
              <a:buNone/>
            </a:pPr>
            <a:r>
              <a:rPr lang="en-US" altLang="zh-CN" sz="2800"/>
              <a:t>2.</a:t>
            </a:r>
            <a:r>
              <a:rPr lang="zh-CN" altLang="en-US" sz="2800"/>
              <a:t>为了解决数据相关冲突，流水</a:t>
            </a:r>
            <a:r>
              <a:rPr lang="en-US" altLang="zh-CN" sz="2800"/>
              <a:t>CPU</a:t>
            </a:r>
            <a:r>
              <a:rPr lang="zh-CN" altLang="en-US" sz="2800"/>
              <a:t>的运算器中特意设置若干运算结果缓冲器，暂时保留运算结果，以便于后继指令直接使用，这称为“向前”或定向传送技术。</a:t>
            </a:r>
            <a:endParaRPr lang="en-US" altLang="zh-CN" sz="2800"/>
          </a:p>
        </p:txBody>
      </p:sp>
      <p:sp>
        <p:nvSpPr>
          <p:cNvPr id="2" name="日期占位符 1"/>
          <p:cNvSpPr>
            <a:spLocks noGrp="1"/>
          </p:cNvSpPr>
          <p:nvPr>
            <p:ph type="dt" sz="half" idx="10"/>
          </p:nvPr>
        </p:nvSpPr>
        <p:spPr/>
        <p:txBody>
          <a:bodyPr/>
          <a:lstStyle/>
          <a:p>
            <a:pPr>
              <a:defRPr/>
            </a:pPr>
            <a:fld id="{8D636D5A-1E4F-4F3E-A770-065C1C42E5A7}" type="datetime11">
              <a:rPr lang="zh-CN" altLang="en-US" smtClean="0"/>
              <a:t>09:11:14</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133</a:t>
            </a:fld>
            <a:endParaRPr lang="en-US" altLang="zh-CN"/>
          </a:p>
        </p:txBody>
      </p:sp>
    </p:spTree>
    <p:extLst>
      <p:ext uri="{BB962C8B-B14F-4D97-AF65-F5344CB8AC3E}">
        <p14:creationId xmlns:p14="http://schemas.microsoft.com/office/powerpoint/2010/main" val="56474199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p:cNvSpPr>
            <a:spLocks noGrp="1" noChangeArrowheads="1"/>
          </p:cNvSpPr>
          <p:nvPr>
            <p:ph type="title"/>
          </p:nvPr>
        </p:nvSpPr>
        <p:spPr>
          <a:xfrm>
            <a:off x="467544" y="476672"/>
            <a:ext cx="6131024" cy="796950"/>
          </a:xfrm>
        </p:spPr>
        <p:txBody>
          <a:bodyPr/>
          <a:lstStyle/>
          <a:p>
            <a:pPr eaLnBrk="1" hangingPunct="1"/>
            <a:r>
              <a:rPr lang="en-US" altLang="zh-CN">
                <a:solidFill>
                  <a:srgbClr val="330066"/>
                </a:solidFill>
                <a:cs typeface="Times New Roman" pitchFamily="18" charset="0"/>
              </a:rPr>
              <a:t>5.6</a:t>
            </a:r>
            <a:r>
              <a:rPr lang="en-US" altLang="zh-CN">
                <a:solidFill>
                  <a:srgbClr val="330066"/>
                </a:solidFill>
              </a:rPr>
              <a:t>.3 </a:t>
            </a:r>
            <a:r>
              <a:rPr lang="zh-CN" altLang="en-US">
                <a:solidFill>
                  <a:srgbClr val="330066"/>
                </a:solidFill>
              </a:rPr>
              <a:t>流水线中的主要问题</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8699" y="1556792"/>
            <a:ext cx="6088063" cy="465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p:cNvSpPr>
            <a:spLocks noGrp="1"/>
          </p:cNvSpPr>
          <p:nvPr>
            <p:ph type="dt" sz="half" idx="10"/>
          </p:nvPr>
        </p:nvSpPr>
        <p:spPr/>
        <p:txBody>
          <a:bodyPr/>
          <a:lstStyle/>
          <a:p>
            <a:pPr>
              <a:defRPr/>
            </a:pPr>
            <a:fld id="{0465DF97-A9D9-4690-B223-1FCB75316CCD}" type="datetime11">
              <a:rPr lang="zh-CN" altLang="en-US" smtClean="0"/>
              <a:t>09:11:14</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134</a:t>
            </a:fld>
            <a:endParaRPr lang="en-US" altLang="zh-CN"/>
          </a:p>
        </p:txBody>
      </p:sp>
    </p:spTree>
    <p:extLst>
      <p:ext uri="{BB962C8B-B14F-4D97-AF65-F5344CB8AC3E}">
        <p14:creationId xmlns:p14="http://schemas.microsoft.com/office/powerpoint/2010/main" val="72899353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a:xfrm>
            <a:off x="467544" y="764704"/>
            <a:ext cx="5986463"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5.6.3 </a:t>
            </a:r>
            <a:r>
              <a:rPr lang="zh-CN" altLang="en-US">
                <a:solidFill>
                  <a:srgbClr val="330066"/>
                </a:solidFill>
                <a:cs typeface="Times New Roman" pitchFamily="18" charset="0"/>
              </a:rPr>
              <a:t>流水线中的主要问题</a:t>
            </a:r>
          </a:p>
        </p:txBody>
      </p:sp>
      <p:sp>
        <p:nvSpPr>
          <p:cNvPr id="87044" name="Rectangle 3"/>
          <p:cNvSpPr>
            <a:spLocks noGrp="1" noChangeArrowheads="1"/>
          </p:cNvSpPr>
          <p:nvPr>
            <p:ph type="body" idx="1"/>
          </p:nvPr>
        </p:nvSpPr>
        <p:spPr>
          <a:xfrm>
            <a:off x="467544" y="2204864"/>
            <a:ext cx="8229600" cy="3240360"/>
          </a:xfrm>
        </p:spPr>
        <p:txBody>
          <a:bodyPr/>
          <a:lstStyle/>
          <a:p>
            <a:pPr marL="0" lvl="1" indent="457200" eaLnBrk="1" hangingPunct="1">
              <a:lnSpc>
                <a:spcPct val="120000"/>
              </a:lnSpc>
              <a:buNone/>
            </a:pPr>
            <a:r>
              <a:rPr lang="zh-CN" altLang="en-US" sz="3000" smtClean="0"/>
              <a:t>资源相关和数据相关属于局部性相关，解决局部性相关的方法主要有：</a:t>
            </a:r>
            <a:endParaRPr lang="en-US" altLang="zh-CN" sz="3000" smtClean="0"/>
          </a:p>
          <a:p>
            <a:pPr marL="0" lvl="1" indent="0" eaLnBrk="1" hangingPunct="1">
              <a:lnSpc>
                <a:spcPct val="120000"/>
              </a:lnSpc>
              <a:buNone/>
            </a:pPr>
            <a:r>
              <a:rPr lang="zh-CN" altLang="en-US" sz="3000" smtClean="0"/>
              <a:t>（</a:t>
            </a:r>
            <a:r>
              <a:rPr lang="en-US" altLang="zh-CN" sz="3000" smtClean="0"/>
              <a:t>1</a:t>
            </a:r>
            <a:r>
              <a:rPr lang="zh-CN" altLang="en-US" sz="3000" smtClean="0"/>
              <a:t>）指令调度法</a:t>
            </a:r>
            <a:endParaRPr lang="en-US" altLang="zh-CN" sz="3000" smtClean="0"/>
          </a:p>
          <a:p>
            <a:pPr marL="0" lvl="1" indent="0" eaLnBrk="1" hangingPunct="1">
              <a:lnSpc>
                <a:spcPct val="120000"/>
              </a:lnSpc>
              <a:buNone/>
            </a:pPr>
            <a:r>
              <a:rPr lang="zh-CN" altLang="en-US" sz="3000" smtClean="0"/>
              <a:t>（</a:t>
            </a:r>
            <a:r>
              <a:rPr lang="en-US" altLang="zh-CN" sz="3000" smtClean="0"/>
              <a:t>2</a:t>
            </a:r>
            <a:r>
              <a:rPr lang="zh-CN" altLang="en-US" sz="3000" smtClean="0"/>
              <a:t>）设置多个功能部件</a:t>
            </a:r>
            <a:endParaRPr lang="en-US" altLang="zh-CN" sz="3000"/>
          </a:p>
          <a:p>
            <a:pPr marL="0" lvl="1" indent="0" eaLnBrk="1" hangingPunct="1">
              <a:lnSpc>
                <a:spcPct val="120000"/>
              </a:lnSpc>
              <a:buNone/>
            </a:pPr>
            <a:r>
              <a:rPr lang="zh-CN" altLang="en-US" sz="3000" smtClean="0"/>
              <a:t>（</a:t>
            </a:r>
            <a:r>
              <a:rPr lang="en-US" altLang="zh-CN" sz="3000" smtClean="0"/>
              <a:t>3</a:t>
            </a:r>
            <a:r>
              <a:rPr lang="zh-CN" altLang="en-US" sz="3000" smtClean="0"/>
              <a:t>）内部数据定向传送</a:t>
            </a:r>
            <a:endParaRPr lang="en-US" altLang="zh-CN" sz="3000" smtClean="0"/>
          </a:p>
        </p:txBody>
      </p:sp>
      <p:sp>
        <p:nvSpPr>
          <p:cNvPr id="87045" name="Rectangle 4"/>
          <p:cNvSpPr>
            <a:spLocks noChangeArrowheads="1"/>
          </p:cNvSpPr>
          <p:nvPr/>
        </p:nvSpPr>
        <p:spPr bwMode="auto">
          <a:xfrm>
            <a:off x="2152650" y="2424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2" name="日期占位符 1"/>
          <p:cNvSpPr>
            <a:spLocks noGrp="1"/>
          </p:cNvSpPr>
          <p:nvPr>
            <p:ph type="dt" sz="half" idx="10"/>
          </p:nvPr>
        </p:nvSpPr>
        <p:spPr/>
        <p:txBody>
          <a:bodyPr/>
          <a:lstStyle/>
          <a:p>
            <a:pPr>
              <a:defRPr/>
            </a:pPr>
            <a:fld id="{2732E055-D172-474D-A0A0-5641D33A29DC}" type="datetime11">
              <a:rPr lang="zh-CN" altLang="en-US" smtClean="0"/>
              <a:t>09:11:14</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135</a:t>
            </a:fld>
            <a:endParaRPr lang="en-US" altLang="zh-CN"/>
          </a:p>
        </p:txBody>
      </p:sp>
    </p:spTree>
    <p:extLst>
      <p:ext uri="{BB962C8B-B14F-4D97-AF65-F5344CB8AC3E}">
        <p14:creationId xmlns:p14="http://schemas.microsoft.com/office/powerpoint/2010/main" val="57823606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a:xfrm>
            <a:off x="467544" y="764704"/>
            <a:ext cx="5986463"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5.6.3 </a:t>
            </a:r>
            <a:r>
              <a:rPr lang="zh-CN" altLang="en-US">
                <a:solidFill>
                  <a:srgbClr val="330066"/>
                </a:solidFill>
                <a:cs typeface="Times New Roman" pitchFamily="18" charset="0"/>
              </a:rPr>
              <a:t>流水线中的主要问题</a:t>
            </a:r>
          </a:p>
        </p:txBody>
      </p:sp>
      <p:sp>
        <p:nvSpPr>
          <p:cNvPr id="87044" name="Rectangle 3"/>
          <p:cNvSpPr>
            <a:spLocks noGrp="1" noChangeArrowheads="1"/>
          </p:cNvSpPr>
          <p:nvPr>
            <p:ph type="body" idx="1"/>
          </p:nvPr>
        </p:nvSpPr>
        <p:spPr>
          <a:xfrm>
            <a:off x="467544" y="2204864"/>
            <a:ext cx="8229600" cy="3312368"/>
          </a:xfrm>
        </p:spPr>
        <p:txBody>
          <a:bodyPr/>
          <a:lstStyle/>
          <a:p>
            <a:pPr marL="0" lvl="1" indent="0" eaLnBrk="1" hangingPunct="1">
              <a:lnSpc>
                <a:spcPct val="120000"/>
              </a:lnSpc>
              <a:buNone/>
            </a:pPr>
            <a:r>
              <a:rPr lang="zh-CN" altLang="en-US" sz="2800" smtClean="0"/>
              <a:t>指令调度法：</a:t>
            </a:r>
            <a:endParaRPr lang="en-US" altLang="zh-CN" sz="2800" smtClean="0"/>
          </a:p>
          <a:p>
            <a:pPr marL="0" lvl="1" indent="0" eaLnBrk="1" hangingPunct="1">
              <a:lnSpc>
                <a:spcPct val="120000"/>
              </a:lnSpc>
              <a:buNone/>
            </a:pPr>
            <a:r>
              <a:rPr lang="zh-CN" altLang="en-US" sz="2800" smtClean="0"/>
              <a:t>改变指令的执行顺序以解决相关性带来的问题。</a:t>
            </a:r>
            <a:endParaRPr lang="en-US" altLang="zh-CN" sz="2800" smtClean="0"/>
          </a:p>
          <a:p>
            <a:pPr marL="0" lvl="1" indent="0" eaLnBrk="1" hangingPunct="1">
              <a:lnSpc>
                <a:spcPct val="120000"/>
              </a:lnSpc>
              <a:buNone/>
            </a:pPr>
            <a:r>
              <a:rPr lang="zh-CN" altLang="en-US" sz="2800" smtClean="0"/>
              <a:t>（</a:t>
            </a:r>
            <a:r>
              <a:rPr lang="en-US" altLang="zh-CN" sz="2800" smtClean="0"/>
              <a:t>1</a:t>
            </a:r>
            <a:r>
              <a:rPr lang="zh-CN" altLang="en-US" sz="2800" smtClean="0"/>
              <a:t>）静态指令调度</a:t>
            </a:r>
            <a:endParaRPr lang="en-US" altLang="zh-CN" sz="2800" smtClean="0"/>
          </a:p>
          <a:p>
            <a:pPr marL="0" lvl="1" indent="457200" eaLnBrk="1" hangingPunct="1">
              <a:buNone/>
            </a:pPr>
            <a:r>
              <a:rPr lang="zh-CN" altLang="en-US" sz="2800"/>
              <a:t>在出现数据相关时，为了消除</a:t>
            </a:r>
            <a:r>
              <a:rPr lang="zh-CN" altLang="en-US" sz="2800" smtClean="0"/>
              <a:t>或者</a:t>
            </a:r>
            <a:r>
              <a:rPr lang="zh-CN" altLang="en-US" sz="2800"/>
              <a:t>减少流水线空转，编译器确定并分离出</a:t>
            </a:r>
            <a:r>
              <a:rPr lang="zh-CN" altLang="en-US" sz="2800" smtClean="0"/>
              <a:t>程序</a:t>
            </a:r>
            <a:r>
              <a:rPr lang="zh-CN" altLang="en-US" sz="2800"/>
              <a:t>中存在相关的指令，</a:t>
            </a:r>
            <a:r>
              <a:rPr lang="zh-CN" altLang="en-US" sz="2800" smtClean="0"/>
              <a:t>然后进行</a:t>
            </a:r>
            <a:r>
              <a:rPr lang="zh-CN" altLang="en-US" sz="2800"/>
              <a:t>指令调度</a:t>
            </a:r>
            <a:r>
              <a:rPr lang="zh-CN" altLang="en-US" sz="2800" smtClean="0"/>
              <a:t>，并</a:t>
            </a:r>
            <a:r>
              <a:rPr lang="zh-CN" altLang="en-US" sz="2800"/>
              <a:t>对代码进行优化。</a:t>
            </a:r>
          </a:p>
        </p:txBody>
      </p:sp>
      <p:sp>
        <p:nvSpPr>
          <p:cNvPr id="87045" name="Rectangle 4"/>
          <p:cNvSpPr>
            <a:spLocks noChangeArrowheads="1"/>
          </p:cNvSpPr>
          <p:nvPr/>
        </p:nvSpPr>
        <p:spPr bwMode="auto">
          <a:xfrm>
            <a:off x="2152650" y="2424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2" name="日期占位符 1"/>
          <p:cNvSpPr>
            <a:spLocks noGrp="1"/>
          </p:cNvSpPr>
          <p:nvPr>
            <p:ph type="dt" sz="half" idx="10"/>
          </p:nvPr>
        </p:nvSpPr>
        <p:spPr/>
        <p:txBody>
          <a:bodyPr/>
          <a:lstStyle/>
          <a:p>
            <a:pPr>
              <a:defRPr/>
            </a:pPr>
            <a:fld id="{2732E055-D172-474D-A0A0-5641D33A29DC}" type="datetime11">
              <a:rPr lang="zh-CN" altLang="en-US" smtClean="0"/>
              <a:t>09:11:16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136</a:t>
            </a:fld>
            <a:endParaRPr lang="en-US" altLang="zh-CN"/>
          </a:p>
        </p:txBody>
      </p:sp>
    </p:spTree>
    <p:extLst>
      <p:ext uri="{BB962C8B-B14F-4D97-AF65-F5344CB8AC3E}">
        <p14:creationId xmlns:p14="http://schemas.microsoft.com/office/powerpoint/2010/main" val="398957766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a:xfrm>
            <a:off x="467544" y="764704"/>
            <a:ext cx="5986463"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5.6.3 </a:t>
            </a:r>
            <a:r>
              <a:rPr lang="zh-CN" altLang="en-US">
                <a:solidFill>
                  <a:srgbClr val="330066"/>
                </a:solidFill>
                <a:cs typeface="Times New Roman" pitchFamily="18" charset="0"/>
              </a:rPr>
              <a:t>流水线中的主要问题</a:t>
            </a:r>
          </a:p>
        </p:txBody>
      </p:sp>
      <p:sp>
        <p:nvSpPr>
          <p:cNvPr id="87045" name="Rectangle 4"/>
          <p:cNvSpPr>
            <a:spLocks noChangeArrowheads="1"/>
          </p:cNvSpPr>
          <p:nvPr/>
        </p:nvSpPr>
        <p:spPr bwMode="auto">
          <a:xfrm>
            <a:off x="2152650" y="2424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2" name="日期占位符 1"/>
          <p:cNvSpPr>
            <a:spLocks noGrp="1"/>
          </p:cNvSpPr>
          <p:nvPr>
            <p:ph type="dt" sz="half" idx="10"/>
          </p:nvPr>
        </p:nvSpPr>
        <p:spPr/>
        <p:txBody>
          <a:bodyPr/>
          <a:lstStyle/>
          <a:p>
            <a:pPr>
              <a:defRPr/>
            </a:pPr>
            <a:fld id="{2732E055-D172-474D-A0A0-5641D33A29DC}" type="datetime11">
              <a:rPr lang="zh-CN" altLang="en-US" smtClean="0"/>
              <a:t>09:11:16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137</a:t>
            </a:fld>
            <a:endParaRPr lang="en-US" altLang="zh-CN"/>
          </a:p>
        </p:txBody>
      </p:sp>
      <p:sp>
        <p:nvSpPr>
          <p:cNvPr id="5" name="TextBox 4"/>
          <p:cNvSpPr txBox="1"/>
          <p:nvPr/>
        </p:nvSpPr>
        <p:spPr>
          <a:xfrm>
            <a:off x="971600" y="6178182"/>
            <a:ext cx="7200800" cy="461665"/>
          </a:xfrm>
          <a:prstGeom prst="rect">
            <a:avLst/>
          </a:prstGeom>
          <a:noFill/>
        </p:spPr>
        <p:txBody>
          <a:bodyPr wrap="square" rtlCol="0">
            <a:spAutoFit/>
          </a:bodyPr>
          <a:lstStyle/>
          <a:p>
            <a:r>
              <a:rPr lang="zh-CN" altLang="en-US" sz="2400" smtClean="0"/>
              <a:t>指令发射：启动指令前往处理器功能单元执行的过程</a:t>
            </a:r>
            <a:endParaRPr lang="zh-CN" altLang="en-US" sz="240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825" y="1988839"/>
            <a:ext cx="7878763"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72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a:xfrm>
            <a:off x="467544" y="764704"/>
            <a:ext cx="5986463"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5.6.3 </a:t>
            </a:r>
            <a:r>
              <a:rPr lang="zh-CN" altLang="en-US">
                <a:solidFill>
                  <a:srgbClr val="330066"/>
                </a:solidFill>
                <a:cs typeface="Times New Roman" pitchFamily="18" charset="0"/>
              </a:rPr>
              <a:t>流水线中的主要问题</a:t>
            </a:r>
          </a:p>
        </p:txBody>
      </p:sp>
      <p:sp>
        <p:nvSpPr>
          <p:cNvPr id="87045" name="Rectangle 4"/>
          <p:cNvSpPr>
            <a:spLocks noChangeArrowheads="1"/>
          </p:cNvSpPr>
          <p:nvPr/>
        </p:nvSpPr>
        <p:spPr bwMode="auto">
          <a:xfrm>
            <a:off x="2152650" y="2424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2" name="日期占位符 1"/>
          <p:cNvSpPr>
            <a:spLocks noGrp="1"/>
          </p:cNvSpPr>
          <p:nvPr>
            <p:ph type="dt" sz="half" idx="10"/>
          </p:nvPr>
        </p:nvSpPr>
        <p:spPr/>
        <p:txBody>
          <a:bodyPr/>
          <a:lstStyle/>
          <a:p>
            <a:pPr>
              <a:defRPr/>
            </a:pPr>
            <a:fld id="{2732E055-D172-474D-A0A0-5641D33A29DC}" type="datetime11">
              <a:rPr lang="zh-CN" altLang="en-US" smtClean="0"/>
              <a:t>09:11:17</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138</a:t>
            </a:fld>
            <a:endParaRPr lang="en-US" altLang="zh-C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988840"/>
            <a:ext cx="7164387"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696046" y="5777287"/>
            <a:ext cx="3715494" cy="461665"/>
          </a:xfrm>
          <a:prstGeom prst="rect">
            <a:avLst/>
          </a:prstGeom>
          <a:noFill/>
        </p:spPr>
        <p:txBody>
          <a:bodyPr wrap="square" rtlCol="0">
            <a:spAutoFit/>
          </a:bodyPr>
          <a:lstStyle/>
          <a:p>
            <a:r>
              <a:rPr lang="zh-CN" altLang="en-US" sz="2400" smtClean="0"/>
              <a:t>静态调度后的流水线延迟</a:t>
            </a:r>
            <a:endParaRPr lang="zh-CN" altLang="en-US" sz="2400"/>
          </a:p>
        </p:txBody>
      </p:sp>
    </p:spTree>
    <p:extLst>
      <p:ext uri="{BB962C8B-B14F-4D97-AF65-F5344CB8AC3E}">
        <p14:creationId xmlns:p14="http://schemas.microsoft.com/office/powerpoint/2010/main" val="289034303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a:xfrm>
            <a:off x="467544" y="764704"/>
            <a:ext cx="5986463"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5.6.3 </a:t>
            </a:r>
            <a:r>
              <a:rPr lang="zh-CN" altLang="en-US">
                <a:solidFill>
                  <a:srgbClr val="330066"/>
                </a:solidFill>
                <a:cs typeface="Times New Roman" pitchFamily="18" charset="0"/>
              </a:rPr>
              <a:t>流水线中的主要问题</a:t>
            </a:r>
          </a:p>
        </p:txBody>
      </p:sp>
      <p:sp>
        <p:nvSpPr>
          <p:cNvPr id="87044" name="Rectangle 3"/>
          <p:cNvSpPr>
            <a:spLocks noGrp="1" noChangeArrowheads="1"/>
          </p:cNvSpPr>
          <p:nvPr>
            <p:ph type="body" idx="1"/>
          </p:nvPr>
        </p:nvSpPr>
        <p:spPr>
          <a:xfrm>
            <a:off x="467544" y="2204864"/>
            <a:ext cx="8229600" cy="3672408"/>
          </a:xfrm>
        </p:spPr>
        <p:txBody>
          <a:bodyPr/>
          <a:lstStyle/>
          <a:p>
            <a:pPr marL="0" lvl="1" indent="0" eaLnBrk="1" hangingPunct="1">
              <a:lnSpc>
                <a:spcPct val="120000"/>
              </a:lnSpc>
              <a:buNone/>
            </a:pPr>
            <a:r>
              <a:rPr lang="zh-CN" altLang="en-US" sz="2800" smtClean="0"/>
              <a:t>指令调度法：</a:t>
            </a:r>
            <a:endParaRPr lang="en-US" altLang="zh-CN" sz="2800" smtClean="0"/>
          </a:p>
          <a:p>
            <a:pPr marL="0" lvl="1" indent="0" eaLnBrk="1" hangingPunct="1">
              <a:lnSpc>
                <a:spcPct val="120000"/>
              </a:lnSpc>
              <a:buNone/>
            </a:pPr>
            <a:r>
              <a:rPr lang="zh-CN" altLang="en-US" sz="2800" smtClean="0"/>
              <a:t>（</a:t>
            </a:r>
            <a:r>
              <a:rPr lang="en-US" altLang="zh-CN" sz="2800" smtClean="0"/>
              <a:t>2</a:t>
            </a:r>
            <a:r>
              <a:rPr lang="zh-CN" altLang="en-US" sz="2800" smtClean="0"/>
              <a:t>）动态指令调度</a:t>
            </a:r>
            <a:endParaRPr lang="en-US" altLang="zh-CN" sz="2800" smtClean="0"/>
          </a:p>
          <a:p>
            <a:pPr marL="0" lvl="1" indent="457200" eaLnBrk="1" hangingPunct="1">
              <a:lnSpc>
                <a:spcPct val="120000"/>
              </a:lnSpc>
              <a:buNone/>
            </a:pPr>
            <a:r>
              <a:rPr lang="zh-CN" altLang="en-US" sz="2800">
                <a:latin typeface="仿宋_GB2312" pitchFamily="49" charset="-122"/>
                <a:ea typeface="仿宋_GB2312" pitchFamily="49" charset="-122"/>
              </a:rPr>
              <a:t>通过硬件重新安排指令的执行顺序</a:t>
            </a:r>
            <a:r>
              <a:rPr lang="zh-CN" altLang="en-US" sz="2800" smtClean="0">
                <a:latin typeface="仿宋_GB2312" pitchFamily="49" charset="-122"/>
                <a:ea typeface="仿宋_GB2312" pitchFamily="49" charset="-122"/>
              </a:rPr>
              <a:t>，以调整</a:t>
            </a:r>
            <a:r>
              <a:rPr lang="zh-CN" altLang="en-US" sz="2800">
                <a:latin typeface="仿宋_GB2312" pitchFamily="49" charset="-122"/>
                <a:ea typeface="仿宋_GB2312" pitchFamily="49" charset="-122"/>
              </a:rPr>
              <a:t>相关指令实际执行时的关系，减少</a:t>
            </a:r>
            <a:r>
              <a:rPr lang="zh-CN" altLang="en-US" sz="2800" smtClean="0">
                <a:latin typeface="仿宋_GB2312" pitchFamily="49" charset="-122"/>
                <a:ea typeface="仿宋_GB2312" pitchFamily="49" charset="-122"/>
              </a:rPr>
              <a:t>处理器</a:t>
            </a:r>
            <a:r>
              <a:rPr lang="zh-CN" altLang="en-US" sz="2800">
                <a:latin typeface="仿宋_GB2312" pitchFamily="49" charset="-122"/>
                <a:ea typeface="仿宋_GB2312" pitchFamily="49" charset="-122"/>
              </a:rPr>
              <a:t>空转</a:t>
            </a:r>
            <a:r>
              <a:rPr lang="zh-CN" altLang="en-US" sz="2800" smtClean="0">
                <a:latin typeface="仿宋_GB2312" pitchFamily="49" charset="-122"/>
                <a:ea typeface="仿宋_GB2312" pitchFamily="49" charset="-122"/>
              </a:rPr>
              <a:t>。</a:t>
            </a:r>
            <a:endParaRPr lang="en-US" altLang="zh-CN" sz="2800" smtClean="0">
              <a:latin typeface="仿宋_GB2312" pitchFamily="49" charset="-122"/>
              <a:ea typeface="仿宋_GB2312" pitchFamily="49" charset="-122"/>
            </a:endParaRPr>
          </a:p>
          <a:p>
            <a:pPr marL="752475" lvl="2" indent="-457200" eaLnBrk="1" hangingPunct="1">
              <a:lnSpc>
                <a:spcPct val="120000"/>
              </a:lnSpc>
              <a:buClr>
                <a:schemeClr val="tx1"/>
              </a:buClr>
              <a:buFont typeface="Wingdings" pitchFamily="2" charset="2"/>
              <a:buChar char="n"/>
            </a:pPr>
            <a:r>
              <a:rPr lang="zh-CN" altLang="en-US" sz="2800"/>
              <a:t>不改变取指令和指令译码的顺序</a:t>
            </a:r>
            <a:endParaRPr lang="en-US" altLang="zh-CN" sz="2800"/>
          </a:p>
          <a:p>
            <a:pPr marL="752475" lvl="2" indent="-457200" eaLnBrk="1" hangingPunct="1">
              <a:lnSpc>
                <a:spcPct val="120000"/>
              </a:lnSpc>
              <a:buClr>
                <a:schemeClr val="tx1"/>
              </a:buClr>
              <a:buFont typeface="Wingdings" pitchFamily="2" charset="2"/>
              <a:buChar char="n"/>
            </a:pPr>
            <a:r>
              <a:rPr lang="zh-CN" altLang="en-US" sz="2800" smtClean="0"/>
              <a:t>无序执行</a:t>
            </a:r>
            <a:endParaRPr lang="en-US" altLang="zh-CN" sz="2800" smtClean="0"/>
          </a:p>
        </p:txBody>
      </p:sp>
      <p:sp>
        <p:nvSpPr>
          <p:cNvPr id="87045" name="Rectangle 4"/>
          <p:cNvSpPr>
            <a:spLocks noChangeArrowheads="1"/>
          </p:cNvSpPr>
          <p:nvPr/>
        </p:nvSpPr>
        <p:spPr bwMode="auto">
          <a:xfrm>
            <a:off x="2152650" y="2424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2" name="日期占位符 1"/>
          <p:cNvSpPr>
            <a:spLocks noGrp="1"/>
          </p:cNvSpPr>
          <p:nvPr>
            <p:ph type="dt" sz="half" idx="10"/>
          </p:nvPr>
        </p:nvSpPr>
        <p:spPr/>
        <p:txBody>
          <a:bodyPr/>
          <a:lstStyle/>
          <a:p>
            <a:pPr>
              <a:defRPr/>
            </a:pPr>
            <a:fld id="{2732E055-D172-474D-A0A0-5641D33A29DC}" type="datetime11">
              <a:rPr lang="zh-CN" altLang="en-US" smtClean="0"/>
              <a:t>09:11:17</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139</a:t>
            </a:fld>
            <a:endParaRPr lang="en-US" altLang="zh-CN"/>
          </a:p>
        </p:txBody>
      </p:sp>
    </p:spTree>
    <p:extLst>
      <p:ext uri="{BB962C8B-B14F-4D97-AF65-F5344CB8AC3E}">
        <p14:creationId xmlns:p14="http://schemas.microsoft.com/office/powerpoint/2010/main" val="11823697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467544" y="260648"/>
            <a:ext cx="6059016" cy="796950"/>
          </a:xfrm>
        </p:spPr>
        <p:txBody>
          <a:bodyPr/>
          <a:lstStyle/>
          <a:p>
            <a:pPr eaLnBrk="1" hangingPunct="1"/>
            <a:r>
              <a:rPr lang="zh-CN" altLang="zh-CN"/>
              <a:t>5.1.3 CPU</a:t>
            </a:r>
            <a:r>
              <a:rPr lang="zh-CN"/>
              <a:t>中的主要寄存器</a:t>
            </a:r>
            <a:endParaRPr lang="zh-CN" altLang="en-US"/>
          </a:p>
        </p:txBody>
      </p:sp>
      <p:sp>
        <p:nvSpPr>
          <p:cNvPr id="10244" name="Rectangle 3"/>
          <p:cNvSpPr>
            <a:spLocks noGrp="1" noChangeArrowheads="1"/>
          </p:cNvSpPr>
          <p:nvPr>
            <p:ph type="body" idx="1"/>
          </p:nvPr>
        </p:nvSpPr>
        <p:spPr>
          <a:xfrm>
            <a:off x="467544" y="5733256"/>
            <a:ext cx="8424936" cy="432048"/>
          </a:xfrm>
        </p:spPr>
        <p:txBody>
          <a:bodyPr/>
          <a:lstStyle/>
          <a:p>
            <a:pPr marL="0" lvl="1" indent="0" eaLnBrk="1" hangingPunct="1">
              <a:spcBef>
                <a:spcPts val="600"/>
              </a:spcBef>
              <a:buNone/>
            </a:pPr>
            <a:r>
              <a:rPr lang="zh-CN" altLang="en-US" sz="2400" smtClean="0"/>
              <a:t>图中</a:t>
            </a:r>
            <a:r>
              <a:rPr lang="en-US" altLang="zh-CN" sz="2400" smtClean="0"/>
              <a:t>D7</a:t>
            </a:r>
            <a:r>
              <a:rPr lang="zh-CN" altLang="en-US" sz="2400" smtClean="0">
                <a:latin typeface="黑体"/>
                <a:ea typeface="黑体"/>
              </a:rPr>
              <a:t>～</a:t>
            </a:r>
            <a:r>
              <a:rPr lang="en-US" altLang="zh-CN" sz="2400" smtClean="0"/>
              <a:t>D0</a:t>
            </a:r>
            <a:r>
              <a:rPr lang="zh-CN" altLang="en-US" sz="2400" smtClean="0"/>
              <a:t>、</a:t>
            </a:r>
            <a:r>
              <a:rPr lang="en-US" altLang="zh-CN" sz="2400" smtClean="0"/>
              <a:t>Q7</a:t>
            </a:r>
            <a:r>
              <a:rPr lang="zh-CN" altLang="en-US" sz="2400">
                <a:latin typeface="黑体"/>
                <a:ea typeface="黑体"/>
              </a:rPr>
              <a:t> ～ </a:t>
            </a:r>
            <a:r>
              <a:rPr lang="en-US" altLang="zh-CN" sz="2400" smtClean="0"/>
              <a:t>Q0</a:t>
            </a:r>
            <a:r>
              <a:rPr lang="zh-CN" altLang="en-US" sz="2400" smtClean="0"/>
              <a:t>和</a:t>
            </a:r>
            <a:r>
              <a:rPr lang="en-US" altLang="zh-CN" sz="2400" smtClean="0"/>
              <a:t>OC</a:t>
            </a:r>
            <a:r>
              <a:rPr lang="zh-CN" altLang="en-US" sz="2400" smtClean="0"/>
              <a:t>是电位信号，</a:t>
            </a:r>
            <a:r>
              <a:rPr lang="en-US" altLang="zh-CN" sz="2400" smtClean="0"/>
              <a:t>CLK</a:t>
            </a:r>
            <a:r>
              <a:rPr lang="zh-CN" altLang="en-US" sz="2400" smtClean="0"/>
              <a:t>是脉冲信号</a:t>
            </a:r>
            <a:endParaRPr lang="en-US" altLang="zh-CN" sz="2400"/>
          </a:p>
        </p:txBody>
      </p:sp>
      <p:sp>
        <p:nvSpPr>
          <p:cNvPr id="2" name="日期占位符 1"/>
          <p:cNvSpPr>
            <a:spLocks noGrp="1"/>
          </p:cNvSpPr>
          <p:nvPr>
            <p:ph type="dt" sz="half" idx="10"/>
          </p:nvPr>
        </p:nvSpPr>
        <p:spPr/>
        <p:txBody>
          <a:bodyPr/>
          <a:lstStyle/>
          <a:p>
            <a:pPr>
              <a:defRPr/>
            </a:pPr>
            <a:fld id="{7590B728-1D7C-4656-B6DA-4A380EEF023A}" type="datetime11">
              <a:rPr lang="zh-CN" altLang="en-US" smtClean="0"/>
              <a:t>09:11:02</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14</a:t>
            </a:fld>
            <a:endParaRPr lang="en-US" altLang="zh-C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6617" y="1340768"/>
            <a:ext cx="4895850"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3652292"/>
            <a:ext cx="5621709" cy="2008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294594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a:xfrm>
            <a:off x="323528" y="188640"/>
            <a:ext cx="5986463"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5.6.3 </a:t>
            </a:r>
            <a:r>
              <a:rPr lang="zh-CN" altLang="en-US">
                <a:solidFill>
                  <a:srgbClr val="330066"/>
                </a:solidFill>
                <a:cs typeface="Times New Roman" pitchFamily="18" charset="0"/>
              </a:rPr>
              <a:t>流水线中的主要问题</a:t>
            </a:r>
          </a:p>
        </p:txBody>
      </p:sp>
      <p:sp>
        <p:nvSpPr>
          <p:cNvPr id="87044" name="Rectangle 3"/>
          <p:cNvSpPr>
            <a:spLocks noGrp="1" noChangeArrowheads="1"/>
          </p:cNvSpPr>
          <p:nvPr>
            <p:ph type="body" idx="1"/>
          </p:nvPr>
        </p:nvSpPr>
        <p:spPr>
          <a:xfrm>
            <a:off x="467544" y="1124744"/>
            <a:ext cx="8229600" cy="5112568"/>
          </a:xfrm>
        </p:spPr>
        <p:txBody>
          <a:bodyPr/>
          <a:lstStyle/>
          <a:p>
            <a:pPr marL="0" lvl="1" indent="0" eaLnBrk="1" hangingPunct="1">
              <a:lnSpc>
                <a:spcPct val="120000"/>
              </a:lnSpc>
              <a:buNone/>
            </a:pPr>
            <a:r>
              <a:rPr lang="zh-CN" altLang="en-US" sz="2800" smtClean="0"/>
              <a:t>动态指令调度：</a:t>
            </a:r>
            <a:endParaRPr lang="en-US" altLang="zh-CN" sz="2800" smtClean="0"/>
          </a:p>
          <a:p>
            <a:pPr marL="0" lvl="1" indent="0" eaLnBrk="1" hangingPunct="1">
              <a:lnSpc>
                <a:spcPct val="120000"/>
              </a:lnSpc>
              <a:buNone/>
            </a:pPr>
            <a:r>
              <a:rPr lang="zh-CN" altLang="en-US" sz="2800" smtClean="0"/>
              <a:t>（</a:t>
            </a:r>
            <a:r>
              <a:rPr lang="en-US" altLang="zh-CN" sz="2800" smtClean="0"/>
              <a:t>1</a:t>
            </a:r>
            <a:r>
              <a:rPr lang="zh-CN" altLang="en-US" sz="2800" smtClean="0"/>
              <a:t>）记分牌法</a:t>
            </a:r>
            <a:endParaRPr lang="en-US" altLang="zh-CN" sz="2800" smtClean="0"/>
          </a:p>
          <a:p>
            <a:pPr marL="0" lvl="1" indent="457200" eaLnBrk="1" hangingPunct="1">
              <a:lnSpc>
                <a:spcPct val="120000"/>
              </a:lnSpc>
              <a:buNone/>
            </a:pPr>
            <a:r>
              <a:rPr lang="zh-CN" altLang="en-US" sz="2800" smtClean="0"/>
              <a:t>记分牌是一个位向量，每一位对应寄存器堆中的一个寄存器。</a:t>
            </a:r>
            <a:endParaRPr lang="en-US" altLang="zh-CN" sz="2800" smtClean="0"/>
          </a:p>
          <a:p>
            <a:pPr marL="0" lvl="1" indent="457200" eaLnBrk="1" hangingPunct="1">
              <a:lnSpc>
                <a:spcPct val="120000"/>
              </a:lnSpc>
              <a:buNone/>
            </a:pPr>
            <a:r>
              <a:rPr lang="zh-CN" altLang="en-US" sz="2800" smtClean="0"/>
              <a:t>指令发射时，目的寄存器在记分牌中相应位置</a:t>
            </a:r>
            <a:r>
              <a:rPr lang="en-US" altLang="zh-CN" sz="2800" smtClean="0"/>
              <a:t>1</a:t>
            </a:r>
            <a:r>
              <a:rPr lang="zh-CN" altLang="en-US" sz="2800" smtClean="0"/>
              <a:t>；写回后，目的寄存器在记分牌中相应位清</a:t>
            </a:r>
            <a:r>
              <a:rPr lang="en-US" altLang="zh-CN" sz="2800" smtClean="0"/>
              <a:t>0</a:t>
            </a:r>
            <a:r>
              <a:rPr lang="zh-CN" altLang="en-US" sz="2800" smtClean="0"/>
              <a:t>。</a:t>
            </a:r>
            <a:endParaRPr lang="en-US" altLang="zh-CN" sz="2800" smtClean="0"/>
          </a:p>
          <a:p>
            <a:pPr marL="0" lvl="1" indent="0" eaLnBrk="1" hangingPunct="1">
              <a:lnSpc>
                <a:spcPct val="120000"/>
              </a:lnSpc>
              <a:buNone/>
            </a:pPr>
            <a:r>
              <a:rPr lang="zh-CN" altLang="en-US" sz="2800" smtClean="0"/>
              <a:t>判断指令可否发射的条件是：</a:t>
            </a:r>
            <a:endParaRPr lang="en-US" altLang="zh-CN" sz="2800" smtClean="0"/>
          </a:p>
          <a:p>
            <a:pPr marL="0" lvl="1" indent="457200" eaLnBrk="1" hangingPunct="1">
              <a:lnSpc>
                <a:spcPct val="120000"/>
              </a:lnSpc>
              <a:buNone/>
            </a:pPr>
            <a:r>
              <a:rPr lang="zh-CN" altLang="en-US" sz="2800" smtClean="0"/>
              <a:t>该指令所有目的寄存器及源寄存器在记分牌中对应位都为</a:t>
            </a:r>
            <a:r>
              <a:rPr lang="en-US" altLang="zh-CN" sz="2800" smtClean="0"/>
              <a:t>0</a:t>
            </a:r>
            <a:r>
              <a:rPr lang="zh-CN" altLang="en-US" sz="2800" smtClean="0"/>
              <a:t>；否则等待上述位清除。</a:t>
            </a:r>
            <a:endParaRPr lang="en-US" altLang="zh-CN" sz="2800" smtClean="0"/>
          </a:p>
          <a:p>
            <a:pPr marL="0" lvl="1" indent="0" eaLnBrk="1" hangingPunct="1">
              <a:lnSpc>
                <a:spcPct val="120000"/>
              </a:lnSpc>
              <a:buNone/>
            </a:pPr>
            <a:endParaRPr lang="en-US" altLang="zh-CN" sz="2800" smtClean="0"/>
          </a:p>
        </p:txBody>
      </p:sp>
      <p:sp>
        <p:nvSpPr>
          <p:cNvPr id="87045" name="Rectangle 4"/>
          <p:cNvSpPr>
            <a:spLocks noChangeArrowheads="1"/>
          </p:cNvSpPr>
          <p:nvPr/>
        </p:nvSpPr>
        <p:spPr bwMode="auto">
          <a:xfrm>
            <a:off x="2152650" y="2424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2" name="日期占位符 1"/>
          <p:cNvSpPr>
            <a:spLocks noGrp="1"/>
          </p:cNvSpPr>
          <p:nvPr>
            <p:ph type="dt" sz="half" idx="10"/>
          </p:nvPr>
        </p:nvSpPr>
        <p:spPr/>
        <p:txBody>
          <a:bodyPr/>
          <a:lstStyle/>
          <a:p>
            <a:pPr>
              <a:defRPr/>
            </a:pPr>
            <a:fld id="{2732E055-D172-474D-A0A0-5641D33A29DC}" type="datetime11">
              <a:rPr lang="zh-CN" altLang="en-US" smtClean="0"/>
              <a:t>09:11:17</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140</a:t>
            </a:fld>
            <a:endParaRPr lang="en-US" altLang="zh-CN"/>
          </a:p>
        </p:txBody>
      </p:sp>
    </p:spTree>
    <p:extLst>
      <p:ext uri="{BB962C8B-B14F-4D97-AF65-F5344CB8AC3E}">
        <p14:creationId xmlns:p14="http://schemas.microsoft.com/office/powerpoint/2010/main" val="402990813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a:xfrm>
            <a:off x="323528" y="188640"/>
            <a:ext cx="5986463"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5.6.3 </a:t>
            </a:r>
            <a:r>
              <a:rPr lang="zh-CN" altLang="en-US">
                <a:solidFill>
                  <a:srgbClr val="330066"/>
                </a:solidFill>
                <a:cs typeface="Times New Roman" pitchFamily="18" charset="0"/>
              </a:rPr>
              <a:t>流水线中的主要问题</a:t>
            </a:r>
          </a:p>
        </p:txBody>
      </p:sp>
      <p:sp>
        <p:nvSpPr>
          <p:cNvPr id="87044" name="Rectangle 3"/>
          <p:cNvSpPr>
            <a:spLocks noGrp="1" noChangeArrowheads="1"/>
          </p:cNvSpPr>
          <p:nvPr>
            <p:ph type="body" idx="1"/>
          </p:nvPr>
        </p:nvSpPr>
        <p:spPr>
          <a:xfrm>
            <a:off x="467544" y="1124744"/>
            <a:ext cx="8229600" cy="1299369"/>
          </a:xfrm>
        </p:spPr>
        <p:txBody>
          <a:bodyPr/>
          <a:lstStyle/>
          <a:p>
            <a:pPr marL="0" lvl="1" indent="0" eaLnBrk="1" hangingPunct="1">
              <a:lnSpc>
                <a:spcPct val="120000"/>
              </a:lnSpc>
              <a:buNone/>
            </a:pPr>
            <a:r>
              <a:rPr lang="zh-CN" altLang="en-US" sz="2800" smtClean="0"/>
              <a:t>动态指令调度：</a:t>
            </a:r>
            <a:endParaRPr lang="en-US" altLang="zh-CN" sz="2800" smtClean="0"/>
          </a:p>
          <a:p>
            <a:pPr marL="0" lvl="1" indent="0" eaLnBrk="1" hangingPunct="1">
              <a:lnSpc>
                <a:spcPct val="120000"/>
              </a:lnSpc>
              <a:buNone/>
            </a:pPr>
            <a:r>
              <a:rPr lang="zh-CN" altLang="en-US" sz="2800" smtClean="0"/>
              <a:t>（</a:t>
            </a:r>
            <a:r>
              <a:rPr lang="en-US" altLang="zh-CN" sz="2800" smtClean="0"/>
              <a:t>1</a:t>
            </a:r>
            <a:r>
              <a:rPr lang="zh-CN" altLang="en-US" sz="2800" smtClean="0"/>
              <a:t>）记分牌</a:t>
            </a:r>
            <a:r>
              <a:rPr lang="zh-CN" altLang="en-US" sz="2800" smtClean="0"/>
              <a:t>法</a:t>
            </a:r>
            <a:endParaRPr lang="en-US" altLang="zh-CN" sz="2800" smtClean="0"/>
          </a:p>
        </p:txBody>
      </p:sp>
      <p:sp>
        <p:nvSpPr>
          <p:cNvPr id="87045" name="Rectangle 4"/>
          <p:cNvSpPr>
            <a:spLocks noChangeArrowheads="1"/>
          </p:cNvSpPr>
          <p:nvPr/>
        </p:nvSpPr>
        <p:spPr bwMode="auto">
          <a:xfrm>
            <a:off x="2152650" y="2424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2" name="日期占位符 1"/>
          <p:cNvSpPr>
            <a:spLocks noGrp="1"/>
          </p:cNvSpPr>
          <p:nvPr>
            <p:ph type="dt" sz="half" idx="10"/>
          </p:nvPr>
        </p:nvSpPr>
        <p:spPr/>
        <p:txBody>
          <a:bodyPr/>
          <a:lstStyle/>
          <a:p>
            <a:pPr>
              <a:defRPr/>
            </a:pPr>
            <a:fld id="{2732E055-D172-474D-A0A0-5641D33A29DC}" type="datetime11">
              <a:rPr lang="zh-CN" altLang="en-US" smtClean="0"/>
              <a:t>09:20:56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141</a:t>
            </a:fld>
            <a:endParaRPr lang="en-US" altLang="zh-C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192" y="2636912"/>
            <a:ext cx="6850063"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251034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a:xfrm>
            <a:off x="395536" y="980728"/>
            <a:ext cx="5986463"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5.6.3 </a:t>
            </a:r>
            <a:r>
              <a:rPr lang="zh-CN" altLang="en-US">
                <a:solidFill>
                  <a:srgbClr val="330066"/>
                </a:solidFill>
                <a:cs typeface="Times New Roman" pitchFamily="18" charset="0"/>
              </a:rPr>
              <a:t>流水线中的主要问题</a:t>
            </a:r>
          </a:p>
        </p:txBody>
      </p:sp>
      <p:sp>
        <p:nvSpPr>
          <p:cNvPr id="87045" name="Rectangle 4"/>
          <p:cNvSpPr>
            <a:spLocks noChangeArrowheads="1"/>
          </p:cNvSpPr>
          <p:nvPr/>
        </p:nvSpPr>
        <p:spPr bwMode="auto">
          <a:xfrm>
            <a:off x="2152650" y="2424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2" name="日期占位符 1"/>
          <p:cNvSpPr>
            <a:spLocks noGrp="1"/>
          </p:cNvSpPr>
          <p:nvPr>
            <p:ph type="dt" sz="half" idx="10"/>
          </p:nvPr>
        </p:nvSpPr>
        <p:spPr/>
        <p:txBody>
          <a:bodyPr/>
          <a:lstStyle/>
          <a:p>
            <a:pPr>
              <a:defRPr/>
            </a:pPr>
            <a:fld id="{2732E055-D172-474D-A0A0-5641D33A29DC}" type="datetime11">
              <a:rPr lang="zh-CN" altLang="en-US" smtClean="0"/>
              <a:t>09:11:17</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142</a:t>
            </a:fld>
            <a:endParaRPr lang="en-US" altLang="zh-C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708920"/>
            <a:ext cx="7440613"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34346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a:xfrm>
            <a:off x="323528" y="188640"/>
            <a:ext cx="5986463"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5.6.3 </a:t>
            </a:r>
            <a:r>
              <a:rPr lang="zh-CN" altLang="en-US">
                <a:solidFill>
                  <a:srgbClr val="330066"/>
                </a:solidFill>
                <a:cs typeface="Times New Roman" pitchFamily="18" charset="0"/>
              </a:rPr>
              <a:t>流水线中的主要问题</a:t>
            </a:r>
          </a:p>
        </p:txBody>
      </p:sp>
      <p:sp>
        <p:nvSpPr>
          <p:cNvPr id="87044" name="Rectangle 3"/>
          <p:cNvSpPr>
            <a:spLocks noGrp="1" noChangeArrowheads="1"/>
          </p:cNvSpPr>
          <p:nvPr>
            <p:ph type="body" idx="1"/>
          </p:nvPr>
        </p:nvSpPr>
        <p:spPr>
          <a:xfrm>
            <a:off x="467544" y="1124744"/>
            <a:ext cx="8229600" cy="3600400"/>
          </a:xfrm>
        </p:spPr>
        <p:txBody>
          <a:bodyPr/>
          <a:lstStyle/>
          <a:p>
            <a:pPr marL="0" lvl="1" indent="0" eaLnBrk="1" hangingPunct="1">
              <a:lnSpc>
                <a:spcPct val="120000"/>
              </a:lnSpc>
              <a:buNone/>
            </a:pPr>
            <a:r>
              <a:rPr lang="zh-CN" altLang="en-US" sz="2800" smtClean="0"/>
              <a:t>动态指令调度：</a:t>
            </a:r>
            <a:endParaRPr lang="en-US" altLang="zh-CN" sz="2800" smtClean="0"/>
          </a:p>
          <a:p>
            <a:pPr marL="0" lvl="1" indent="0" eaLnBrk="1" hangingPunct="1">
              <a:lnSpc>
                <a:spcPct val="120000"/>
              </a:lnSpc>
              <a:buNone/>
            </a:pPr>
            <a:r>
              <a:rPr lang="zh-CN" altLang="en-US" sz="2800" smtClean="0"/>
              <a:t>（</a:t>
            </a:r>
            <a:r>
              <a:rPr lang="en-US" altLang="zh-CN" sz="2800" smtClean="0"/>
              <a:t>1</a:t>
            </a:r>
            <a:r>
              <a:rPr lang="zh-CN" altLang="en-US" sz="2800" smtClean="0"/>
              <a:t>）记分牌法</a:t>
            </a:r>
            <a:endParaRPr lang="en-US" altLang="zh-CN" sz="2800" smtClean="0"/>
          </a:p>
          <a:p>
            <a:pPr marL="0" lvl="1" indent="457200" eaLnBrk="1" hangingPunct="1">
              <a:lnSpc>
                <a:spcPct val="120000"/>
              </a:lnSpc>
              <a:buNone/>
            </a:pPr>
            <a:r>
              <a:rPr lang="zh-CN" altLang="en-US" sz="2800" smtClean="0"/>
              <a:t>记分牌的缺点：</a:t>
            </a:r>
            <a:endParaRPr lang="en-US" altLang="zh-CN" sz="2800" smtClean="0"/>
          </a:p>
          <a:p>
            <a:pPr marL="1046163" lvl="3" indent="-457200" eaLnBrk="1" hangingPunct="1">
              <a:lnSpc>
                <a:spcPct val="120000"/>
              </a:lnSpc>
              <a:buClrTx/>
              <a:buFont typeface="Wingdings" pitchFamily="2" charset="2"/>
              <a:buChar char="n"/>
            </a:pPr>
            <a:r>
              <a:rPr lang="zh-CN" altLang="en-US" sz="2200" smtClean="0"/>
              <a:t>依靠流水线的停顿来解决相关性</a:t>
            </a:r>
            <a:endParaRPr lang="en-US" altLang="zh-CN" sz="2200" smtClean="0"/>
          </a:p>
          <a:p>
            <a:pPr marL="1046163" lvl="3" indent="-457200" eaLnBrk="1" hangingPunct="1">
              <a:lnSpc>
                <a:spcPct val="120000"/>
              </a:lnSpc>
              <a:buClrTx/>
              <a:buFont typeface="Wingdings" pitchFamily="2" charset="2"/>
              <a:buChar char="n"/>
            </a:pPr>
            <a:r>
              <a:rPr lang="zh-CN" altLang="en-US" sz="2200" smtClean="0"/>
              <a:t>没有消除数据相关</a:t>
            </a:r>
            <a:endParaRPr lang="en-US" altLang="zh-CN" sz="2200" smtClean="0"/>
          </a:p>
          <a:p>
            <a:pPr marL="1046163" lvl="3" indent="-457200" eaLnBrk="1" hangingPunct="1">
              <a:lnSpc>
                <a:spcPct val="120000"/>
              </a:lnSpc>
              <a:buClrTx/>
              <a:buFont typeface="Wingdings" pitchFamily="2" charset="2"/>
              <a:buChar char="n"/>
            </a:pPr>
            <a:r>
              <a:rPr lang="zh-CN" altLang="en-US" sz="2200" smtClean="0"/>
              <a:t>属于集中式调度，记分牌部件是性能瓶颈</a:t>
            </a:r>
            <a:endParaRPr lang="en-US" altLang="zh-CN" sz="2200" smtClean="0"/>
          </a:p>
        </p:txBody>
      </p:sp>
      <p:sp>
        <p:nvSpPr>
          <p:cNvPr id="87045" name="Rectangle 4"/>
          <p:cNvSpPr>
            <a:spLocks noChangeArrowheads="1"/>
          </p:cNvSpPr>
          <p:nvPr/>
        </p:nvSpPr>
        <p:spPr bwMode="auto">
          <a:xfrm>
            <a:off x="2152650" y="2424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2" name="日期占位符 1"/>
          <p:cNvSpPr>
            <a:spLocks noGrp="1"/>
          </p:cNvSpPr>
          <p:nvPr>
            <p:ph type="dt" sz="half" idx="10"/>
          </p:nvPr>
        </p:nvSpPr>
        <p:spPr/>
        <p:txBody>
          <a:bodyPr/>
          <a:lstStyle/>
          <a:p>
            <a:pPr>
              <a:defRPr/>
            </a:pPr>
            <a:fld id="{2732E055-D172-474D-A0A0-5641D33A29DC}" type="datetime11">
              <a:rPr lang="zh-CN" altLang="en-US" smtClean="0"/>
              <a:t>09:18:59</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143</a:t>
            </a:fld>
            <a:endParaRPr lang="en-US" altLang="zh-CN"/>
          </a:p>
        </p:txBody>
      </p:sp>
    </p:spTree>
    <p:extLst>
      <p:ext uri="{BB962C8B-B14F-4D97-AF65-F5344CB8AC3E}">
        <p14:creationId xmlns:p14="http://schemas.microsoft.com/office/powerpoint/2010/main" val="350577145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a:xfrm>
            <a:off x="323528" y="188640"/>
            <a:ext cx="5986463"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5.6.3 </a:t>
            </a:r>
            <a:r>
              <a:rPr lang="zh-CN" altLang="en-US">
                <a:solidFill>
                  <a:srgbClr val="330066"/>
                </a:solidFill>
                <a:cs typeface="Times New Roman" pitchFamily="18" charset="0"/>
              </a:rPr>
              <a:t>流水线中的主要问题</a:t>
            </a:r>
          </a:p>
        </p:txBody>
      </p:sp>
      <p:sp>
        <p:nvSpPr>
          <p:cNvPr id="87044" name="Rectangle 3"/>
          <p:cNvSpPr>
            <a:spLocks noGrp="1" noChangeArrowheads="1"/>
          </p:cNvSpPr>
          <p:nvPr>
            <p:ph type="body" idx="1"/>
          </p:nvPr>
        </p:nvSpPr>
        <p:spPr>
          <a:xfrm>
            <a:off x="467544" y="1052736"/>
            <a:ext cx="8229600" cy="2304256"/>
          </a:xfrm>
        </p:spPr>
        <p:txBody>
          <a:bodyPr/>
          <a:lstStyle/>
          <a:p>
            <a:pPr marL="0" lvl="1" indent="0" eaLnBrk="1" hangingPunct="1">
              <a:lnSpc>
                <a:spcPct val="120000"/>
              </a:lnSpc>
              <a:buNone/>
            </a:pPr>
            <a:r>
              <a:rPr lang="zh-CN" altLang="en-US" sz="2400" smtClean="0"/>
              <a:t>动态指令调度：</a:t>
            </a:r>
            <a:endParaRPr lang="en-US" altLang="zh-CN" sz="2400" smtClean="0"/>
          </a:p>
          <a:p>
            <a:pPr marL="0" lvl="1" indent="0" eaLnBrk="1" hangingPunct="1">
              <a:lnSpc>
                <a:spcPct val="120000"/>
              </a:lnSpc>
              <a:buNone/>
            </a:pPr>
            <a:r>
              <a:rPr lang="zh-CN" altLang="en-US" sz="2400" smtClean="0"/>
              <a:t>（</a:t>
            </a:r>
            <a:r>
              <a:rPr lang="en-US" altLang="zh-CN" sz="2400" smtClean="0"/>
              <a:t>2</a:t>
            </a:r>
            <a:r>
              <a:rPr lang="zh-CN" altLang="en-US" sz="2400" smtClean="0"/>
              <a:t>）保存站（保留站）法</a:t>
            </a:r>
            <a:endParaRPr lang="en-US" altLang="zh-CN" sz="2400"/>
          </a:p>
          <a:p>
            <a:pPr marL="0" lvl="1" indent="457200" eaLnBrk="1" hangingPunct="1">
              <a:spcBef>
                <a:spcPts val="600"/>
              </a:spcBef>
              <a:buNone/>
            </a:pPr>
            <a:r>
              <a:rPr lang="zh-CN" altLang="en-US" sz="2400" smtClean="0"/>
              <a:t>流水线上的每个功能单元都有自己的保存站，用于暂存操作数和操作指令。其核心思想是通过寄存器换名来</a:t>
            </a:r>
            <a:r>
              <a:rPr lang="zh-CN" altLang="en-US" sz="2400" b="1" smtClean="0">
                <a:solidFill>
                  <a:srgbClr val="FF0000"/>
                </a:solidFill>
              </a:rPr>
              <a:t>消除写后写和读后写相关</a:t>
            </a:r>
            <a:r>
              <a:rPr lang="zh-CN" altLang="en-US" sz="2400" smtClean="0"/>
              <a:t>而可能引发的流水线阻塞。</a:t>
            </a:r>
            <a:endParaRPr lang="en-US" altLang="zh-CN" sz="2400" smtClean="0"/>
          </a:p>
        </p:txBody>
      </p:sp>
      <p:sp>
        <p:nvSpPr>
          <p:cNvPr id="87045" name="Rectangle 4"/>
          <p:cNvSpPr>
            <a:spLocks noChangeArrowheads="1"/>
          </p:cNvSpPr>
          <p:nvPr/>
        </p:nvSpPr>
        <p:spPr bwMode="auto">
          <a:xfrm>
            <a:off x="2152650" y="2424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2" name="日期占位符 1"/>
          <p:cNvSpPr>
            <a:spLocks noGrp="1"/>
          </p:cNvSpPr>
          <p:nvPr>
            <p:ph type="dt" sz="half" idx="10"/>
          </p:nvPr>
        </p:nvSpPr>
        <p:spPr/>
        <p:txBody>
          <a:bodyPr/>
          <a:lstStyle/>
          <a:p>
            <a:pPr>
              <a:defRPr/>
            </a:pPr>
            <a:fld id="{2732E055-D172-474D-A0A0-5641D33A29DC}" type="datetime11">
              <a:rPr lang="zh-CN" altLang="en-US" smtClean="0"/>
              <a:t>09:11:17</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144</a:t>
            </a:fld>
            <a:endParaRPr lang="en-US" altLang="zh-C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645024"/>
            <a:ext cx="5328592" cy="275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662201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a:xfrm>
            <a:off x="323528" y="188640"/>
            <a:ext cx="5986463"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5.6.3 </a:t>
            </a:r>
            <a:r>
              <a:rPr lang="zh-CN" altLang="en-US">
                <a:solidFill>
                  <a:srgbClr val="330066"/>
                </a:solidFill>
                <a:cs typeface="Times New Roman" pitchFamily="18" charset="0"/>
              </a:rPr>
              <a:t>流水线中的主要问题</a:t>
            </a:r>
          </a:p>
        </p:txBody>
      </p:sp>
      <p:sp>
        <p:nvSpPr>
          <p:cNvPr id="87044" name="Rectangle 3"/>
          <p:cNvSpPr>
            <a:spLocks noGrp="1" noChangeArrowheads="1"/>
          </p:cNvSpPr>
          <p:nvPr>
            <p:ph type="body" idx="1"/>
          </p:nvPr>
        </p:nvSpPr>
        <p:spPr>
          <a:xfrm>
            <a:off x="467544" y="1052736"/>
            <a:ext cx="8229600" cy="5472608"/>
          </a:xfrm>
        </p:spPr>
        <p:txBody>
          <a:bodyPr/>
          <a:lstStyle/>
          <a:p>
            <a:pPr marL="0" lvl="1" indent="0" eaLnBrk="1" hangingPunct="1">
              <a:lnSpc>
                <a:spcPct val="120000"/>
              </a:lnSpc>
              <a:buNone/>
            </a:pPr>
            <a:r>
              <a:rPr lang="zh-CN" altLang="en-US" sz="2400" smtClean="0"/>
              <a:t>动态指令调度：</a:t>
            </a:r>
            <a:endParaRPr lang="en-US" altLang="zh-CN" sz="2400" smtClean="0"/>
          </a:p>
          <a:p>
            <a:pPr marL="0" lvl="1" indent="0" eaLnBrk="1" hangingPunct="1">
              <a:lnSpc>
                <a:spcPct val="120000"/>
              </a:lnSpc>
              <a:buNone/>
            </a:pPr>
            <a:r>
              <a:rPr lang="zh-CN" altLang="en-US" sz="2400" smtClean="0"/>
              <a:t>（</a:t>
            </a:r>
            <a:r>
              <a:rPr lang="en-US" altLang="zh-CN" sz="2400" smtClean="0"/>
              <a:t>2</a:t>
            </a:r>
            <a:r>
              <a:rPr lang="zh-CN" altLang="en-US" sz="2400" smtClean="0"/>
              <a:t>）保存站（保留站）法</a:t>
            </a:r>
            <a:endParaRPr lang="en-US" altLang="zh-CN" sz="2400" smtClean="0"/>
          </a:p>
          <a:p>
            <a:pPr marL="342900" lvl="1" indent="-342900" eaLnBrk="1" hangingPunct="1">
              <a:lnSpc>
                <a:spcPct val="120000"/>
              </a:lnSpc>
              <a:buClrTx/>
              <a:buFont typeface="Wingdings" pitchFamily="2" charset="2"/>
              <a:buChar char="n"/>
            </a:pPr>
            <a:r>
              <a:rPr lang="zh-CN" altLang="en-US" sz="2400" smtClean="0"/>
              <a:t>发射</a:t>
            </a:r>
            <a:endParaRPr lang="en-US" altLang="zh-CN" sz="2400" smtClean="0"/>
          </a:p>
          <a:p>
            <a:pPr marL="0" lvl="1" indent="0" eaLnBrk="1" hangingPunct="1">
              <a:lnSpc>
                <a:spcPct val="120000"/>
              </a:lnSpc>
              <a:buNone/>
            </a:pPr>
            <a:r>
              <a:rPr lang="zh-CN" altLang="en-US" sz="2400" smtClean="0"/>
              <a:t>如果有空的保存站，就发射指令；只要操作数有效，就将其取到保存站，避免指令发射时才到寄存器中取数据的情况；如果没有空的保存站或缓存部件，则指令停顿。</a:t>
            </a:r>
            <a:endParaRPr lang="en-US" altLang="zh-CN" sz="2400" smtClean="0"/>
          </a:p>
          <a:p>
            <a:pPr marL="342900" lvl="1" indent="-342900" eaLnBrk="1" hangingPunct="1">
              <a:lnSpc>
                <a:spcPct val="120000"/>
              </a:lnSpc>
              <a:buClrTx/>
              <a:buFont typeface="Wingdings" pitchFamily="2" charset="2"/>
              <a:buChar char="n"/>
            </a:pPr>
            <a:r>
              <a:rPr lang="zh-CN" altLang="en-US" sz="2400"/>
              <a:t>执行</a:t>
            </a:r>
            <a:endParaRPr lang="en-US" altLang="zh-CN" sz="2400"/>
          </a:p>
          <a:p>
            <a:pPr marL="0" lvl="1" indent="0" eaLnBrk="1" hangingPunct="1">
              <a:lnSpc>
                <a:spcPct val="120000"/>
              </a:lnSpc>
              <a:buNone/>
            </a:pPr>
            <a:r>
              <a:rPr lang="zh-CN" altLang="en-US" sz="2400"/>
              <a:t>一</a:t>
            </a:r>
            <a:r>
              <a:rPr lang="zh-CN" altLang="en-US" sz="2400" smtClean="0"/>
              <a:t>条指令发射时，存放操作数的寄存器被换成为对应于该寄存器的保存站名称（寄存器重命名）。</a:t>
            </a:r>
            <a:endParaRPr lang="en-US" altLang="zh-CN" sz="2400" smtClean="0"/>
          </a:p>
          <a:p>
            <a:pPr marL="342900" lvl="1" indent="-342900" eaLnBrk="1" hangingPunct="1">
              <a:lnSpc>
                <a:spcPct val="120000"/>
              </a:lnSpc>
              <a:buClrTx/>
              <a:buFont typeface="Wingdings" pitchFamily="2" charset="2"/>
              <a:buChar char="n"/>
            </a:pPr>
            <a:r>
              <a:rPr lang="zh-CN" altLang="en-US" sz="2400"/>
              <a:t>写结果</a:t>
            </a:r>
            <a:endParaRPr lang="en-US" altLang="zh-CN" sz="2400"/>
          </a:p>
          <a:p>
            <a:pPr marL="0" lvl="1" indent="0" eaLnBrk="1" hangingPunct="1">
              <a:lnSpc>
                <a:spcPct val="120000"/>
              </a:lnSpc>
              <a:buNone/>
            </a:pPr>
            <a:r>
              <a:rPr lang="zh-CN" altLang="en-US" sz="2400" smtClean="0"/>
              <a:t>结果写回是通过数据总线直接送到等待此结果的所有保存站</a:t>
            </a:r>
            <a:endParaRPr lang="en-US" altLang="zh-CN" sz="2400"/>
          </a:p>
        </p:txBody>
      </p:sp>
      <p:sp>
        <p:nvSpPr>
          <p:cNvPr id="87045" name="Rectangle 4"/>
          <p:cNvSpPr>
            <a:spLocks noChangeArrowheads="1"/>
          </p:cNvSpPr>
          <p:nvPr/>
        </p:nvSpPr>
        <p:spPr bwMode="auto">
          <a:xfrm>
            <a:off x="2152650" y="2424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2" name="日期占位符 1"/>
          <p:cNvSpPr>
            <a:spLocks noGrp="1"/>
          </p:cNvSpPr>
          <p:nvPr>
            <p:ph type="dt" sz="half" idx="10"/>
          </p:nvPr>
        </p:nvSpPr>
        <p:spPr/>
        <p:txBody>
          <a:bodyPr/>
          <a:lstStyle/>
          <a:p>
            <a:pPr>
              <a:defRPr/>
            </a:pPr>
            <a:fld id="{2732E055-D172-474D-A0A0-5641D33A29DC}" type="datetime11">
              <a:rPr lang="zh-CN" altLang="en-US" smtClean="0"/>
              <a:t>09:11:17</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145</a:t>
            </a:fld>
            <a:endParaRPr lang="en-US" altLang="zh-CN"/>
          </a:p>
        </p:txBody>
      </p:sp>
    </p:spTree>
    <p:extLst>
      <p:ext uri="{BB962C8B-B14F-4D97-AF65-F5344CB8AC3E}">
        <p14:creationId xmlns:p14="http://schemas.microsoft.com/office/powerpoint/2010/main" val="253476312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xfrm>
            <a:off x="457200" y="620688"/>
            <a:ext cx="6203032"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smtClean="0">
                <a:solidFill>
                  <a:srgbClr val="330066"/>
                </a:solidFill>
              </a:rPr>
              <a:t>5.6.3 </a:t>
            </a:r>
            <a:r>
              <a:rPr lang="zh-CN" altLang="en-US" smtClean="0">
                <a:solidFill>
                  <a:srgbClr val="330066"/>
                </a:solidFill>
              </a:rPr>
              <a:t>流水线</a:t>
            </a:r>
            <a:r>
              <a:rPr lang="zh-CN" altLang="en-US">
                <a:solidFill>
                  <a:srgbClr val="330066"/>
                </a:solidFill>
              </a:rPr>
              <a:t>中的主要问题</a:t>
            </a:r>
          </a:p>
        </p:txBody>
      </p:sp>
      <p:sp>
        <p:nvSpPr>
          <p:cNvPr id="90116" name="Rectangle 3"/>
          <p:cNvSpPr>
            <a:spLocks noGrp="1" noChangeArrowheads="1"/>
          </p:cNvSpPr>
          <p:nvPr>
            <p:ph type="body" idx="1"/>
          </p:nvPr>
        </p:nvSpPr>
        <p:spPr>
          <a:xfrm>
            <a:off x="457200" y="1719263"/>
            <a:ext cx="8229600" cy="3077889"/>
          </a:xfrm>
        </p:spPr>
        <p:txBody>
          <a:bodyPr/>
          <a:lstStyle/>
          <a:p>
            <a:pPr marL="0" lvl="1" indent="0" eaLnBrk="1" hangingPunct="1">
              <a:spcBef>
                <a:spcPts val="600"/>
              </a:spcBef>
              <a:buNone/>
            </a:pPr>
            <a:r>
              <a:rPr lang="en-US" altLang="zh-CN" sz="2800"/>
              <a:t>3.</a:t>
            </a:r>
            <a:r>
              <a:rPr lang="zh-CN" altLang="en-US" sz="2800"/>
              <a:t>控制相关</a:t>
            </a:r>
          </a:p>
          <a:p>
            <a:pPr marL="0" lvl="2" indent="457200" eaLnBrk="1" hangingPunct="1">
              <a:spcBef>
                <a:spcPts val="600"/>
              </a:spcBef>
              <a:buNone/>
            </a:pPr>
            <a:r>
              <a:rPr lang="zh-CN" altLang="en-US" sz="2800"/>
              <a:t>控制相关是由转移指令引起的。当执行转移指令时，依据转移条件的产生结果，可能为顺序取下条指令；也可能转移到新的目标地址取指令，从而使流水线发生断流。</a:t>
            </a:r>
          </a:p>
          <a:p>
            <a:pPr marL="0" lvl="2" indent="0" eaLnBrk="1" hangingPunct="1">
              <a:spcBef>
                <a:spcPts val="600"/>
              </a:spcBef>
              <a:buNone/>
            </a:pPr>
            <a:r>
              <a:rPr lang="zh-CN" altLang="en-US" sz="2800"/>
              <a:t>解决办法：延迟转移法，转移预测法</a:t>
            </a:r>
          </a:p>
        </p:txBody>
      </p:sp>
      <p:sp>
        <p:nvSpPr>
          <p:cNvPr id="2" name="日期占位符 1"/>
          <p:cNvSpPr>
            <a:spLocks noGrp="1"/>
          </p:cNvSpPr>
          <p:nvPr>
            <p:ph type="dt" sz="half" idx="10"/>
          </p:nvPr>
        </p:nvSpPr>
        <p:spPr/>
        <p:txBody>
          <a:bodyPr/>
          <a:lstStyle/>
          <a:p>
            <a:pPr>
              <a:defRPr/>
            </a:pPr>
            <a:fld id="{54AA0B2A-FBD6-4726-82F7-A97F59063242}" type="datetime11">
              <a:rPr lang="zh-CN" altLang="en-US" smtClean="0"/>
              <a:t>09:11:17</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146</a:t>
            </a:fld>
            <a:endParaRPr lang="en-US" altLang="zh-CN"/>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xfrm>
            <a:off x="457200" y="620688"/>
            <a:ext cx="5987008"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rPr>
              <a:t>5.6.3 </a:t>
            </a:r>
            <a:r>
              <a:rPr lang="zh-CN" altLang="en-US">
                <a:solidFill>
                  <a:srgbClr val="330066"/>
                </a:solidFill>
              </a:rPr>
              <a:t>流水线中的主要问题</a:t>
            </a:r>
          </a:p>
        </p:txBody>
      </p:sp>
      <p:sp>
        <p:nvSpPr>
          <p:cNvPr id="90116" name="Rectangle 3"/>
          <p:cNvSpPr>
            <a:spLocks noGrp="1" noChangeArrowheads="1"/>
          </p:cNvSpPr>
          <p:nvPr>
            <p:ph type="body" idx="1"/>
          </p:nvPr>
        </p:nvSpPr>
        <p:spPr>
          <a:xfrm>
            <a:off x="467544" y="1700808"/>
            <a:ext cx="8229600" cy="4248472"/>
          </a:xfrm>
        </p:spPr>
        <p:txBody>
          <a:bodyPr/>
          <a:lstStyle/>
          <a:p>
            <a:pPr marL="0" lvl="1" indent="0" eaLnBrk="1" hangingPunct="1">
              <a:lnSpc>
                <a:spcPct val="120000"/>
              </a:lnSpc>
              <a:spcBef>
                <a:spcPts val="600"/>
              </a:spcBef>
              <a:buNone/>
            </a:pPr>
            <a:r>
              <a:rPr lang="zh-CN" altLang="en-US" sz="2800" b="1">
                <a:solidFill>
                  <a:srgbClr val="FF0000"/>
                </a:solidFill>
              </a:rPr>
              <a:t>延迟转移法：</a:t>
            </a:r>
            <a:endParaRPr lang="en-US" altLang="zh-CN" sz="2800" b="1">
              <a:solidFill>
                <a:srgbClr val="FF0000"/>
              </a:solidFill>
            </a:endParaRPr>
          </a:p>
          <a:p>
            <a:pPr marL="0" lvl="1" indent="457200" eaLnBrk="1" hangingPunct="1">
              <a:lnSpc>
                <a:spcPct val="120000"/>
              </a:lnSpc>
              <a:spcBef>
                <a:spcPts val="600"/>
              </a:spcBef>
              <a:buNone/>
            </a:pPr>
            <a:r>
              <a:rPr lang="zh-CN" altLang="en-US" sz="2800"/>
              <a:t>由编译程序重排指令序列来实现，将转移指令与其前面的与转移指令无关的一条或几条指令对换位置。基本思想是“先执行再转移”，即发生转移取时并不排空指令流水线，而是让紧跟在转移指令</a:t>
            </a:r>
            <a:r>
              <a:rPr lang="en-US" altLang="zh-CN" sz="2800"/>
              <a:t>I</a:t>
            </a:r>
            <a:r>
              <a:rPr lang="en-US" altLang="zh-CN" sz="2800" baseline="-25000"/>
              <a:t>b</a:t>
            </a:r>
            <a:r>
              <a:rPr lang="zh-CN" altLang="en-US" sz="2800"/>
              <a:t>之后调换过来的已进入流水线的少数几条指令继续完成。如果这些指令是与</a:t>
            </a:r>
            <a:r>
              <a:rPr lang="en-US" altLang="zh-CN" sz="2800"/>
              <a:t>I</a:t>
            </a:r>
            <a:r>
              <a:rPr lang="en-US" altLang="zh-CN" sz="2800" baseline="-25000"/>
              <a:t>b</a:t>
            </a:r>
            <a:r>
              <a:rPr lang="zh-CN" altLang="en-US" sz="2800"/>
              <a:t>结果无关的有用指令，那么延迟损失时间片正好得到了有效的利用。</a:t>
            </a:r>
          </a:p>
        </p:txBody>
      </p:sp>
      <p:sp>
        <p:nvSpPr>
          <p:cNvPr id="2" name="日期占位符 1"/>
          <p:cNvSpPr>
            <a:spLocks noGrp="1"/>
          </p:cNvSpPr>
          <p:nvPr>
            <p:ph type="dt" sz="half" idx="10"/>
          </p:nvPr>
        </p:nvSpPr>
        <p:spPr/>
        <p:txBody>
          <a:bodyPr/>
          <a:lstStyle/>
          <a:p>
            <a:pPr>
              <a:defRPr/>
            </a:pPr>
            <a:fld id="{68043321-2EFF-466A-8F52-C35C090FE94E}" type="datetime11">
              <a:rPr lang="zh-CN" altLang="en-US" smtClean="0"/>
              <a:t>09:11:17</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147</a:t>
            </a:fld>
            <a:endParaRPr lang="en-US" altLang="zh-CN"/>
          </a:p>
        </p:txBody>
      </p:sp>
    </p:spTree>
    <p:extLst>
      <p:ext uri="{BB962C8B-B14F-4D97-AF65-F5344CB8AC3E}">
        <p14:creationId xmlns:p14="http://schemas.microsoft.com/office/powerpoint/2010/main" val="295780308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xfrm>
            <a:off x="467544" y="404664"/>
            <a:ext cx="5987008"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rPr>
              <a:t>5.6.3 </a:t>
            </a:r>
            <a:r>
              <a:rPr lang="zh-CN" altLang="en-US">
                <a:solidFill>
                  <a:srgbClr val="330066"/>
                </a:solidFill>
              </a:rPr>
              <a:t>流水线中的主要问题</a:t>
            </a:r>
          </a:p>
        </p:txBody>
      </p:sp>
      <p:sp>
        <p:nvSpPr>
          <p:cNvPr id="2" name="日期占位符 1"/>
          <p:cNvSpPr>
            <a:spLocks noGrp="1"/>
          </p:cNvSpPr>
          <p:nvPr>
            <p:ph type="dt" sz="half" idx="10"/>
          </p:nvPr>
        </p:nvSpPr>
        <p:spPr/>
        <p:txBody>
          <a:bodyPr/>
          <a:lstStyle/>
          <a:p>
            <a:pPr>
              <a:defRPr/>
            </a:pPr>
            <a:fld id="{68043321-2EFF-466A-8F52-C35C090FE94E}" type="datetime11">
              <a:rPr lang="zh-CN" altLang="en-US" smtClean="0"/>
              <a:t>09:11:17</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148</a:t>
            </a:fld>
            <a:endParaRPr lang="en-US" altLang="zh-C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204864"/>
            <a:ext cx="5983287"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871105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xfrm>
            <a:off x="467544" y="404664"/>
            <a:ext cx="5987008"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rPr>
              <a:t>5.6.3 </a:t>
            </a:r>
            <a:r>
              <a:rPr lang="zh-CN" altLang="en-US">
                <a:solidFill>
                  <a:srgbClr val="330066"/>
                </a:solidFill>
              </a:rPr>
              <a:t>流水线中的主要问题</a:t>
            </a:r>
          </a:p>
        </p:txBody>
      </p:sp>
      <p:sp>
        <p:nvSpPr>
          <p:cNvPr id="2" name="日期占位符 1"/>
          <p:cNvSpPr>
            <a:spLocks noGrp="1"/>
          </p:cNvSpPr>
          <p:nvPr>
            <p:ph type="dt" sz="half" idx="10"/>
          </p:nvPr>
        </p:nvSpPr>
        <p:spPr/>
        <p:txBody>
          <a:bodyPr/>
          <a:lstStyle/>
          <a:p>
            <a:pPr>
              <a:defRPr/>
            </a:pPr>
            <a:fld id="{68043321-2EFF-466A-8F52-C35C090FE94E}" type="datetime11">
              <a:rPr lang="zh-CN" altLang="en-US" smtClean="0"/>
              <a:t>09:11:17</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149</a:t>
            </a:fld>
            <a:endParaRPr lang="en-US" altLang="zh-CN"/>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844824"/>
            <a:ext cx="7545387"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49448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zh-CN" altLang="zh-CN"/>
              <a:t>5.1.3 CPU</a:t>
            </a:r>
            <a:r>
              <a:rPr lang="zh-CN"/>
              <a:t>中的主要寄存器</a:t>
            </a:r>
            <a:endParaRPr lang="zh-CN" altLang="en-US"/>
          </a:p>
        </p:txBody>
      </p:sp>
      <p:sp>
        <p:nvSpPr>
          <p:cNvPr id="10244" name="Rectangle 3"/>
          <p:cNvSpPr>
            <a:spLocks noGrp="1" noChangeArrowheads="1"/>
          </p:cNvSpPr>
          <p:nvPr>
            <p:ph type="body" idx="1"/>
          </p:nvPr>
        </p:nvSpPr>
        <p:spPr>
          <a:xfrm>
            <a:off x="467544" y="1916832"/>
            <a:ext cx="8229600" cy="3816424"/>
          </a:xfrm>
        </p:spPr>
        <p:txBody>
          <a:bodyPr/>
          <a:lstStyle/>
          <a:p>
            <a:pPr marL="0" lvl="1" indent="0" eaLnBrk="1" hangingPunct="1">
              <a:spcBef>
                <a:spcPts val="600"/>
              </a:spcBef>
              <a:buNone/>
            </a:pPr>
            <a:r>
              <a:rPr lang="en-US" sz="2800"/>
              <a:t>5.</a:t>
            </a:r>
            <a:r>
              <a:rPr lang="zh-CN" altLang="en-US" sz="2800"/>
              <a:t>通用寄存器</a:t>
            </a:r>
            <a:endParaRPr lang="en-US" altLang="zh-CN" sz="2800"/>
          </a:p>
          <a:p>
            <a:pPr marL="0" lvl="1" indent="457200" eaLnBrk="1" hangingPunct="1">
              <a:spcBef>
                <a:spcPts val="600"/>
              </a:spcBef>
              <a:buNone/>
            </a:pPr>
            <a:r>
              <a:rPr lang="zh-CN" altLang="en-US" sz="2800"/>
              <a:t>模型中有</a:t>
            </a:r>
            <a:r>
              <a:rPr lang="en-US" altLang="zh-CN" sz="2800"/>
              <a:t>4</a:t>
            </a:r>
            <a:r>
              <a:rPr lang="zh-CN" altLang="en-US" sz="2800"/>
              <a:t>个通用寄存器（</a:t>
            </a:r>
            <a:r>
              <a:rPr lang="en-US" altLang="zh-CN" sz="2800" smtClean="0"/>
              <a:t>R0</a:t>
            </a:r>
            <a:r>
              <a:rPr lang="zh-CN" altLang="en-US" sz="2800">
                <a:latin typeface="黑体"/>
                <a:ea typeface="黑体"/>
              </a:rPr>
              <a:t> ～ </a:t>
            </a:r>
            <a:r>
              <a:rPr lang="en-US" altLang="zh-CN" sz="2800" smtClean="0"/>
              <a:t>R3</a:t>
            </a:r>
            <a:r>
              <a:rPr lang="zh-CN" altLang="en-US" sz="2800"/>
              <a:t>），其功能是：当算术逻辑单元（</a:t>
            </a:r>
            <a:r>
              <a:rPr lang="en-US" altLang="zh-CN" sz="2800"/>
              <a:t>ALU</a:t>
            </a:r>
            <a:r>
              <a:rPr lang="zh-CN" altLang="en-US" sz="2800"/>
              <a:t>）执行算术或逻辑运算时，为</a:t>
            </a:r>
            <a:r>
              <a:rPr lang="en-US" altLang="zh-CN" sz="2800"/>
              <a:t>ALU</a:t>
            </a:r>
            <a:r>
              <a:rPr lang="zh-CN" altLang="en-US" sz="2800"/>
              <a:t>提供一个工作区。</a:t>
            </a:r>
            <a:endParaRPr lang="en-US" altLang="zh-CN" sz="2800"/>
          </a:p>
          <a:p>
            <a:pPr marL="0" lvl="1" indent="457200" eaLnBrk="1" hangingPunct="1">
              <a:spcBef>
                <a:spcPts val="600"/>
              </a:spcBef>
              <a:buNone/>
            </a:pPr>
            <a:r>
              <a:rPr lang="zh-CN" altLang="en-US" sz="2800"/>
              <a:t>例如，在执行一次加法运算时，选择两个操作数（分别放在两个寄存器）相加，所得的结果送回其中一个寄存器（如</a:t>
            </a:r>
            <a:r>
              <a:rPr lang="en-US" altLang="zh-CN" sz="2800"/>
              <a:t>R2</a:t>
            </a:r>
            <a:r>
              <a:rPr lang="zh-CN" altLang="en-US" sz="2800"/>
              <a:t>）中，而</a:t>
            </a:r>
            <a:r>
              <a:rPr lang="en-US" altLang="zh-CN" sz="2800"/>
              <a:t>R2</a:t>
            </a:r>
            <a:r>
              <a:rPr lang="zh-CN" altLang="en-US" sz="2800"/>
              <a:t>中原有的数据被替换。</a:t>
            </a:r>
            <a:endParaRPr lang="en-US" altLang="zh-CN" sz="2800"/>
          </a:p>
        </p:txBody>
      </p:sp>
      <p:sp>
        <p:nvSpPr>
          <p:cNvPr id="2" name="日期占位符 1"/>
          <p:cNvSpPr>
            <a:spLocks noGrp="1"/>
          </p:cNvSpPr>
          <p:nvPr>
            <p:ph type="dt" sz="half" idx="10"/>
          </p:nvPr>
        </p:nvSpPr>
        <p:spPr/>
        <p:txBody>
          <a:bodyPr/>
          <a:lstStyle/>
          <a:p>
            <a:pPr>
              <a:defRPr/>
            </a:pPr>
            <a:fld id="{19AEB402-FDDC-4CD9-85CB-E8B512E55F90}"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15</a:t>
            </a:fld>
            <a:endParaRPr lang="en-US" altLang="zh-CN"/>
          </a:p>
        </p:txBody>
      </p:sp>
    </p:spTree>
    <p:extLst>
      <p:ext uri="{BB962C8B-B14F-4D97-AF65-F5344CB8AC3E}">
        <p14:creationId xmlns:p14="http://schemas.microsoft.com/office/powerpoint/2010/main" val="260904440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xfrm>
            <a:off x="457200" y="620688"/>
            <a:ext cx="6131024"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rPr>
              <a:t>5.6.3 </a:t>
            </a:r>
            <a:r>
              <a:rPr lang="zh-CN" altLang="en-US">
                <a:solidFill>
                  <a:srgbClr val="330066"/>
                </a:solidFill>
              </a:rPr>
              <a:t>流水线中的主要问题</a:t>
            </a:r>
          </a:p>
        </p:txBody>
      </p:sp>
      <p:sp>
        <p:nvSpPr>
          <p:cNvPr id="90116" name="Rectangle 3"/>
          <p:cNvSpPr>
            <a:spLocks noGrp="1" noChangeArrowheads="1"/>
          </p:cNvSpPr>
          <p:nvPr>
            <p:ph type="body" idx="1"/>
          </p:nvPr>
        </p:nvSpPr>
        <p:spPr>
          <a:xfrm>
            <a:off x="467544" y="1556792"/>
            <a:ext cx="8229600" cy="2448272"/>
          </a:xfrm>
        </p:spPr>
        <p:txBody>
          <a:bodyPr/>
          <a:lstStyle/>
          <a:p>
            <a:pPr marL="0" lvl="1" indent="0" eaLnBrk="1" hangingPunct="1">
              <a:lnSpc>
                <a:spcPct val="120000"/>
              </a:lnSpc>
              <a:spcBef>
                <a:spcPts val="600"/>
              </a:spcBef>
              <a:buNone/>
            </a:pPr>
            <a:r>
              <a:rPr lang="zh-CN" altLang="en-US" sz="2800" b="1">
                <a:solidFill>
                  <a:srgbClr val="FF0000"/>
                </a:solidFill>
              </a:rPr>
              <a:t>转移预测法：</a:t>
            </a:r>
            <a:endParaRPr lang="en-US" altLang="zh-CN" sz="2800" b="1">
              <a:solidFill>
                <a:srgbClr val="FF0000"/>
              </a:solidFill>
            </a:endParaRPr>
          </a:p>
          <a:p>
            <a:pPr marL="0" lvl="1" indent="457200" eaLnBrk="1" hangingPunct="1">
              <a:lnSpc>
                <a:spcPct val="120000"/>
              </a:lnSpc>
              <a:spcBef>
                <a:spcPts val="600"/>
              </a:spcBef>
              <a:buNone/>
            </a:pPr>
            <a:r>
              <a:rPr lang="zh-CN" altLang="en-US" sz="2800" smtClean="0"/>
              <a:t>在程序执行以前，就静态地根据转移代码的类型或动态地根据转移历史表来预测下一次转移是否会成功。</a:t>
            </a:r>
            <a:endParaRPr lang="en-US" altLang="zh-CN" sz="2800" smtClean="0"/>
          </a:p>
        </p:txBody>
      </p:sp>
      <p:sp>
        <p:nvSpPr>
          <p:cNvPr id="2" name="日期占位符 1"/>
          <p:cNvSpPr>
            <a:spLocks noGrp="1"/>
          </p:cNvSpPr>
          <p:nvPr>
            <p:ph type="dt" sz="half" idx="10"/>
          </p:nvPr>
        </p:nvSpPr>
        <p:spPr/>
        <p:txBody>
          <a:bodyPr/>
          <a:lstStyle/>
          <a:p>
            <a:pPr>
              <a:defRPr/>
            </a:pPr>
            <a:fld id="{C9E54DFE-192B-4925-838F-A63C4E773D50}" type="datetime11">
              <a:rPr lang="zh-CN" altLang="en-US" smtClean="0"/>
              <a:t>09:11:17</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150</a:t>
            </a:fld>
            <a:endParaRPr lang="en-US" altLang="zh-CN"/>
          </a:p>
        </p:txBody>
      </p:sp>
    </p:spTree>
    <p:extLst>
      <p:ext uri="{BB962C8B-B14F-4D97-AF65-F5344CB8AC3E}">
        <p14:creationId xmlns:p14="http://schemas.microsoft.com/office/powerpoint/2010/main" val="374683284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xfrm>
            <a:off x="395536" y="404664"/>
            <a:ext cx="6131024"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rPr>
              <a:t>5.6.3 </a:t>
            </a:r>
            <a:r>
              <a:rPr lang="zh-CN" altLang="en-US">
                <a:solidFill>
                  <a:srgbClr val="330066"/>
                </a:solidFill>
              </a:rPr>
              <a:t>流水线中的主要问题</a:t>
            </a:r>
          </a:p>
        </p:txBody>
      </p:sp>
      <p:sp>
        <p:nvSpPr>
          <p:cNvPr id="2" name="日期占位符 1"/>
          <p:cNvSpPr>
            <a:spLocks noGrp="1"/>
          </p:cNvSpPr>
          <p:nvPr>
            <p:ph type="dt" sz="half" idx="10"/>
          </p:nvPr>
        </p:nvSpPr>
        <p:spPr/>
        <p:txBody>
          <a:bodyPr/>
          <a:lstStyle/>
          <a:p>
            <a:pPr>
              <a:defRPr/>
            </a:pPr>
            <a:fld id="{C9E54DFE-192B-4925-838F-A63C4E773D50}" type="datetime11">
              <a:rPr lang="zh-CN" altLang="en-US" smtClean="0"/>
              <a:t>09:11:17</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151</a:t>
            </a:fld>
            <a:endParaRPr lang="en-US" altLang="zh-C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706" y="1556792"/>
            <a:ext cx="5802313"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706" y="3657116"/>
            <a:ext cx="5429250" cy="2645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886907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xfrm>
            <a:off x="457200" y="620688"/>
            <a:ext cx="6131024"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rPr>
              <a:t>5.6.3 </a:t>
            </a:r>
            <a:r>
              <a:rPr lang="zh-CN" altLang="en-US">
                <a:solidFill>
                  <a:srgbClr val="330066"/>
                </a:solidFill>
              </a:rPr>
              <a:t>流水线中的主要问题</a:t>
            </a:r>
          </a:p>
        </p:txBody>
      </p:sp>
      <p:sp>
        <p:nvSpPr>
          <p:cNvPr id="90116" name="Rectangle 3"/>
          <p:cNvSpPr>
            <a:spLocks noGrp="1" noChangeArrowheads="1"/>
          </p:cNvSpPr>
          <p:nvPr>
            <p:ph type="body" idx="1"/>
          </p:nvPr>
        </p:nvSpPr>
        <p:spPr>
          <a:xfrm>
            <a:off x="467544" y="1844824"/>
            <a:ext cx="8229600" cy="1872208"/>
          </a:xfrm>
        </p:spPr>
        <p:txBody>
          <a:bodyPr/>
          <a:lstStyle/>
          <a:p>
            <a:pPr marL="0" lvl="1" indent="0" eaLnBrk="1" hangingPunct="1">
              <a:lnSpc>
                <a:spcPct val="120000"/>
              </a:lnSpc>
              <a:spcBef>
                <a:spcPts val="600"/>
              </a:spcBef>
              <a:buNone/>
            </a:pPr>
            <a:r>
              <a:rPr lang="zh-CN" altLang="en-US" sz="2800" b="1">
                <a:solidFill>
                  <a:srgbClr val="FF0000"/>
                </a:solidFill>
              </a:rPr>
              <a:t>转移预测法：</a:t>
            </a:r>
            <a:endParaRPr lang="en-US" altLang="zh-CN" sz="2800" b="1">
              <a:solidFill>
                <a:srgbClr val="FF0000"/>
              </a:solidFill>
            </a:endParaRPr>
          </a:p>
          <a:p>
            <a:pPr marL="0" lvl="1" indent="457200" eaLnBrk="1" hangingPunct="1">
              <a:lnSpc>
                <a:spcPct val="120000"/>
              </a:lnSpc>
              <a:spcBef>
                <a:spcPts val="600"/>
              </a:spcBef>
              <a:buNone/>
            </a:pPr>
            <a:r>
              <a:rPr lang="zh-CN" altLang="en-US" sz="2800" smtClean="0"/>
              <a:t>转移</a:t>
            </a:r>
            <a:r>
              <a:rPr lang="zh-CN" altLang="en-US" sz="2800"/>
              <a:t>预测技术可分为</a:t>
            </a:r>
            <a:r>
              <a:rPr lang="zh-CN" altLang="en-US" sz="2800" b="1">
                <a:solidFill>
                  <a:srgbClr val="FF0000"/>
                </a:solidFill>
              </a:rPr>
              <a:t>静态转移预测</a:t>
            </a:r>
            <a:r>
              <a:rPr lang="zh-CN" altLang="en-US" sz="2800"/>
              <a:t>和</a:t>
            </a:r>
            <a:r>
              <a:rPr lang="zh-CN" altLang="en-US" sz="2800" b="1">
                <a:solidFill>
                  <a:srgbClr val="FF0000"/>
                </a:solidFill>
              </a:rPr>
              <a:t>动态转移预测两种</a:t>
            </a:r>
            <a:r>
              <a:rPr lang="zh-CN" altLang="en-US" sz="2800"/>
              <a:t>（由硬件来实现）。</a:t>
            </a:r>
          </a:p>
        </p:txBody>
      </p:sp>
      <p:sp>
        <p:nvSpPr>
          <p:cNvPr id="2" name="日期占位符 1"/>
          <p:cNvSpPr>
            <a:spLocks noGrp="1"/>
          </p:cNvSpPr>
          <p:nvPr>
            <p:ph type="dt" sz="half" idx="10"/>
          </p:nvPr>
        </p:nvSpPr>
        <p:spPr/>
        <p:txBody>
          <a:bodyPr/>
          <a:lstStyle/>
          <a:p>
            <a:pPr>
              <a:defRPr/>
            </a:pPr>
            <a:fld id="{C9E54DFE-192B-4925-838F-A63C4E773D50}" type="datetime11">
              <a:rPr lang="zh-CN" altLang="en-US" smtClean="0"/>
              <a:t>09:11:17</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152</a:t>
            </a:fld>
            <a:endParaRPr lang="en-US" altLang="zh-CN"/>
          </a:p>
        </p:txBody>
      </p:sp>
    </p:spTree>
    <p:extLst>
      <p:ext uri="{BB962C8B-B14F-4D97-AF65-F5344CB8AC3E}">
        <p14:creationId xmlns:p14="http://schemas.microsoft.com/office/powerpoint/2010/main" val="396366472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xfrm>
            <a:off x="457200" y="620688"/>
            <a:ext cx="6131024"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rPr>
              <a:t>5.6.3 </a:t>
            </a:r>
            <a:r>
              <a:rPr lang="zh-CN" altLang="en-US">
                <a:solidFill>
                  <a:srgbClr val="330066"/>
                </a:solidFill>
              </a:rPr>
              <a:t>流水线中的主要问题</a:t>
            </a:r>
          </a:p>
        </p:txBody>
      </p:sp>
      <p:sp>
        <p:nvSpPr>
          <p:cNvPr id="90116" name="Rectangle 3"/>
          <p:cNvSpPr>
            <a:spLocks noGrp="1" noChangeArrowheads="1"/>
          </p:cNvSpPr>
          <p:nvPr>
            <p:ph type="body" idx="1"/>
          </p:nvPr>
        </p:nvSpPr>
        <p:spPr>
          <a:xfrm>
            <a:off x="467544" y="1700808"/>
            <a:ext cx="8424936" cy="3816424"/>
          </a:xfrm>
        </p:spPr>
        <p:txBody>
          <a:bodyPr/>
          <a:lstStyle/>
          <a:p>
            <a:pPr marL="0" indent="0">
              <a:buNone/>
            </a:pPr>
            <a:r>
              <a:rPr lang="zh-CN" altLang="en-US" sz="2800"/>
              <a:t>静态转移预测技术有两种实现方法：</a:t>
            </a:r>
          </a:p>
          <a:p>
            <a:pPr marL="0" indent="0">
              <a:buNone/>
            </a:pPr>
            <a:r>
              <a:rPr lang="zh-CN" altLang="en-US" sz="2800" b="1" smtClean="0">
                <a:solidFill>
                  <a:srgbClr val="FF0000"/>
                </a:solidFill>
              </a:rPr>
              <a:t>一</a:t>
            </a:r>
            <a:r>
              <a:rPr lang="zh-CN" altLang="en-US" sz="2800" b="1">
                <a:solidFill>
                  <a:srgbClr val="FF0000"/>
                </a:solidFill>
              </a:rPr>
              <a:t>种是分析程序结构本身的特点来进行预测</a:t>
            </a:r>
            <a:r>
              <a:rPr lang="zh-CN" altLang="en-US" sz="2800" smtClean="0"/>
              <a:t>。</a:t>
            </a:r>
            <a:endParaRPr lang="en-US" altLang="zh-CN" sz="2800" smtClean="0"/>
          </a:p>
          <a:p>
            <a:pPr marL="0" indent="0">
              <a:buNone/>
            </a:pPr>
            <a:r>
              <a:rPr lang="zh-CN" altLang="en-US" sz="2800" smtClean="0"/>
              <a:t>例如</a:t>
            </a:r>
            <a:r>
              <a:rPr lang="en-US" altLang="zh-CN" sz="2800" smtClean="0"/>
              <a:t>x86</a:t>
            </a:r>
            <a:r>
              <a:rPr lang="zh-CN" altLang="en-US" sz="2800"/>
              <a:t>汇编语言中连续的两条语句为“</a:t>
            </a:r>
            <a:r>
              <a:rPr lang="en-US" altLang="zh-CN" sz="2800"/>
              <a:t>ADD AX,BX”</a:t>
            </a:r>
            <a:r>
              <a:rPr lang="zh-CN" altLang="en-US" sz="2800"/>
              <a:t>、“</a:t>
            </a:r>
            <a:r>
              <a:rPr lang="en-US" altLang="zh-CN" sz="2800"/>
              <a:t>JNZ </a:t>
            </a:r>
            <a:r>
              <a:rPr lang="en-US" altLang="zh-CN" sz="2800" smtClean="0"/>
              <a:t>  L1</a:t>
            </a:r>
            <a:r>
              <a:rPr lang="en-US" altLang="zh-CN" sz="2800"/>
              <a:t>”</a:t>
            </a:r>
            <a:r>
              <a:rPr lang="zh-CN" altLang="en-US" sz="2800"/>
              <a:t>，则转向标号</a:t>
            </a:r>
            <a:r>
              <a:rPr lang="en-US" altLang="zh-CN" sz="2800"/>
              <a:t>L1</a:t>
            </a:r>
            <a:r>
              <a:rPr lang="zh-CN" altLang="en-US" sz="2800"/>
              <a:t>的概率要</a:t>
            </a:r>
            <a:r>
              <a:rPr lang="zh-CN" altLang="en-US" sz="2800" smtClean="0"/>
              <a:t>高。</a:t>
            </a:r>
            <a:endParaRPr lang="en-US" altLang="zh-CN" sz="2800" smtClean="0"/>
          </a:p>
          <a:p>
            <a:pPr marL="0" indent="0">
              <a:buNone/>
            </a:pPr>
            <a:r>
              <a:rPr lang="zh-CN" altLang="en-US" sz="2800" b="1">
                <a:solidFill>
                  <a:srgbClr val="FF0000"/>
                </a:solidFill>
              </a:rPr>
              <a:t>另一种是按照分支的方向来预测分支是否转移成功</a:t>
            </a:r>
            <a:r>
              <a:rPr lang="zh-CN" altLang="en-US" sz="2800" smtClean="0"/>
              <a:t>。</a:t>
            </a:r>
            <a:r>
              <a:rPr lang="zh-CN" altLang="en-US" sz="2800"/>
              <a:t>一般来说，向后分支被假定为循环的一部分而且被假定为发生</a:t>
            </a:r>
            <a:r>
              <a:rPr lang="zh-CN" altLang="en-US" sz="2800" smtClean="0"/>
              <a:t>转移。</a:t>
            </a:r>
            <a:r>
              <a:rPr lang="zh-CN" altLang="en-US" sz="2800"/>
              <a:t>向前分支被假定为条件语句的一部分而且被假定为不发生</a:t>
            </a:r>
            <a:r>
              <a:rPr lang="zh-CN" altLang="en-US" sz="2800" smtClean="0"/>
              <a:t>转移。</a:t>
            </a:r>
            <a:endParaRPr lang="zh-CN" altLang="en-US" sz="2800"/>
          </a:p>
        </p:txBody>
      </p:sp>
      <p:sp>
        <p:nvSpPr>
          <p:cNvPr id="2" name="日期占位符 1"/>
          <p:cNvSpPr>
            <a:spLocks noGrp="1"/>
          </p:cNvSpPr>
          <p:nvPr>
            <p:ph type="dt" sz="half" idx="10"/>
          </p:nvPr>
        </p:nvSpPr>
        <p:spPr/>
        <p:txBody>
          <a:bodyPr/>
          <a:lstStyle/>
          <a:p>
            <a:pPr>
              <a:defRPr/>
            </a:pPr>
            <a:fld id="{C9E54DFE-192B-4925-838F-A63C4E773D50}" type="datetime11">
              <a:rPr lang="zh-CN" altLang="en-US" smtClean="0"/>
              <a:t>09:11:17</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153</a:t>
            </a:fld>
            <a:endParaRPr lang="en-US" altLang="zh-CN"/>
          </a:p>
        </p:txBody>
      </p:sp>
    </p:spTree>
    <p:extLst>
      <p:ext uri="{BB962C8B-B14F-4D97-AF65-F5344CB8AC3E}">
        <p14:creationId xmlns:p14="http://schemas.microsoft.com/office/powerpoint/2010/main" val="369350516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xfrm>
            <a:off x="323528" y="620688"/>
            <a:ext cx="6131024"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rPr>
              <a:t>5.6.3 </a:t>
            </a:r>
            <a:r>
              <a:rPr lang="zh-CN" altLang="en-US">
                <a:solidFill>
                  <a:srgbClr val="330066"/>
                </a:solidFill>
              </a:rPr>
              <a:t>流水线中的主要问题</a:t>
            </a:r>
          </a:p>
        </p:txBody>
      </p:sp>
      <p:sp>
        <p:nvSpPr>
          <p:cNvPr id="90116" name="Rectangle 3"/>
          <p:cNvSpPr>
            <a:spLocks noGrp="1" noChangeArrowheads="1"/>
          </p:cNvSpPr>
          <p:nvPr>
            <p:ph type="body" idx="1"/>
          </p:nvPr>
        </p:nvSpPr>
        <p:spPr>
          <a:xfrm>
            <a:off x="344896" y="1844824"/>
            <a:ext cx="8280920" cy="2160240"/>
          </a:xfrm>
        </p:spPr>
        <p:txBody>
          <a:bodyPr/>
          <a:lstStyle/>
          <a:p>
            <a:pPr marL="0" indent="0">
              <a:buNone/>
            </a:pPr>
            <a:r>
              <a:rPr lang="zh-CN" altLang="en-US" sz="2800" b="1" smtClean="0"/>
              <a:t>动态预测技术</a:t>
            </a:r>
            <a:endParaRPr lang="en-US" altLang="zh-CN" sz="2800" b="1" smtClean="0"/>
          </a:p>
          <a:p>
            <a:pPr marL="0" lvl="1" indent="457200">
              <a:buClr>
                <a:schemeClr val="tx2"/>
              </a:buClr>
              <a:buNone/>
            </a:pPr>
            <a:r>
              <a:rPr lang="zh-CN" altLang="en-US" sz="2800" smtClean="0"/>
              <a:t>依据指令过去的行为来预测将来的行为</a:t>
            </a:r>
            <a:r>
              <a:rPr lang="zh-CN" altLang="en-US" sz="2800" smtClean="0"/>
              <a:t>。</a:t>
            </a:r>
            <a:endParaRPr lang="en-US" altLang="zh-CN" sz="2800" smtClean="0"/>
          </a:p>
          <a:p>
            <a:pPr marL="0" indent="457200">
              <a:buNone/>
            </a:pPr>
            <a:r>
              <a:rPr lang="zh-CN" altLang="en-US" sz="2800" smtClean="0"/>
              <a:t>（</a:t>
            </a:r>
            <a:r>
              <a:rPr lang="en-US" altLang="zh-CN" sz="2800" smtClean="0"/>
              <a:t>1</a:t>
            </a:r>
            <a:r>
              <a:rPr lang="zh-CN" altLang="en-US" sz="2800" smtClean="0"/>
              <a:t>）</a:t>
            </a:r>
            <a:r>
              <a:rPr lang="en-US" altLang="zh-CN" sz="2800" smtClean="0"/>
              <a:t>1</a:t>
            </a:r>
            <a:r>
              <a:rPr lang="zh-CN" altLang="en-US" sz="2800" smtClean="0"/>
              <a:t>位动态分支预测</a:t>
            </a:r>
            <a:endParaRPr lang="en-US" altLang="zh-CN" sz="2800" smtClean="0"/>
          </a:p>
          <a:p>
            <a:pPr marL="0" indent="457200">
              <a:buNone/>
            </a:pPr>
            <a:r>
              <a:rPr lang="zh-CN" altLang="en-US" sz="2800" smtClean="0"/>
              <a:t>根据上次转移情况预测下次情况</a:t>
            </a:r>
            <a:endParaRPr lang="en-US" altLang="zh-CN" sz="2800" smtClean="0"/>
          </a:p>
        </p:txBody>
      </p:sp>
      <p:sp>
        <p:nvSpPr>
          <p:cNvPr id="2" name="日期占位符 1"/>
          <p:cNvSpPr>
            <a:spLocks noGrp="1"/>
          </p:cNvSpPr>
          <p:nvPr>
            <p:ph type="dt" sz="half" idx="10"/>
          </p:nvPr>
        </p:nvSpPr>
        <p:spPr/>
        <p:txBody>
          <a:bodyPr/>
          <a:lstStyle/>
          <a:p>
            <a:pPr>
              <a:defRPr/>
            </a:pPr>
            <a:fld id="{C9E54DFE-192B-4925-838F-A63C4E773D50}" type="datetime11">
              <a:rPr lang="zh-CN" altLang="en-US" smtClean="0"/>
              <a:t>09:11:17</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154</a:t>
            </a:fld>
            <a:endParaRPr lang="en-US" altLang="zh-C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1" y="4149080"/>
            <a:ext cx="7200801" cy="1848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478949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xfrm>
            <a:off x="323528" y="620688"/>
            <a:ext cx="6131024"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rPr>
              <a:t>5.6.3 </a:t>
            </a:r>
            <a:r>
              <a:rPr lang="zh-CN" altLang="en-US">
                <a:solidFill>
                  <a:srgbClr val="330066"/>
                </a:solidFill>
              </a:rPr>
              <a:t>流水线中的主要问题</a:t>
            </a:r>
          </a:p>
        </p:txBody>
      </p:sp>
      <p:sp>
        <p:nvSpPr>
          <p:cNvPr id="90116" name="Rectangle 3"/>
          <p:cNvSpPr>
            <a:spLocks noGrp="1" noChangeArrowheads="1"/>
          </p:cNvSpPr>
          <p:nvPr>
            <p:ph type="body" idx="1"/>
          </p:nvPr>
        </p:nvSpPr>
        <p:spPr>
          <a:xfrm>
            <a:off x="323528" y="1628800"/>
            <a:ext cx="7128792" cy="3240360"/>
          </a:xfrm>
        </p:spPr>
        <p:txBody>
          <a:bodyPr/>
          <a:lstStyle/>
          <a:p>
            <a:pPr marL="0" indent="0">
              <a:buNone/>
            </a:pPr>
            <a:r>
              <a:rPr lang="zh-CN" altLang="en-US" sz="2800" b="1" smtClean="0"/>
              <a:t>动态预测技术</a:t>
            </a:r>
            <a:endParaRPr lang="en-US" altLang="zh-CN" sz="2800" b="1" smtClean="0"/>
          </a:p>
          <a:p>
            <a:pPr marL="0" indent="457200">
              <a:buNone/>
            </a:pPr>
            <a:r>
              <a:rPr lang="zh-CN" altLang="en-US" sz="2800" smtClean="0"/>
              <a:t>（</a:t>
            </a:r>
            <a:r>
              <a:rPr lang="en-US" altLang="zh-CN" sz="2800" smtClean="0"/>
              <a:t>2</a:t>
            </a:r>
            <a:r>
              <a:rPr lang="zh-CN" altLang="en-US" sz="2800" smtClean="0"/>
              <a:t>）</a:t>
            </a:r>
            <a:r>
              <a:rPr lang="en-US" altLang="zh-CN" sz="2800" smtClean="0"/>
              <a:t>2</a:t>
            </a:r>
            <a:r>
              <a:rPr lang="zh-CN" altLang="en-US" sz="2800" smtClean="0"/>
              <a:t>位动态分支预测</a:t>
            </a:r>
            <a:endParaRPr lang="en-US" altLang="zh-CN" sz="2800" smtClean="0"/>
          </a:p>
          <a:p>
            <a:pPr marL="0" indent="457200">
              <a:buNone/>
            </a:pPr>
            <a:r>
              <a:rPr lang="zh-CN" altLang="en-US" sz="2800" smtClean="0"/>
              <a:t>根据上两次转移情况预测下次分支</a:t>
            </a:r>
            <a:endParaRPr lang="en-US" altLang="zh-CN" sz="2800" smtClean="0"/>
          </a:p>
          <a:p>
            <a:pPr marL="0" indent="457200">
              <a:buNone/>
            </a:pPr>
            <a:endParaRPr lang="zh-CN" altLang="en-US" sz="2800"/>
          </a:p>
        </p:txBody>
      </p:sp>
      <p:sp>
        <p:nvSpPr>
          <p:cNvPr id="2" name="日期占位符 1"/>
          <p:cNvSpPr>
            <a:spLocks noGrp="1"/>
          </p:cNvSpPr>
          <p:nvPr>
            <p:ph type="dt" sz="half" idx="10"/>
          </p:nvPr>
        </p:nvSpPr>
        <p:spPr/>
        <p:txBody>
          <a:bodyPr/>
          <a:lstStyle/>
          <a:p>
            <a:pPr>
              <a:defRPr/>
            </a:pPr>
            <a:fld id="{C9E54DFE-192B-4925-838F-A63C4E773D50}" type="datetime11">
              <a:rPr lang="zh-CN" altLang="en-US" smtClean="0"/>
              <a:t>09:11:17</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155</a:t>
            </a:fld>
            <a:endParaRPr lang="en-US" altLang="zh-CN"/>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9308" y="3645024"/>
            <a:ext cx="3019425"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386368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xfrm>
            <a:off x="457200" y="620688"/>
            <a:ext cx="6131024" cy="796950"/>
          </a:xfrm>
        </p:spPr>
        <p:txBody>
          <a:bodyPr/>
          <a:lstStyle/>
          <a:p>
            <a:pPr eaLnBrk="1" hangingPunct="1"/>
            <a:r>
              <a:rPr lang="en-US" altLang="zh-CN">
                <a:solidFill>
                  <a:srgbClr val="330066"/>
                </a:solidFill>
                <a:cs typeface="Times New Roman" pitchFamily="18" charset="0"/>
              </a:rPr>
              <a:t>5.6</a:t>
            </a:r>
            <a:r>
              <a:rPr lang="en-US" altLang="zh-CN">
                <a:solidFill>
                  <a:srgbClr val="330066"/>
                </a:solidFill>
              </a:rPr>
              <a:t>.3 </a:t>
            </a:r>
            <a:r>
              <a:rPr lang="zh-CN" altLang="en-US"/>
              <a:t>流水线中的主要问题</a:t>
            </a:r>
          </a:p>
        </p:txBody>
      </p:sp>
      <p:sp>
        <p:nvSpPr>
          <p:cNvPr id="90116" name="Rectangle 3"/>
          <p:cNvSpPr>
            <a:spLocks noGrp="1" noChangeArrowheads="1"/>
          </p:cNvSpPr>
          <p:nvPr>
            <p:ph type="body" idx="1"/>
          </p:nvPr>
        </p:nvSpPr>
        <p:spPr>
          <a:xfrm>
            <a:off x="467544" y="1772816"/>
            <a:ext cx="8229600" cy="4032448"/>
          </a:xfrm>
        </p:spPr>
        <p:txBody>
          <a:bodyPr/>
          <a:lstStyle/>
          <a:p>
            <a:pPr marL="0" lvl="1" indent="457200" eaLnBrk="1" hangingPunct="1">
              <a:lnSpc>
                <a:spcPct val="120000"/>
              </a:lnSpc>
              <a:spcBef>
                <a:spcPts val="600"/>
              </a:spcBef>
              <a:buNone/>
            </a:pPr>
            <a:r>
              <a:rPr lang="zh-CN" altLang="en-US" sz="2400"/>
              <a:t>在安腾</a:t>
            </a:r>
            <a:r>
              <a:rPr lang="zh-CN" altLang="en-US" sz="2400" smtClean="0"/>
              <a:t>体系结构采用的转移</a:t>
            </a:r>
            <a:r>
              <a:rPr lang="zh-CN" altLang="en-US" sz="2400"/>
              <a:t>预测</a:t>
            </a:r>
            <a:r>
              <a:rPr lang="zh-CN" altLang="en-US" sz="2400" smtClean="0"/>
              <a:t>技术将</a:t>
            </a:r>
            <a:r>
              <a:rPr lang="zh-CN" altLang="en-US" sz="2400"/>
              <a:t>传统的分支结构变为无分支的并行代码，当处理机在运行中遇到分支时，它并不是进行传统的分支预测并选择可能性最大的一个分支执行，而是利用多个功能部件按分支的所有可能的后续路径开始并行执行多段代码，并暂存各段代码的执行结果，直到处理机能够确认分支转移与否的条件是真是假时，处理机再把应该选择的路径上的指令执行结果保留下来。采用了这种技术后，可消除大部分转移指令对流水解释的影响，使得整个系统的运行速度得到提高。</a:t>
            </a:r>
          </a:p>
        </p:txBody>
      </p:sp>
      <p:sp>
        <p:nvSpPr>
          <p:cNvPr id="2" name="日期占位符 1"/>
          <p:cNvSpPr>
            <a:spLocks noGrp="1"/>
          </p:cNvSpPr>
          <p:nvPr>
            <p:ph type="dt" sz="half" idx="10"/>
          </p:nvPr>
        </p:nvSpPr>
        <p:spPr/>
        <p:txBody>
          <a:bodyPr/>
          <a:lstStyle/>
          <a:p>
            <a:pPr>
              <a:defRPr/>
            </a:pPr>
            <a:fld id="{D217B08D-F60A-4B92-9530-6D4A01AD2BBD}" type="datetime11">
              <a:rPr lang="zh-CN" altLang="en-US" smtClean="0"/>
              <a:t>09:11:17</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156</a:t>
            </a:fld>
            <a:endParaRPr lang="en-US" altLang="zh-CN"/>
          </a:p>
        </p:txBody>
      </p:sp>
    </p:spTree>
    <p:extLst>
      <p:ext uri="{BB962C8B-B14F-4D97-AF65-F5344CB8AC3E}">
        <p14:creationId xmlns:p14="http://schemas.microsoft.com/office/powerpoint/2010/main" val="415257960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p:cNvSpPr>
            <a:spLocks noGrp="1" noChangeArrowheads="1"/>
          </p:cNvSpPr>
          <p:nvPr>
            <p:ph type="title"/>
          </p:nvPr>
        </p:nvSpPr>
        <p:spPr>
          <a:xfrm>
            <a:off x="457200" y="692696"/>
            <a:ext cx="3826768" cy="724942"/>
          </a:xfrm>
        </p:spPr>
        <p:txBody>
          <a:bodyPr/>
          <a:lstStyle/>
          <a:p>
            <a:pPr eaLnBrk="1" hangingPunct="1"/>
            <a:r>
              <a:rPr lang="en-US" altLang="zh-CN">
                <a:solidFill>
                  <a:srgbClr val="330066"/>
                </a:solidFill>
                <a:cs typeface="Times New Roman" pitchFamily="18" charset="0"/>
              </a:rPr>
              <a:t>5</a:t>
            </a:r>
            <a:r>
              <a:rPr lang="en-US" altLang="zh-CN">
                <a:solidFill>
                  <a:srgbClr val="330066"/>
                </a:solidFill>
              </a:rPr>
              <a:t>.7 RISC CPU</a:t>
            </a:r>
          </a:p>
        </p:txBody>
      </p:sp>
      <p:sp>
        <p:nvSpPr>
          <p:cNvPr id="95236" name="Rectangle 3"/>
          <p:cNvSpPr>
            <a:spLocks noGrp="1" noChangeArrowheads="1"/>
          </p:cNvSpPr>
          <p:nvPr>
            <p:ph type="body" idx="1"/>
          </p:nvPr>
        </p:nvSpPr>
        <p:spPr>
          <a:xfrm>
            <a:off x="457200" y="1719263"/>
            <a:ext cx="4474840" cy="1277689"/>
          </a:xfrm>
        </p:spPr>
        <p:txBody>
          <a:bodyPr/>
          <a:lstStyle/>
          <a:p>
            <a:pPr eaLnBrk="1" hangingPunct="1">
              <a:buFont typeface="Wingdings" pitchFamily="2" charset="2"/>
              <a:buNone/>
            </a:pPr>
            <a:r>
              <a:rPr lang="en-US" altLang="zh-CN" sz="3200"/>
              <a:t>5.7.1 RISC</a:t>
            </a:r>
            <a:r>
              <a:rPr lang="zh-CN" altLang="en-US" sz="3200"/>
              <a:t>机器的特点</a:t>
            </a:r>
            <a:endParaRPr lang="en-US" altLang="zh-CN" sz="3200"/>
          </a:p>
          <a:p>
            <a:pPr eaLnBrk="1" hangingPunct="1">
              <a:buFont typeface="Wingdings" pitchFamily="2" charset="2"/>
              <a:buNone/>
            </a:pPr>
            <a:r>
              <a:rPr lang="en-US" altLang="zh-CN" sz="3200"/>
              <a:t>5.7.2 RISC CPU</a:t>
            </a:r>
            <a:r>
              <a:rPr lang="zh-CN" altLang="en-US" sz="3200" smtClean="0"/>
              <a:t>实例</a:t>
            </a:r>
            <a:endParaRPr lang="en-US" altLang="zh-CN" sz="3200"/>
          </a:p>
        </p:txBody>
      </p:sp>
      <p:sp>
        <p:nvSpPr>
          <p:cNvPr id="2" name="日期占位符 1"/>
          <p:cNvSpPr>
            <a:spLocks noGrp="1"/>
          </p:cNvSpPr>
          <p:nvPr>
            <p:ph type="dt" sz="half" idx="10"/>
          </p:nvPr>
        </p:nvSpPr>
        <p:spPr/>
        <p:txBody>
          <a:bodyPr/>
          <a:lstStyle/>
          <a:p>
            <a:pPr>
              <a:defRPr/>
            </a:pPr>
            <a:fld id="{EA9FAE32-563E-4269-BC22-F83312912FE8}" type="datetime11">
              <a:rPr lang="zh-CN" altLang="en-US" smtClean="0"/>
              <a:t>09:11:17</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157</a:t>
            </a:fld>
            <a:endParaRPr lang="en-US" altLang="zh-CN"/>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2"/>
          <p:cNvSpPr>
            <a:spLocks noGrp="1" noChangeArrowheads="1"/>
          </p:cNvSpPr>
          <p:nvPr>
            <p:ph type="title"/>
          </p:nvPr>
        </p:nvSpPr>
        <p:spPr>
          <a:xfrm>
            <a:off x="467544" y="404664"/>
            <a:ext cx="5266928" cy="868958"/>
          </a:xfrm>
        </p:spPr>
        <p:txBody>
          <a:bodyPr/>
          <a:lstStyle/>
          <a:p>
            <a:pPr eaLnBrk="1" hangingPunct="1"/>
            <a:r>
              <a:rPr lang="en-US" altLang="zh-CN">
                <a:solidFill>
                  <a:srgbClr val="330066"/>
                </a:solidFill>
              </a:rPr>
              <a:t>5.7.1 RISC</a:t>
            </a:r>
            <a:r>
              <a:rPr lang="zh-CN" altLang="en-US">
                <a:solidFill>
                  <a:srgbClr val="330066"/>
                </a:solidFill>
              </a:rPr>
              <a:t>机器的特点</a:t>
            </a:r>
            <a:endParaRPr lang="en-US" altLang="zh-CN">
              <a:solidFill>
                <a:srgbClr val="330066"/>
              </a:solidFill>
            </a:endParaRPr>
          </a:p>
        </p:txBody>
      </p:sp>
      <p:sp>
        <p:nvSpPr>
          <p:cNvPr id="96260" name="Rectangle 3"/>
          <p:cNvSpPr>
            <a:spLocks noGrp="1" noChangeArrowheads="1"/>
          </p:cNvSpPr>
          <p:nvPr>
            <p:ph type="body" idx="1"/>
          </p:nvPr>
        </p:nvSpPr>
        <p:spPr>
          <a:xfrm>
            <a:off x="467544" y="1484784"/>
            <a:ext cx="8229600" cy="4680520"/>
          </a:xfrm>
        </p:spPr>
        <p:txBody>
          <a:bodyPr/>
          <a:lstStyle/>
          <a:p>
            <a:pPr marL="0" indent="457200" eaLnBrk="1" hangingPunct="1">
              <a:buNone/>
            </a:pPr>
            <a:r>
              <a:rPr lang="zh-CN" altLang="en-US" sz="2800"/>
              <a:t>第一台</a:t>
            </a:r>
            <a:r>
              <a:rPr lang="en-US" altLang="zh-CN" sz="2800"/>
              <a:t>RISC</a:t>
            </a:r>
            <a:r>
              <a:rPr lang="zh-CN" altLang="en-US" sz="2800"/>
              <a:t>（精简指令系统计算机）于</a:t>
            </a:r>
            <a:r>
              <a:rPr lang="en-US" altLang="zh-CN" sz="2800"/>
              <a:t>1981</a:t>
            </a:r>
            <a:r>
              <a:rPr lang="zh-CN" altLang="en-US" sz="2800"/>
              <a:t>年在美国加州大学伯克利分校问世。它是在继承</a:t>
            </a:r>
            <a:r>
              <a:rPr lang="en-US" altLang="zh-CN" sz="2800"/>
              <a:t>CISC</a:t>
            </a:r>
            <a:r>
              <a:rPr lang="zh-CN" altLang="en-US" sz="2800"/>
              <a:t>的成功技术，并在克服了</a:t>
            </a:r>
            <a:r>
              <a:rPr lang="en-US" altLang="zh-CN" sz="2800"/>
              <a:t>CISC</a:t>
            </a:r>
            <a:r>
              <a:rPr lang="zh-CN" altLang="en-US" sz="2800"/>
              <a:t>机器缺点的基础上发展起来的。</a:t>
            </a:r>
            <a:endParaRPr lang="en-US" altLang="zh-CN" sz="2800"/>
          </a:p>
          <a:p>
            <a:pPr marL="0" indent="457200" eaLnBrk="1" hangingPunct="1">
              <a:buNone/>
            </a:pPr>
            <a:r>
              <a:rPr lang="zh-CN" altLang="en-US" sz="2800"/>
              <a:t>尽管众多厂家的</a:t>
            </a:r>
            <a:r>
              <a:rPr lang="en-US" altLang="zh-CN" sz="2800"/>
              <a:t>RISC</a:t>
            </a:r>
            <a:r>
              <a:rPr lang="zh-CN" altLang="en-US" sz="2800"/>
              <a:t>处理器实现手段有所不同，但是</a:t>
            </a:r>
            <a:r>
              <a:rPr lang="en-US" altLang="zh-CN" sz="2800"/>
              <a:t>RISC</a:t>
            </a:r>
            <a:r>
              <a:rPr lang="zh-CN" altLang="en-US" sz="2800"/>
              <a:t>概括的三个基本要素是普遍认可的。这三个要素是：</a:t>
            </a:r>
            <a:endParaRPr lang="en-US" altLang="zh-CN" sz="2800"/>
          </a:p>
          <a:p>
            <a:pPr marL="0" indent="0" eaLnBrk="1" hangingPunct="1">
              <a:buNone/>
            </a:pPr>
            <a:r>
              <a:rPr lang="zh-CN" altLang="en-US" sz="2800"/>
              <a:t>（</a:t>
            </a:r>
            <a:r>
              <a:rPr lang="en-US" altLang="zh-CN" sz="2800"/>
              <a:t>1</a:t>
            </a:r>
            <a:r>
              <a:rPr lang="zh-CN" altLang="en-US" sz="2800"/>
              <a:t>）一个有限的简单的指令系统</a:t>
            </a:r>
            <a:endParaRPr lang="en-US" altLang="zh-CN" sz="2800"/>
          </a:p>
          <a:p>
            <a:pPr marL="0" indent="0" eaLnBrk="1" hangingPunct="1">
              <a:buNone/>
            </a:pPr>
            <a:r>
              <a:rPr lang="zh-CN" altLang="en-US" sz="2800"/>
              <a:t>（</a:t>
            </a:r>
            <a:r>
              <a:rPr lang="en-US" altLang="zh-CN" sz="2800"/>
              <a:t>2</a:t>
            </a:r>
            <a:r>
              <a:rPr lang="zh-CN" altLang="en-US" sz="2800"/>
              <a:t>）</a:t>
            </a:r>
            <a:r>
              <a:rPr lang="en-US" altLang="zh-CN" sz="2800"/>
              <a:t>CPU</a:t>
            </a:r>
            <a:r>
              <a:rPr lang="zh-CN" altLang="en-US" sz="2800"/>
              <a:t>配备大量的通用寄存器</a:t>
            </a:r>
            <a:endParaRPr lang="en-US" altLang="zh-CN" sz="2800"/>
          </a:p>
          <a:p>
            <a:pPr marL="0" indent="0" eaLnBrk="1" hangingPunct="1">
              <a:buNone/>
            </a:pPr>
            <a:r>
              <a:rPr lang="zh-CN" altLang="en-US" sz="2800"/>
              <a:t>（</a:t>
            </a:r>
            <a:r>
              <a:rPr lang="en-US" altLang="zh-CN" sz="2800"/>
              <a:t>3</a:t>
            </a:r>
            <a:r>
              <a:rPr lang="zh-CN" altLang="en-US" sz="2800"/>
              <a:t>）强调对指令流水线的优化</a:t>
            </a:r>
          </a:p>
        </p:txBody>
      </p:sp>
      <p:sp>
        <p:nvSpPr>
          <p:cNvPr id="2" name="日期占位符 1"/>
          <p:cNvSpPr>
            <a:spLocks noGrp="1"/>
          </p:cNvSpPr>
          <p:nvPr>
            <p:ph type="dt" sz="half" idx="10"/>
          </p:nvPr>
        </p:nvSpPr>
        <p:spPr/>
        <p:txBody>
          <a:bodyPr/>
          <a:lstStyle/>
          <a:p>
            <a:pPr>
              <a:defRPr/>
            </a:pPr>
            <a:fld id="{624F794E-9929-4BB9-9697-96EAE3F676B2}" type="datetime11">
              <a:rPr lang="zh-CN" altLang="en-US" smtClean="0"/>
              <a:t>09:11:17</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158</a:t>
            </a:fld>
            <a:endParaRPr lang="en-US" altLang="zh-CN"/>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2"/>
          <p:cNvSpPr>
            <a:spLocks noGrp="1" noChangeArrowheads="1"/>
          </p:cNvSpPr>
          <p:nvPr>
            <p:ph type="title"/>
          </p:nvPr>
        </p:nvSpPr>
        <p:spPr>
          <a:xfrm>
            <a:off x="251520" y="188640"/>
            <a:ext cx="5266928" cy="724942"/>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rPr>
              <a:t>5.7.1 RISC</a:t>
            </a:r>
            <a:r>
              <a:rPr lang="zh-CN" altLang="en-US">
                <a:solidFill>
                  <a:srgbClr val="330066"/>
                </a:solidFill>
              </a:rPr>
              <a:t>机器的特点</a:t>
            </a:r>
            <a:endParaRPr lang="en-US" altLang="zh-CN">
              <a:solidFill>
                <a:srgbClr val="330066"/>
              </a:solidFill>
            </a:endParaRPr>
          </a:p>
        </p:txBody>
      </p:sp>
      <p:sp>
        <p:nvSpPr>
          <p:cNvPr id="96260" name="Rectangle 3"/>
          <p:cNvSpPr>
            <a:spLocks noGrp="1" noChangeArrowheads="1"/>
          </p:cNvSpPr>
          <p:nvPr>
            <p:ph type="body" idx="1"/>
          </p:nvPr>
        </p:nvSpPr>
        <p:spPr>
          <a:xfrm>
            <a:off x="251520" y="1196752"/>
            <a:ext cx="8496944" cy="5040560"/>
          </a:xfrm>
        </p:spPr>
        <p:txBody>
          <a:bodyPr/>
          <a:lstStyle/>
          <a:p>
            <a:pPr marL="0" indent="457200" eaLnBrk="1" hangingPunct="1">
              <a:buNone/>
            </a:pPr>
            <a:r>
              <a:rPr lang="en-US" altLang="zh-CN" sz="1800"/>
              <a:t>RISC</a:t>
            </a:r>
            <a:r>
              <a:rPr lang="zh-CN" altLang="en-US" sz="1800"/>
              <a:t>的目标绝不是简单的缩减指令系统，而是使处理器的结构更简单，更合理，具有更高的性能和执行效率，并降低处理器的开发成本。基于三要素的</a:t>
            </a:r>
            <a:r>
              <a:rPr lang="en-US" altLang="zh-CN" sz="1800"/>
              <a:t>RISC</a:t>
            </a:r>
            <a:r>
              <a:rPr lang="zh-CN" altLang="en-US" sz="1800"/>
              <a:t>机器的特点如下：</a:t>
            </a:r>
            <a:endParaRPr lang="en-US" altLang="zh-CN" sz="1800"/>
          </a:p>
          <a:p>
            <a:pPr marL="0" indent="0" eaLnBrk="1" hangingPunct="1">
              <a:buNone/>
            </a:pPr>
            <a:r>
              <a:rPr lang="zh-CN" altLang="en-US" sz="1800"/>
              <a:t>（</a:t>
            </a:r>
            <a:r>
              <a:rPr lang="en-US" altLang="zh-CN" sz="1800"/>
              <a:t>1</a:t>
            </a:r>
            <a:r>
              <a:rPr lang="zh-CN" altLang="en-US" sz="1800"/>
              <a:t>）使用等长指令，目前的典型长度是</a:t>
            </a:r>
            <a:r>
              <a:rPr lang="en-US" altLang="zh-CN" sz="1800"/>
              <a:t>4B</a:t>
            </a:r>
            <a:r>
              <a:rPr lang="zh-CN" altLang="en-US" sz="1800"/>
              <a:t>。</a:t>
            </a:r>
            <a:endParaRPr lang="en-US" altLang="zh-CN" sz="1800"/>
          </a:p>
          <a:p>
            <a:pPr marL="0" indent="0" eaLnBrk="1" hangingPunct="1">
              <a:buNone/>
            </a:pPr>
            <a:r>
              <a:rPr lang="zh-CN" altLang="en-US" sz="1800"/>
              <a:t>（</a:t>
            </a:r>
            <a:r>
              <a:rPr lang="en-US" altLang="zh-CN" sz="1800"/>
              <a:t>2</a:t>
            </a:r>
            <a:r>
              <a:rPr lang="zh-CN" altLang="en-US" sz="1800"/>
              <a:t>）寻址方式少且简单，一般为二三种，最多不超过</a:t>
            </a:r>
            <a:r>
              <a:rPr lang="en-US" altLang="zh-CN" sz="1800"/>
              <a:t>4</a:t>
            </a:r>
            <a:r>
              <a:rPr lang="zh-CN" altLang="en-US" sz="1800"/>
              <a:t>种，绝不出现存储器间接寻址方式。</a:t>
            </a:r>
            <a:endParaRPr lang="en-US" altLang="zh-CN" sz="1800"/>
          </a:p>
          <a:p>
            <a:pPr marL="0" indent="0" eaLnBrk="1" hangingPunct="1">
              <a:buNone/>
            </a:pPr>
            <a:r>
              <a:rPr lang="zh-CN" altLang="en-US" sz="1800"/>
              <a:t>（</a:t>
            </a:r>
            <a:r>
              <a:rPr lang="en-US" altLang="zh-CN" sz="1800"/>
              <a:t>3</a:t>
            </a:r>
            <a:r>
              <a:rPr lang="zh-CN" altLang="en-US" sz="1800"/>
              <a:t>）只有取数指令、存数指令访问存储器。指令中最多出现</a:t>
            </a:r>
            <a:r>
              <a:rPr lang="en-US" altLang="zh-CN" sz="1800"/>
              <a:t>RS</a:t>
            </a:r>
            <a:r>
              <a:rPr lang="zh-CN" altLang="en-US" sz="1800"/>
              <a:t>型指令，绝不出现</a:t>
            </a:r>
            <a:r>
              <a:rPr lang="en-US" altLang="zh-CN" sz="1800"/>
              <a:t>SS</a:t>
            </a:r>
            <a:r>
              <a:rPr lang="zh-CN" altLang="en-US" sz="1800"/>
              <a:t>型指令。</a:t>
            </a:r>
            <a:endParaRPr lang="en-US" altLang="zh-CN" sz="1800"/>
          </a:p>
          <a:p>
            <a:pPr marL="0" indent="0" eaLnBrk="1" hangingPunct="1">
              <a:buNone/>
            </a:pPr>
            <a:r>
              <a:rPr lang="zh-CN" altLang="en-US" sz="1800"/>
              <a:t>（</a:t>
            </a:r>
            <a:r>
              <a:rPr lang="en-US" altLang="zh-CN" sz="1800"/>
              <a:t>4</a:t>
            </a:r>
            <a:r>
              <a:rPr lang="zh-CN" altLang="en-US" sz="1800"/>
              <a:t>）</a:t>
            </a:r>
            <a:r>
              <a:rPr lang="zh-CN" altLang="en-US" sz="1800" smtClean="0"/>
              <a:t>指令系统中的</a:t>
            </a:r>
            <a:r>
              <a:rPr lang="zh-CN" altLang="en-US" sz="1800"/>
              <a:t>指令数目一般少于</a:t>
            </a:r>
            <a:r>
              <a:rPr lang="en-US" altLang="zh-CN" sz="1800"/>
              <a:t>100</a:t>
            </a:r>
            <a:r>
              <a:rPr lang="zh-CN" altLang="en-US" sz="1800"/>
              <a:t>种，指令格式一般少于</a:t>
            </a:r>
            <a:r>
              <a:rPr lang="en-US" altLang="zh-CN" sz="1800"/>
              <a:t>4</a:t>
            </a:r>
            <a:r>
              <a:rPr lang="zh-CN" altLang="en-US" sz="1800"/>
              <a:t>种。</a:t>
            </a:r>
            <a:endParaRPr lang="en-US" altLang="zh-CN" sz="1800"/>
          </a:p>
          <a:p>
            <a:pPr marL="0" indent="0" eaLnBrk="1" hangingPunct="1">
              <a:buNone/>
            </a:pPr>
            <a:r>
              <a:rPr lang="zh-CN" altLang="en-US" sz="1800"/>
              <a:t>（</a:t>
            </a:r>
            <a:r>
              <a:rPr lang="en-US" altLang="zh-CN" sz="1800"/>
              <a:t>5</a:t>
            </a:r>
            <a:r>
              <a:rPr lang="zh-CN" altLang="en-US" sz="1800"/>
              <a:t>）指令功能简单，控制器多采用硬布线方式，</a:t>
            </a:r>
            <a:r>
              <a:rPr lang="zh-CN" altLang="en-US" sz="1800" smtClean="0"/>
              <a:t>以期获得更</a:t>
            </a:r>
            <a:r>
              <a:rPr lang="zh-CN" altLang="en-US" sz="1800"/>
              <a:t>快的执行速度。</a:t>
            </a:r>
            <a:endParaRPr lang="en-US" altLang="zh-CN" sz="1800"/>
          </a:p>
          <a:p>
            <a:pPr marL="0" indent="0" eaLnBrk="1" hangingPunct="1">
              <a:buNone/>
            </a:pPr>
            <a:r>
              <a:rPr lang="zh-CN" altLang="en-US" sz="1800"/>
              <a:t>（</a:t>
            </a:r>
            <a:r>
              <a:rPr lang="en-US" altLang="zh-CN" sz="1800"/>
              <a:t>6</a:t>
            </a:r>
            <a:r>
              <a:rPr lang="zh-CN" altLang="en-US" sz="1800"/>
              <a:t>）平均而言，所有指令的执行时间为一个处理时钟周期。</a:t>
            </a:r>
            <a:endParaRPr lang="en-US" altLang="zh-CN" sz="1800"/>
          </a:p>
          <a:p>
            <a:pPr marL="0" indent="0" eaLnBrk="1" hangingPunct="1">
              <a:buNone/>
            </a:pPr>
            <a:r>
              <a:rPr lang="zh-CN" altLang="en-US" sz="1800"/>
              <a:t>（</a:t>
            </a:r>
            <a:r>
              <a:rPr lang="en-US" altLang="zh-CN" sz="1800"/>
              <a:t>7</a:t>
            </a:r>
            <a:r>
              <a:rPr lang="zh-CN" altLang="en-US" sz="1800"/>
              <a:t>）指令格式中，用于指派整数寄存器的个数不少于</a:t>
            </a:r>
            <a:r>
              <a:rPr lang="en-US" altLang="zh-CN" sz="1800"/>
              <a:t>32</a:t>
            </a:r>
            <a:r>
              <a:rPr lang="zh-CN" altLang="en-US" sz="1800"/>
              <a:t>个，用于指派浮点数寄存器的个数不少于</a:t>
            </a:r>
            <a:r>
              <a:rPr lang="en-US" altLang="zh-CN" sz="1800"/>
              <a:t>16</a:t>
            </a:r>
            <a:r>
              <a:rPr lang="zh-CN" altLang="en-US" sz="1800"/>
              <a:t>个。</a:t>
            </a:r>
            <a:endParaRPr lang="en-US" altLang="zh-CN" sz="1800"/>
          </a:p>
          <a:p>
            <a:pPr marL="0" indent="0" eaLnBrk="1" hangingPunct="1">
              <a:buNone/>
            </a:pPr>
            <a:r>
              <a:rPr lang="zh-CN" altLang="en-US" sz="1800"/>
              <a:t>（</a:t>
            </a:r>
            <a:r>
              <a:rPr lang="en-US" altLang="zh-CN" sz="1800"/>
              <a:t>8</a:t>
            </a:r>
            <a:r>
              <a:rPr lang="zh-CN" altLang="en-US" sz="1800"/>
              <a:t>）强调通用寄存器资源的优化使用。</a:t>
            </a:r>
            <a:endParaRPr lang="en-US" altLang="zh-CN" sz="1800"/>
          </a:p>
          <a:p>
            <a:pPr marL="0" indent="0" eaLnBrk="1" hangingPunct="1">
              <a:buNone/>
            </a:pPr>
            <a:r>
              <a:rPr lang="zh-CN" altLang="en-US" sz="1800"/>
              <a:t>（</a:t>
            </a:r>
            <a:r>
              <a:rPr lang="en-US" altLang="zh-CN" sz="1800"/>
              <a:t>9</a:t>
            </a:r>
            <a:r>
              <a:rPr lang="zh-CN" altLang="en-US" sz="1800"/>
              <a:t>）支持指令流水并强调指令流水的优化使用。</a:t>
            </a:r>
            <a:endParaRPr lang="en-US" altLang="zh-CN" sz="1800"/>
          </a:p>
          <a:p>
            <a:pPr marL="0" indent="0" eaLnBrk="1" hangingPunct="1">
              <a:buNone/>
            </a:pPr>
            <a:r>
              <a:rPr lang="zh-CN" altLang="en-US" sz="1800"/>
              <a:t>（</a:t>
            </a:r>
            <a:r>
              <a:rPr lang="en-US" altLang="zh-CN" sz="1800"/>
              <a:t>10</a:t>
            </a:r>
            <a:r>
              <a:rPr lang="zh-CN" altLang="en-US" sz="1800"/>
              <a:t>）</a:t>
            </a:r>
            <a:r>
              <a:rPr lang="en-US" altLang="zh-CN" sz="1800"/>
              <a:t>RISC</a:t>
            </a:r>
            <a:r>
              <a:rPr lang="zh-CN" altLang="en-US" sz="1800"/>
              <a:t>技术的复杂性在它的编译程序，因此系统软件开发时间比</a:t>
            </a:r>
            <a:r>
              <a:rPr lang="en-US" altLang="zh-CN" sz="1800"/>
              <a:t>CISC</a:t>
            </a:r>
            <a:r>
              <a:rPr lang="zh-CN" altLang="en-US" sz="1800"/>
              <a:t>机器长。</a:t>
            </a:r>
          </a:p>
        </p:txBody>
      </p:sp>
      <p:sp>
        <p:nvSpPr>
          <p:cNvPr id="2" name="日期占位符 1"/>
          <p:cNvSpPr>
            <a:spLocks noGrp="1"/>
          </p:cNvSpPr>
          <p:nvPr>
            <p:ph type="dt" sz="half" idx="10"/>
          </p:nvPr>
        </p:nvSpPr>
        <p:spPr/>
        <p:txBody>
          <a:bodyPr/>
          <a:lstStyle/>
          <a:p>
            <a:pPr>
              <a:defRPr/>
            </a:pPr>
            <a:fld id="{03822783-AE85-4765-B96C-42DAE07E9303}" type="datetime11">
              <a:rPr lang="zh-CN" altLang="en-US" smtClean="0"/>
              <a:t>09:11:17</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159</a:t>
            </a:fld>
            <a:endParaRPr lang="en-US" altLang="zh-CN"/>
          </a:p>
        </p:txBody>
      </p:sp>
    </p:spTree>
    <p:extLst>
      <p:ext uri="{BB962C8B-B14F-4D97-AF65-F5344CB8AC3E}">
        <p14:creationId xmlns:p14="http://schemas.microsoft.com/office/powerpoint/2010/main" val="27325812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zh-CN" altLang="zh-CN"/>
              <a:t>5.1.3 CPU</a:t>
            </a:r>
            <a:r>
              <a:rPr lang="zh-CN"/>
              <a:t>中的主要寄存器</a:t>
            </a:r>
            <a:endParaRPr lang="zh-CN" altLang="en-US"/>
          </a:p>
        </p:txBody>
      </p:sp>
      <p:sp>
        <p:nvSpPr>
          <p:cNvPr id="10244" name="Rectangle 3"/>
          <p:cNvSpPr>
            <a:spLocks noGrp="1" noChangeArrowheads="1"/>
          </p:cNvSpPr>
          <p:nvPr>
            <p:ph type="body" idx="1"/>
          </p:nvPr>
        </p:nvSpPr>
        <p:spPr>
          <a:xfrm>
            <a:off x="467544" y="1700808"/>
            <a:ext cx="8229600" cy="4536504"/>
          </a:xfrm>
        </p:spPr>
        <p:txBody>
          <a:bodyPr/>
          <a:lstStyle/>
          <a:p>
            <a:pPr marL="0" lvl="1" indent="0" eaLnBrk="1" hangingPunct="1">
              <a:spcBef>
                <a:spcPts val="600"/>
              </a:spcBef>
              <a:buNone/>
            </a:pPr>
            <a:r>
              <a:rPr lang="en-US" sz="2800"/>
              <a:t>6.</a:t>
            </a:r>
            <a:r>
              <a:rPr lang="zh-CN" altLang="en-US" sz="2800"/>
              <a:t>程序状态字寄存器（</a:t>
            </a:r>
            <a:r>
              <a:rPr lang="en-US" altLang="zh-CN" sz="2800"/>
              <a:t>PSWR</a:t>
            </a:r>
            <a:r>
              <a:rPr lang="zh-CN" altLang="en-US" sz="2800"/>
              <a:t>）</a:t>
            </a:r>
            <a:endParaRPr lang="en-US" altLang="zh-CN" sz="2800"/>
          </a:p>
          <a:p>
            <a:pPr marL="0" lvl="1" indent="457200" eaLnBrk="1" hangingPunct="1">
              <a:spcBef>
                <a:spcPts val="600"/>
              </a:spcBef>
              <a:buNone/>
            </a:pPr>
            <a:r>
              <a:rPr lang="zh-CN" altLang="en-US" sz="2800"/>
              <a:t>又称为状态条件寄存器，保存由算术运算指令和逻辑运算指令运算或测试结果建立的各种条件代码。</a:t>
            </a:r>
            <a:endParaRPr lang="en-US" altLang="zh-CN" sz="2800"/>
          </a:p>
          <a:p>
            <a:pPr marL="0" lvl="1" indent="457200" eaLnBrk="1" hangingPunct="1">
              <a:spcBef>
                <a:spcPts val="600"/>
              </a:spcBef>
              <a:buNone/>
            </a:pPr>
            <a:r>
              <a:rPr lang="zh-CN" altLang="en-US" sz="2800"/>
              <a:t>如运算结果</a:t>
            </a:r>
            <a:r>
              <a:rPr lang="zh-CN" altLang="en-US" sz="2800" smtClean="0"/>
              <a:t>进位标志（</a:t>
            </a:r>
            <a:r>
              <a:rPr lang="en-US" altLang="zh-CN" sz="2800"/>
              <a:t>C</a:t>
            </a:r>
            <a:r>
              <a:rPr lang="zh-CN" altLang="en-US" sz="2800"/>
              <a:t>），运算结果溢出标志（</a:t>
            </a:r>
            <a:r>
              <a:rPr lang="en-US" altLang="zh-CN" sz="2800"/>
              <a:t>V</a:t>
            </a:r>
            <a:r>
              <a:rPr lang="zh-CN" altLang="en-US" sz="2800"/>
              <a:t>），运算结果为零标志（</a:t>
            </a:r>
            <a:r>
              <a:rPr lang="en-US" altLang="zh-CN" sz="2800"/>
              <a:t>Z</a:t>
            </a:r>
            <a:r>
              <a:rPr lang="zh-CN" altLang="en-US" sz="2800"/>
              <a:t>），运算结果为负标志（</a:t>
            </a:r>
            <a:r>
              <a:rPr lang="en-US" altLang="zh-CN" sz="2800"/>
              <a:t>N</a:t>
            </a:r>
            <a:r>
              <a:rPr lang="zh-CN" altLang="en-US" sz="2800"/>
              <a:t>），</a:t>
            </a:r>
            <a:r>
              <a:rPr lang="zh-CN" altLang="en-US" sz="2800" smtClean="0"/>
              <a:t>等等。</a:t>
            </a:r>
            <a:r>
              <a:rPr lang="zh-CN" altLang="en-US" sz="2800"/>
              <a:t>这些标志位通常分别由</a:t>
            </a:r>
            <a:r>
              <a:rPr lang="en-US" altLang="zh-CN" sz="2800"/>
              <a:t>1</a:t>
            </a:r>
            <a:r>
              <a:rPr lang="zh-CN" altLang="en-US" sz="2800" smtClean="0"/>
              <a:t>位触发器</a:t>
            </a:r>
            <a:r>
              <a:rPr lang="zh-CN" altLang="en-US" sz="2800"/>
              <a:t>保存。</a:t>
            </a:r>
            <a:endParaRPr lang="en-US" altLang="zh-CN" sz="2800"/>
          </a:p>
          <a:p>
            <a:pPr marL="0" lvl="1" indent="457200" eaLnBrk="1" hangingPunct="1">
              <a:spcBef>
                <a:spcPts val="600"/>
              </a:spcBef>
              <a:buNone/>
            </a:pPr>
            <a:r>
              <a:rPr lang="zh-CN" altLang="en-US" sz="2800"/>
              <a:t>除此之外，状态条件寄存器还保存中断和系统工作状态等信息，以便使</a:t>
            </a:r>
            <a:r>
              <a:rPr lang="en-US" altLang="zh-CN" sz="2800"/>
              <a:t>CPU</a:t>
            </a:r>
            <a:r>
              <a:rPr lang="zh-CN" altLang="en-US" sz="2800"/>
              <a:t>和系统能及时了解机器运行状态和程序运行状态。</a:t>
            </a:r>
            <a:endParaRPr lang="en-US" altLang="zh-CN" sz="2800"/>
          </a:p>
          <a:p>
            <a:pPr marL="0" lvl="1" indent="0" eaLnBrk="1" hangingPunct="1">
              <a:spcBef>
                <a:spcPts val="600"/>
              </a:spcBef>
              <a:buNone/>
            </a:pPr>
            <a:endParaRPr lang="en-US" altLang="zh-CN" sz="2800"/>
          </a:p>
        </p:txBody>
      </p:sp>
      <p:sp>
        <p:nvSpPr>
          <p:cNvPr id="2" name="日期占位符 1"/>
          <p:cNvSpPr>
            <a:spLocks noGrp="1"/>
          </p:cNvSpPr>
          <p:nvPr>
            <p:ph type="dt" sz="half" idx="10"/>
          </p:nvPr>
        </p:nvSpPr>
        <p:spPr/>
        <p:txBody>
          <a:bodyPr/>
          <a:lstStyle/>
          <a:p>
            <a:pPr>
              <a:defRPr/>
            </a:pPr>
            <a:fld id="{229B22E7-3DD1-40F9-9696-2FE56D343574}"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16</a:t>
            </a:fld>
            <a:endParaRPr lang="en-US" altLang="zh-CN"/>
          </a:p>
        </p:txBody>
      </p:sp>
    </p:spTree>
    <p:extLst>
      <p:ext uri="{BB962C8B-B14F-4D97-AF65-F5344CB8AC3E}">
        <p14:creationId xmlns:p14="http://schemas.microsoft.com/office/powerpoint/2010/main" val="426445279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2"/>
          <p:cNvSpPr>
            <a:spLocks noGrp="1" noChangeArrowheads="1"/>
          </p:cNvSpPr>
          <p:nvPr>
            <p:ph type="title"/>
          </p:nvPr>
        </p:nvSpPr>
        <p:spPr>
          <a:xfrm>
            <a:off x="467544" y="836712"/>
            <a:ext cx="5122912" cy="724942"/>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rPr>
              <a:t>5.7.2  RISC CPU</a:t>
            </a:r>
            <a:r>
              <a:rPr lang="zh-CN" altLang="en-US">
                <a:solidFill>
                  <a:srgbClr val="330066"/>
                </a:solidFill>
              </a:rPr>
              <a:t>实例</a:t>
            </a:r>
            <a:endParaRPr lang="en-US" altLang="zh-CN">
              <a:solidFill>
                <a:srgbClr val="330066"/>
              </a:solidFill>
            </a:endParaRPr>
          </a:p>
        </p:txBody>
      </p:sp>
      <p:sp>
        <p:nvSpPr>
          <p:cNvPr id="97284" name="Rectangle 3"/>
          <p:cNvSpPr>
            <a:spLocks noGrp="1" noChangeArrowheads="1"/>
          </p:cNvSpPr>
          <p:nvPr>
            <p:ph type="body" idx="1"/>
          </p:nvPr>
        </p:nvSpPr>
        <p:spPr>
          <a:xfrm>
            <a:off x="611560" y="2132856"/>
            <a:ext cx="7626350" cy="2880320"/>
          </a:xfrm>
        </p:spPr>
        <p:txBody>
          <a:bodyPr/>
          <a:lstStyle/>
          <a:p>
            <a:pPr marL="0" indent="0" eaLnBrk="1" hangingPunct="1">
              <a:spcBef>
                <a:spcPts val="600"/>
              </a:spcBef>
              <a:buNone/>
            </a:pPr>
            <a:r>
              <a:rPr lang="en-US" altLang="zh-CN" sz="2800"/>
              <a:t>1.MC88110CPU</a:t>
            </a:r>
            <a:r>
              <a:rPr lang="zh-CN" altLang="en-US" sz="2800"/>
              <a:t>结构框图</a:t>
            </a:r>
            <a:endParaRPr lang="en-US" altLang="zh-CN" sz="2800"/>
          </a:p>
          <a:p>
            <a:pPr marL="0" indent="457200" eaLnBrk="1" hangingPunct="1">
              <a:spcBef>
                <a:spcPts val="600"/>
              </a:spcBef>
              <a:buNone/>
            </a:pPr>
            <a:r>
              <a:rPr lang="en-US" altLang="zh-CN" sz="2800"/>
              <a:t>MC88110CPU</a:t>
            </a:r>
            <a:r>
              <a:rPr lang="zh-CN" altLang="en-US" sz="2800"/>
              <a:t>是</a:t>
            </a:r>
            <a:r>
              <a:rPr lang="en-US" altLang="zh-CN" sz="2800"/>
              <a:t>Motorola</a:t>
            </a:r>
            <a:r>
              <a:rPr lang="zh-CN" altLang="en-US" sz="2800"/>
              <a:t>公司的产品，其目标是以较好的性能价格比作为</a:t>
            </a:r>
            <a:r>
              <a:rPr lang="en-US" altLang="zh-CN" sz="2800"/>
              <a:t>PC</a:t>
            </a:r>
            <a:r>
              <a:rPr lang="zh-CN" altLang="en-US" sz="2800"/>
              <a:t>和工作站的通用微处理器。</a:t>
            </a:r>
            <a:endParaRPr lang="en-US" altLang="zh-CN" sz="2800"/>
          </a:p>
          <a:p>
            <a:pPr marL="0" lvl="2" indent="457200" eaLnBrk="1" hangingPunct="1">
              <a:spcBef>
                <a:spcPts val="600"/>
              </a:spcBef>
              <a:buNone/>
            </a:pPr>
            <a:r>
              <a:rPr lang="zh-CN" altLang="en-US" sz="2800"/>
              <a:t>处理器有</a:t>
            </a:r>
            <a:r>
              <a:rPr lang="en-US" altLang="zh-CN" sz="2800"/>
              <a:t>12</a:t>
            </a:r>
            <a:r>
              <a:rPr lang="zh-CN" altLang="en-US" sz="2800"/>
              <a:t>个执行功能部件，</a:t>
            </a:r>
            <a:r>
              <a:rPr lang="en-US" altLang="zh-CN" sz="2800"/>
              <a:t>3</a:t>
            </a:r>
            <a:r>
              <a:rPr lang="zh-CN" altLang="en-US" sz="2800"/>
              <a:t>个</a:t>
            </a:r>
            <a:r>
              <a:rPr lang="en-US" altLang="zh-CN" sz="2800"/>
              <a:t>Cache</a:t>
            </a:r>
            <a:r>
              <a:rPr lang="zh-CN" altLang="en-US" sz="2800"/>
              <a:t>和一个控制</a:t>
            </a:r>
            <a:r>
              <a:rPr lang="zh-CN" altLang="en-US" sz="2800" smtClean="0"/>
              <a:t>部件。</a:t>
            </a:r>
            <a:endParaRPr lang="zh-CN" altLang="en-US" sz="2800"/>
          </a:p>
        </p:txBody>
      </p:sp>
      <p:sp>
        <p:nvSpPr>
          <p:cNvPr id="2" name="日期占位符 1"/>
          <p:cNvSpPr>
            <a:spLocks noGrp="1"/>
          </p:cNvSpPr>
          <p:nvPr>
            <p:ph type="dt" sz="half" idx="10"/>
          </p:nvPr>
        </p:nvSpPr>
        <p:spPr/>
        <p:txBody>
          <a:bodyPr/>
          <a:lstStyle/>
          <a:p>
            <a:pPr>
              <a:defRPr/>
            </a:pPr>
            <a:fld id="{C1FB460D-4179-4415-AA1D-62A3F866C875}" type="datetime11">
              <a:rPr lang="zh-CN" altLang="en-US" smtClean="0"/>
              <a:t>09:11:19</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160</a:t>
            </a:fld>
            <a:endParaRPr lang="en-US" altLang="zh-CN"/>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2"/>
          <p:cNvSpPr>
            <a:spLocks noGrp="1" noChangeArrowheads="1"/>
          </p:cNvSpPr>
          <p:nvPr>
            <p:ph type="title"/>
          </p:nvPr>
        </p:nvSpPr>
        <p:spPr>
          <a:xfrm>
            <a:off x="1403648" y="807851"/>
            <a:ext cx="5877272" cy="724942"/>
          </a:xfrm>
        </p:spPr>
        <p:txBody>
          <a:bodyPr/>
          <a:lstStyle/>
          <a:p>
            <a:pPr algn="ctr" eaLnBrk="1" hangingPunct="1"/>
            <a:r>
              <a:rPr lang="en-US" altLang="zh-CN"/>
              <a:t>MC88110 CPU</a:t>
            </a:r>
            <a:r>
              <a:rPr lang="zh-CN" altLang="en-US"/>
              <a:t>结构框图</a:t>
            </a:r>
          </a:p>
        </p:txBody>
      </p:sp>
      <p:pic>
        <p:nvPicPr>
          <p:cNvPr id="98308" name="Picture 3" descr="5">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5" y="1562100"/>
            <a:ext cx="6509147" cy="4603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9" name="AutoShape 4">
            <a:hlinkClick r:id="" action="ppaction://noaction" highlightClick="1"/>
          </p:cNvPr>
          <p:cNvSpPr>
            <a:spLocks noChangeArrowheads="1"/>
          </p:cNvSpPr>
          <p:nvPr/>
        </p:nvSpPr>
        <p:spPr bwMode="auto">
          <a:xfrm>
            <a:off x="7715250" y="1643063"/>
            <a:ext cx="1223963" cy="719137"/>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2" action="ppaction://hlinkfile"/>
              </a:rPr>
              <a:t>CAI</a:t>
            </a:r>
            <a:endParaRPr lang="en-US" altLang="zh-CN" sz="2400">
              <a:latin typeface="隶书" pitchFamily="49" charset="-122"/>
              <a:ea typeface="隶书" pitchFamily="49" charset="-122"/>
            </a:endParaRPr>
          </a:p>
        </p:txBody>
      </p:sp>
      <p:sp>
        <p:nvSpPr>
          <p:cNvPr id="2" name="日期占位符 1"/>
          <p:cNvSpPr>
            <a:spLocks noGrp="1"/>
          </p:cNvSpPr>
          <p:nvPr>
            <p:ph type="dt" sz="half" idx="10"/>
          </p:nvPr>
        </p:nvSpPr>
        <p:spPr/>
        <p:txBody>
          <a:bodyPr/>
          <a:lstStyle/>
          <a:p>
            <a:pPr>
              <a:defRPr/>
            </a:pPr>
            <a:fld id="{6ADFBEFE-7C8B-4002-AD95-670FA6575221}" type="datetime11">
              <a:rPr lang="zh-CN" altLang="en-US" smtClean="0"/>
              <a:t>09:11:19</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161</a:t>
            </a:fld>
            <a:endParaRPr lang="en-US" altLang="zh-CN"/>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3"/>
          <p:cNvSpPr>
            <a:spLocks noGrp="1" noChangeArrowheads="1"/>
          </p:cNvSpPr>
          <p:nvPr>
            <p:ph type="body" idx="1"/>
          </p:nvPr>
        </p:nvSpPr>
        <p:spPr>
          <a:xfrm>
            <a:off x="323528" y="1628800"/>
            <a:ext cx="8496944" cy="4680520"/>
          </a:xfrm>
        </p:spPr>
        <p:txBody>
          <a:bodyPr/>
          <a:lstStyle/>
          <a:p>
            <a:pPr marL="0" indent="457200" eaLnBrk="1" hangingPunct="1">
              <a:buNone/>
            </a:pPr>
            <a:r>
              <a:rPr lang="zh-CN" altLang="en-US" sz="2200"/>
              <a:t>在三个</a:t>
            </a:r>
            <a:r>
              <a:rPr lang="en-US" altLang="zh-CN" sz="2200"/>
              <a:t>cache</a:t>
            </a:r>
            <a:r>
              <a:rPr lang="zh-CN" altLang="en-US" sz="2200"/>
              <a:t>中，一个是指令</a:t>
            </a:r>
            <a:r>
              <a:rPr lang="en-US" altLang="zh-CN" sz="2200"/>
              <a:t>cache</a:t>
            </a:r>
            <a:r>
              <a:rPr lang="zh-CN" altLang="en-US" sz="2200"/>
              <a:t>，一个是数据</a:t>
            </a:r>
            <a:r>
              <a:rPr lang="en-US" altLang="zh-CN" sz="2200"/>
              <a:t>cache</a:t>
            </a:r>
            <a:r>
              <a:rPr lang="zh-CN" altLang="en-US" sz="2200"/>
              <a:t>，它们能同时完成取指令和取数据，还有一个是目标指令</a:t>
            </a:r>
            <a:r>
              <a:rPr lang="en-US" altLang="zh-CN" sz="2200"/>
              <a:t>cache</a:t>
            </a:r>
            <a:r>
              <a:rPr lang="zh-CN" altLang="en-US" sz="2200"/>
              <a:t>（</a:t>
            </a:r>
            <a:r>
              <a:rPr lang="en-US" altLang="zh-CN" sz="2200"/>
              <a:t>TIC</a:t>
            </a:r>
            <a:r>
              <a:rPr lang="zh-CN" altLang="en-US" sz="2200"/>
              <a:t>），它用于保存转移目标指令。</a:t>
            </a:r>
            <a:endParaRPr lang="en-US" altLang="zh-CN" sz="2200"/>
          </a:p>
          <a:p>
            <a:pPr marL="0" indent="457200" eaLnBrk="1" hangingPunct="1">
              <a:buNone/>
            </a:pPr>
            <a:r>
              <a:rPr lang="zh-CN" altLang="en-US" sz="2200"/>
              <a:t>两个寄存器堆：一个是通用寄存器堆，用于整数和地址指针，其中有</a:t>
            </a:r>
            <a:r>
              <a:rPr lang="en-US" altLang="zh-CN" sz="2200"/>
              <a:t>R0</a:t>
            </a:r>
            <a:r>
              <a:rPr lang="zh-CN" altLang="en-US" sz="2200">
                <a:latin typeface="黑体"/>
                <a:ea typeface="黑体"/>
              </a:rPr>
              <a:t> ～ </a:t>
            </a:r>
            <a:r>
              <a:rPr lang="en-US" altLang="zh-CN" sz="2200"/>
              <a:t>R31</a:t>
            </a:r>
            <a:r>
              <a:rPr lang="zh-CN" altLang="en-US" sz="2200"/>
              <a:t>共</a:t>
            </a:r>
            <a:r>
              <a:rPr lang="en-US" altLang="zh-CN" sz="2200"/>
              <a:t>32</a:t>
            </a:r>
            <a:r>
              <a:rPr lang="zh-CN" altLang="en-US" sz="2200"/>
              <a:t>个寄存器（</a:t>
            </a:r>
            <a:r>
              <a:rPr lang="en-US" altLang="zh-CN" sz="2200"/>
              <a:t>32</a:t>
            </a:r>
            <a:r>
              <a:rPr lang="zh-CN" altLang="en-US" sz="2200"/>
              <a:t>位长）；另一个是扩展寄存器堆，用于浮点数，其中有</a:t>
            </a:r>
            <a:r>
              <a:rPr lang="en-US" altLang="zh-CN" sz="2200"/>
              <a:t>X0</a:t>
            </a:r>
            <a:r>
              <a:rPr lang="zh-CN" altLang="en-US" sz="2200">
                <a:latin typeface="黑体"/>
                <a:ea typeface="黑体"/>
              </a:rPr>
              <a:t>～</a:t>
            </a:r>
            <a:r>
              <a:rPr lang="en-US" altLang="zh-CN" sz="2200"/>
              <a:t>X31</a:t>
            </a:r>
            <a:r>
              <a:rPr lang="zh-CN" altLang="en-US" sz="2200"/>
              <a:t>共</a:t>
            </a:r>
            <a:r>
              <a:rPr lang="en-US" altLang="zh-CN" sz="2200"/>
              <a:t>32</a:t>
            </a:r>
            <a:r>
              <a:rPr lang="zh-CN" altLang="en-US" sz="2200"/>
              <a:t>个寄存器（长度可以是</a:t>
            </a:r>
            <a:r>
              <a:rPr lang="en-US" altLang="zh-CN" sz="2200"/>
              <a:t>32</a:t>
            </a:r>
            <a:r>
              <a:rPr lang="zh-CN" altLang="en-US" sz="2200"/>
              <a:t>位、</a:t>
            </a:r>
            <a:r>
              <a:rPr lang="en-US" altLang="zh-CN" sz="2200"/>
              <a:t>64</a:t>
            </a:r>
            <a:r>
              <a:rPr lang="zh-CN" altLang="en-US" sz="2200"/>
              <a:t>位或</a:t>
            </a:r>
            <a:r>
              <a:rPr lang="en-US" altLang="zh-CN" sz="2200"/>
              <a:t>80</a:t>
            </a:r>
            <a:r>
              <a:rPr lang="zh-CN" altLang="en-US" sz="2200"/>
              <a:t>位）。</a:t>
            </a:r>
            <a:endParaRPr lang="en-US" altLang="zh-CN" sz="2200"/>
          </a:p>
          <a:p>
            <a:pPr marL="0" indent="457200" eaLnBrk="1" hangingPunct="1">
              <a:buNone/>
            </a:pPr>
            <a:r>
              <a:rPr lang="en-US" altLang="zh-CN" sz="2200"/>
              <a:t>12</a:t>
            </a:r>
            <a:r>
              <a:rPr lang="zh-CN" altLang="en-US" sz="2200"/>
              <a:t>个执行功能部件是：取数</a:t>
            </a:r>
            <a:r>
              <a:rPr lang="en-US" altLang="zh-CN" sz="2200"/>
              <a:t>/</a:t>
            </a:r>
            <a:r>
              <a:rPr lang="zh-CN" altLang="en-US" sz="2200"/>
              <a:t>存数（读写）部件、整数运算部件（</a:t>
            </a:r>
            <a:r>
              <a:rPr lang="en-US" altLang="zh-CN" sz="2200"/>
              <a:t>2</a:t>
            </a:r>
            <a:r>
              <a:rPr lang="zh-CN" altLang="en-US" sz="2200"/>
              <a:t>个）、浮点加法部件、乘法部件、除法部件、图形处理部件（</a:t>
            </a:r>
            <a:r>
              <a:rPr lang="en-US" altLang="zh-CN" sz="2200"/>
              <a:t>2</a:t>
            </a:r>
            <a:r>
              <a:rPr lang="zh-CN" altLang="en-US" sz="2200"/>
              <a:t>个）、位处理部件、用于管理流水线的超标量指令派遣</a:t>
            </a:r>
            <a:r>
              <a:rPr lang="en-US" altLang="zh-CN" sz="2200"/>
              <a:t>/</a:t>
            </a:r>
            <a:r>
              <a:rPr lang="zh-CN" altLang="en-US" sz="2200"/>
              <a:t>转移部件。</a:t>
            </a:r>
            <a:endParaRPr lang="en-US" altLang="zh-CN" sz="2200"/>
          </a:p>
          <a:p>
            <a:pPr marL="0" indent="457200" eaLnBrk="1" hangingPunct="1">
              <a:buNone/>
            </a:pPr>
            <a:r>
              <a:rPr lang="zh-CN" altLang="en-US" sz="2200"/>
              <a:t>所有这些</a:t>
            </a:r>
            <a:r>
              <a:rPr lang="en-US" altLang="zh-CN" sz="2200"/>
              <a:t>cache</a:t>
            </a:r>
            <a:r>
              <a:rPr lang="zh-CN" altLang="en-US" sz="2200"/>
              <a:t>、寄存器堆、功能部件，在处理器中通过六条</a:t>
            </a:r>
            <a:r>
              <a:rPr lang="en-US" altLang="zh-CN" sz="2200"/>
              <a:t>80</a:t>
            </a:r>
            <a:r>
              <a:rPr lang="zh-CN" altLang="en-US" sz="2200"/>
              <a:t>位宽的内部总线相连接。其中</a:t>
            </a:r>
            <a:r>
              <a:rPr lang="en-US" altLang="zh-CN" sz="2200"/>
              <a:t>2</a:t>
            </a:r>
            <a:r>
              <a:rPr lang="zh-CN" altLang="en-US" sz="2200"/>
              <a:t>条源</a:t>
            </a:r>
            <a:r>
              <a:rPr lang="en-US" altLang="zh-CN" sz="2200"/>
              <a:t>1</a:t>
            </a:r>
            <a:r>
              <a:rPr lang="zh-CN" altLang="en-US" sz="2200"/>
              <a:t>总线，</a:t>
            </a:r>
            <a:r>
              <a:rPr lang="en-US" altLang="zh-CN" sz="2200"/>
              <a:t>2</a:t>
            </a:r>
            <a:r>
              <a:rPr lang="zh-CN" altLang="en-US" sz="2200"/>
              <a:t>条源</a:t>
            </a:r>
            <a:r>
              <a:rPr lang="en-US" altLang="zh-CN" sz="2200"/>
              <a:t>2</a:t>
            </a:r>
            <a:r>
              <a:rPr lang="zh-CN" altLang="en-US" sz="2200"/>
              <a:t>总线，</a:t>
            </a:r>
            <a:r>
              <a:rPr lang="en-US" altLang="zh-CN" sz="2200"/>
              <a:t>2</a:t>
            </a:r>
            <a:r>
              <a:rPr lang="zh-CN" altLang="en-US" sz="2200"/>
              <a:t>条目标总线。</a:t>
            </a:r>
          </a:p>
        </p:txBody>
      </p:sp>
      <p:sp>
        <p:nvSpPr>
          <p:cNvPr id="6" name="Rectangle 2"/>
          <p:cNvSpPr>
            <a:spLocks noGrp="1" noChangeArrowheads="1"/>
          </p:cNvSpPr>
          <p:nvPr>
            <p:ph type="title"/>
          </p:nvPr>
        </p:nvSpPr>
        <p:spPr>
          <a:xfrm>
            <a:off x="467544" y="692696"/>
            <a:ext cx="5122912" cy="724942"/>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rPr>
              <a:t>5.7.2  RISC CPU</a:t>
            </a:r>
            <a:r>
              <a:rPr lang="zh-CN" altLang="en-US">
                <a:solidFill>
                  <a:srgbClr val="330066"/>
                </a:solidFill>
              </a:rPr>
              <a:t>实例</a:t>
            </a:r>
            <a:endParaRPr lang="en-US" altLang="zh-CN">
              <a:solidFill>
                <a:srgbClr val="330066"/>
              </a:solidFill>
            </a:endParaRPr>
          </a:p>
        </p:txBody>
      </p:sp>
      <p:sp>
        <p:nvSpPr>
          <p:cNvPr id="2" name="日期占位符 1"/>
          <p:cNvSpPr>
            <a:spLocks noGrp="1"/>
          </p:cNvSpPr>
          <p:nvPr>
            <p:ph type="dt" sz="half" idx="10"/>
          </p:nvPr>
        </p:nvSpPr>
        <p:spPr/>
        <p:txBody>
          <a:bodyPr/>
          <a:lstStyle/>
          <a:p>
            <a:pPr>
              <a:defRPr/>
            </a:pPr>
            <a:fld id="{CAA39EB2-5E83-410A-8E8A-F75BAE0F9AD0}" type="datetime11">
              <a:rPr lang="zh-CN" altLang="en-US" smtClean="0"/>
              <a:t>09:11:19</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162</a:t>
            </a:fld>
            <a:endParaRPr lang="en-US" altLang="zh-CN"/>
          </a:p>
        </p:txBody>
      </p:sp>
    </p:spTree>
    <p:extLst>
      <p:ext uri="{BB962C8B-B14F-4D97-AF65-F5344CB8AC3E}">
        <p14:creationId xmlns:p14="http://schemas.microsoft.com/office/powerpoint/2010/main" val="267676527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3"/>
          <p:cNvSpPr>
            <a:spLocks noGrp="1" noChangeArrowheads="1"/>
          </p:cNvSpPr>
          <p:nvPr>
            <p:ph type="body" sz="half" idx="1"/>
          </p:nvPr>
        </p:nvSpPr>
        <p:spPr>
          <a:xfrm>
            <a:off x="467544" y="1772816"/>
            <a:ext cx="8352928" cy="2592288"/>
          </a:xfrm>
        </p:spPr>
        <p:txBody>
          <a:bodyPr/>
          <a:lstStyle/>
          <a:p>
            <a:pPr marL="0" lvl="3" indent="0" eaLnBrk="1" hangingPunct="1">
              <a:spcBef>
                <a:spcPts val="600"/>
              </a:spcBef>
              <a:buNone/>
            </a:pPr>
            <a:r>
              <a:rPr lang="en-US" altLang="zh-CN" sz="2800"/>
              <a:t>2.MC88110</a:t>
            </a:r>
            <a:r>
              <a:rPr lang="zh-CN" altLang="en-US" sz="2800"/>
              <a:t>的指令流水线</a:t>
            </a:r>
            <a:endParaRPr lang="en-US" altLang="zh-CN" sz="2800"/>
          </a:p>
          <a:p>
            <a:pPr marL="0" indent="0" eaLnBrk="1" hangingPunct="1">
              <a:spcBef>
                <a:spcPts val="600"/>
              </a:spcBef>
              <a:buNone/>
            </a:pPr>
            <a:r>
              <a:rPr lang="zh-CN" altLang="en-US" sz="2800"/>
              <a:t>由于</a:t>
            </a:r>
            <a:r>
              <a:rPr lang="en-US" altLang="zh-CN" sz="2800"/>
              <a:t>MC88110</a:t>
            </a:r>
            <a:r>
              <a:rPr lang="zh-CN" altLang="en-US" sz="2800"/>
              <a:t>是超标量流水线</a:t>
            </a:r>
            <a:r>
              <a:rPr lang="en-US" altLang="zh-CN" sz="2800"/>
              <a:t>CPU</a:t>
            </a:r>
            <a:r>
              <a:rPr lang="zh-CN" altLang="en-US" sz="2800"/>
              <a:t>，所以指令流水线在每个机器时钟</a:t>
            </a:r>
            <a:r>
              <a:rPr lang="zh-CN" altLang="en-US" sz="2800" smtClean="0"/>
              <a:t>周期</a:t>
            </a:r>
            <a:r>
              <a:rPr lang="zh-CN" altLang="en-US" sz="2800"/>
              <a:t>完成</a:t>
            </a:r>
            <a:r>
              <a:rPr lang="zh-CN" altLang="en-US" sz="2800" smtClean="0"/>
              <a:t>两</a:t>
            </a:r>
            <a:r>
              <a:rPr lang="zh-CN" altLang="en-US" sz="2800"/>
              <a:t>条指令。</a:t>
            </a:r>
            <a:endParaRPr lang="en-US" altLang="zh-CN" sz="2800"/>
          </a:p>
          <a:p>
            <a:pPr marL="0" indent="0" eaLnBrk="1" hangingPunct="1">
              <a:spcBef>
                <a:spcPts val="600"/>
              </a:spcBef>
              <a:buNone/>
            </a:pPr>
            <a:r>
              <a:rPr lang="zh-CN" altLang="en-US" sz="2800"/>
              <a:t>流水线分为三段：取指和译码（</a:t>
            </a:r>
            <a:r>
              <a:rPr lang="en-US" altLang="zh-CN" sz="2800"/>
              <a:t> F&amp;D </a:t>
            </a:r>
            <a:r>
              <a:rPr lang="zh-CN" altLang="en-US" sz="2800"/>
              <a:t>）段、执行（</a:t>
            </a:r>
            <a:r>
              <a:rPr lang="en-US" altLang="zh-CN" sz="2800"/>
              <a:t>EX</a:t>
            </a:r>
            <a:r>
              <a:rPr lang="zh-CN" altLang="en-US" sz="2800"/>
              <a:t>）段、写回（</a:t>
            </a:r>
            <a:r>
              <a:rPr lang="en-US" altLang="zh-CN" sz="2800"/>
              <a:t>WB</a:t>
            </a:r>
            <a:r>
              <a:rPr lang="zh-CN" altLang="en-US" sz="2800"/>
              <a:t>）段。</a:t>
            </a:r>
            <a:endParaRPr lang="en-US" altLang="zh-CN" sz="2800"/>
          </a:p>
        </p:txBody>
      </p:sp>
      <p:graphicFrame>
        <p:nvGraphicFramePr>
          <p:cNvPr id="152580" name="Group 4"/>
          <p:cNvGraphicFramePr>
            <a:graphicFrameLocks noGrp="1"/>
          </p:cNvGraphicFramePr>
          <p:nvPr>
            <p:ph sz="half" idx="2"/>
            <p:extLst>
              <p:ext uri="{D42A27DB-BD31-4B8C-83A1-F6EECF244321}">
                <p14:modId xmlns:p14="http://schemas.microsoft.com/office/powerpoint/2010/main" val="4121756522"/>
              </p:ext>
            </p:extLst>
          </p:nvPr>
        </p:nvGraphicFramePr>
        <p:xfrm>
          <a:off x="2339752" y="4509120"/>
          <a:ext cx="4033838" cy="555625"/>
        </p:xfrm>
        <a:graphic>
          <a:graphicData uri="http://schemas.openxmlformats.org/drawingml/2006/table">
            <a:tbl>
              <a:tblPr/>
              <a:tblGrid>
                <a:gridCol w="1344613">
                  <a:extLst>
                    <a:ext uri="{9D8B030D-6E8A-4147-A177-3AD203B41FA5}">
                      <a16:colId xmlns="" xmlns:a16="http://schemas.microsoft.com/office/drawing/2014/main" val="20000"/>
                    </a:ext>
                  </a:extLst>
                </a:gridCol>
                <a:gridCol w="1400175">
                  <a:extLst>
                    <a:ext uri="{9D8B030D-6E8A-4147-A177-3AD203B41FA5}">
                      <a16:colId xmlns="" xmlns:a16="http://schemas.microsoft.com/office/drawing/2014/main" val="20001"/>
                    </a:ext>
                  </a:extLst>
                </a:gridCol>
                <a:gridCol w="1289050">
                  <a:extLst>
                    <a:ext uri="{9D8B030D-6E8A-4147-A177-3AD203B41FA5}">
                      <a16:colId xmlns="" xmlns:a16="http://schemas.microsoft.com/office/drawing/2014/main" val="20002"/>
                    </a:ext>
                  </a:extLst>
                </a:gridCol>
              </a:tblGrid>
              <a:tr h="55562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600" b="0" i="0" u="none" strike="noStrike" cap="none" normalizeH="0" baseline="0">
                          <a:ln>
                            <a:noFill/>
                          </a:ln>
                          <a:solidFill>
                            <a:schemeClr val="tx1"/>
                          </a:solidFill>
                          <a:effectLst/>
                          <a:latin typeface="Arial" pitchFamily="34" charset="0"/>
                          <a:ea typeface="宋体" pitchFamily="2" charset="-122"/>
                        </a:rPr>
                        <a:t>F&amp;D</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600" b="0" i="0" u="none" strike="noStrike" cap="none" normalizeH="0" baseline="0">
                          <a:ln>
                            <a:noFill/>
                          </a:ln>
                          <a:solidFill>
                            <a:schemeClr val="tx1"/>
                          </a:solidFill>
                          <a:effectLst/>
                          <a:latin typeface="Arial" pitchFamily="34" charset="0"/>
                          <a:ea typeface="宋体" pitchFamily="2" charset="-122"/>
                        </a:rPr>
                        <a:t>EX</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600" b="0" i="0" u="none" strike="noStrike" cap="none" normalizeH="0" baseline="0">
                          <a:ln>
                            <a:noFill/>
                          </a:ln>
                          <a:solidFill>
                            <a:schemeClr val="tx1"/>
                          </a:solidFill>
                          <a:effectLst/>
                          <a:latin typeface="Arial" pitchFamily="34" charset="0"/>
                          <a:ea typeface="宋体" pitchFamily="2" charset="-122"/>
                        </a:rPr>
                        <a:t>WB</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 xmlns:a16="http://schemas.microsoft.com/office/drawing/2014/main" val="10000"/>
                  </a:ext>
                </a:extLst>
              </a:tr>
            </a:tbl>
          </a:graphicData>
        </a:graphic>
      </p:graphicFrame>
      <p:sp>
        <p:nvSpPr>
          <p:cNvPr id="7" name="Rectangle 2"/>
          <p:cNvSpPr>
            <a:spLocks noGrp="1" noChangeArrowheads="1"/>
          </p:cNvSpPr>
          <p:nvPr>
            <p:ph type="title"/>
          </p:nvPr>
        </p:nvSpPr>
        <p:spPr>
          <a:xfrm>
            <a:off x="467544" y="692696"/>
            <a:ext cx="5122912" cy="724942"/>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rPr>
              <a:t>5.7.2  RISC CPU</a:t>
            </a:r>
            <a:r>
              <a:rPr lang="zh-CN" altLang="en-US">
                <a:solidFill>
                  <a:srgbClr val="330066"/>
                </a:solidFill>
              </a:rPr>
              <a:t>实例</a:t>
            </a:r>
            <a:endParaRPr lang="en-US" altLang="zh-CN">
              <a:solidFill>
                <a:srgbClr val="330066"/>
              </a:solidFill>
            </a:endParaRPr>
          </a:p>
        </p:txBody>
      </p:sp>
      <p:sp>
        <p:nvSpPr>
          <p:cNvPr id="2" name="日期占位符 1"/>
          <p:cNvSpPr>
            <a:spLocks noGrp="1"/>
          </p:cNvSpPr>
          <p:nvPr>
            <p:ph type="dt" sz="half" idx="10"/>
          </p:nvPr>
        </p:nvSpPr>
        <p:spPr/>
        <p:txBody>
          <a:bodyPr/>
          <a:lstStyle/>
          <a:p>
            <a:pPr>
              <a:defRPr/>
            </a:pPr>
            <a:fld id="{36AD6B67-1EB6-4E4B-96A8-D84E28A9911F}" type="datetime11">
              <a:rPr lang="zh-CN" altLang="en-US" smtClean="0"/>
              <a:t>09:11:19</a:t>
            </a:fld>
            <a:endParaRPr lang="en-US" altLang="zh-CN"/>
          </a:p>
        </p:txBody>
      </p:sp>
      <p:sp>
        <p:nvSpPr>
          <p:cNvPr id="3" name="灯片编号占位符 2"/>
          <p:cNvSpPr>
            <a:spLocks noGrp="1"/>
          </p:cNvSpPr>
          <p:nvPr>
            <p:ph type="sldNum" sz="quarter" idx="12"/>
          </p:nvPr>
        </p:nvSpPr>
        <p:spPr>
          <a:xfrm>
            <a:off x="8172400" y="6425698"/>
            <a:ext cx="971600" cy="457200"/>
          </a:xfrm>
        </p:spPr>
        <p:txBody>
          <a:bodyPr/>
          <a:lstStyle/>
          <a:p>
            <a:pPr>
              <a:defRPr/>
            </a:pPr>
            <a:fld id="{6830871C-66DE-428E-ACCC-7CC6F769A350}" type="slidenum">
              <a:rPr lang="en-US" altLang="zh-CN" smtClean="0"/>
              <a:pPr>
                <a:defRPr/>
              </a:pPr>
              <a:t>163</a:t>
            </a:fld>
            <a:endParaRPr lang="en-US" altLang="zh-CN"/>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3"/>
          <p:cNvSpPr>
            <a:spLocks noGrp="1" noChangeArrowheads="1"/>
          </p:cNvSpPr>
          <p:nvPr>
            <p:ph type="body" sz="half" idx="1"/>
          </p:nvPr>
        </p:nvSpPr>
        <p:spPr>
          <a:xfrm>
            <a:off x="467544" y="2204864"/>
            <a:ext cx="8352928" cy="3240360"/>
          </a:xfrm>
        </p:spPr>
        <p:txBody>
          <a:bodyPr/>
          <a:lstStyle/>
          <a:p>
            <a:pPr marL="0" lvl="3" indent="457200" eaLnBrk="1" hangingPunct="1">
              <a:spcBef>
                <a:spcPts val="600"/>
              </a:spcBef>
              <a:buNone/>
            </a:pPr>
            <a:r>
              <a:rPr lang="en-US" altLang="zh-CN" sz="2800"/>
              <a:t>F&amp;D</a:t>
            </a:r>
            <a:r>
              <a:rPr lang="zh-CN" altLang="en-US" sz="2800"/>
              <a:t>段需要一个时钟周期，完成由指令</a:t>
            </a:r>
            <a:r>
              <a:rPr lang="en-US" altLang="zh-CN" sz="2800"/>
              <a:t>cache</a:t>
            </a:r>
            <a:r>
              <a:rPr lang="zh-CN" altLang="en-US" sz="2800"/>
              <a:t>取一对指令并译码，并从寄存器堆取操作数，然后判断是否把指令发射到</a:t>
            </a:r>
            <a:r>
              <a:rPr lang="en-US" altLang="zh-CN" sz="2800"/>
              <a:t>EX</a:t>
            </a:r>
            <a:r>
              <a:rPr lang="zh-CN" altLang="en-US" sz="2800"/>
              <a:t>段。如果所要求的资源（操作数寄存器、目标寄存器、功能部件）发生资源使用冲突，或与先前指令发生数据相关冲突，或转移指令转向新的目标指令地址，则</a:t>
            </a:r>
            <a:r>
              <a:rPr lang="en-US" altLang="zh-CN" sz="2800"/>
              <a:t>F&amp;D</a:t>
            </a:r>
            <a:r>
              <a:rPr lang="zh-CN" altLang="en-US" sz="2800"/>
              <a:t>段不再向</a:t>
            </a:r>
            <a:r>
              <a:rPr lang="en-US" altLang="zh-CN" sz="2800"/>
              <a:t>EX</a:t>
            </a:r>
            <a:r>
              <a:rPr lang="zh-CN" altLang="en-US" sz="2800"/>
              <a:t>段发射指令，或不发射紧接转移指令之后的指令。</a:t>
            </a:r>
            <a:endParaRPr lang="en-US" altLang="zh-CN" sz="2800"/>
          </a:p>
        </p:txBody>
      </p:sp>
      <p:sp>
        <p:nvSpPr>
          <p:cNvPr id="7" name="Rectangle 2"/>
          <p:cNvSpPr>
            <a:spLocks noGrp="1" noChangeArrowheads="1"/>
          </p:cNvSpPr>
          <p:nvPr>
            <p:ph type="title"/>
          </p:nvPr>
        </p:nvSpPr>
        <p:spPr>
          <a:xfrm>
            <a:off x="467544" y="692696"/>
            <a:ext cx="5122912" cy="724942"/>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rPr>
              <a:t>5.7.2  RISC CPU</a:t>
            </a:r>
            <a:r>
              <a:rPr lang="zh-CN" altLang="en-US">
                <a:solidFill>
                  <a:srgbClr val="330066"/>
                </a:solidFill>
              </a:rPr>
              <a:t>实例</a:t>
            </a:r>
            <a:endParaRPr lang="en-US" altLang="zh-CN">
              <a:solidFill>
                <a:srgbClr val="330066"/>
              </a:solidFill>
            </a:endParaRPr>
          </a:p>
        </p:txBody>
      </p:sp>
      <p:sp>
        <p:nvSpPr>
          <p:cNvPr id="2" name="日期占位符 1"/>
          <p:cNvSpPr>
            <a:spLocks noGrp="1"/>
          </p:cNvSpPr>
          <p:nvPr>
            <p:ph type="dt" sz="half" idx="10"/>
          </p:nvPr>
        </p:nvSpPr>
        <p:spPr/>
        <p:txBody>
          <a:bodyPr/>
          <a:lstStyle/>
          <a:p>
            <a:pPr>
              <a:defRPr/>
            </a:pPr>
            <a:fld id="{A3D87ABE-7A7E-4C91-8F66-451DAD474F33}" type="datetime11">
              <a:rPr lang="zh-CN" altLang="en-US" smtClean="0"/>
              <a:t>09:11:19</a:t>
            </a:fld>
            <a:endParaRPr lang="en-US" altLang="zh-CN"/>
          </a:p>
        </p:txBody>
      </p:sp>
      <p:sp>
        <p:nvSpPr>
          <p:cNvPr id="3" name="灯片编号占位符 2"/>
          <p:cNvSpPr>
            <a:spLocks noGrp="1"/>
          </p:cNvSpPr>
          <p:nvPr>
            <p:ph type="sldNum" sz="quarter" idx="12"/>
          </p:nvPr>
        </p:nvSpPr>
        <p:spPr>
          <a:xfrm>
            <a:off x="7812360" y="6425698"/>
            <a:ext cx="1331640" cy="457200"/>
          </a:xfrm>
        </p:spPr>
        <p:txBody>
          <a:bodyPr/>
          <a:lstStyle/>
          <a:p>
            <a:pPr>
              <a:defRPr/>
            </a:pPr>
            <a:fld id="{6830871C-66DE-428E-ACCC-7CC6F769A350}" type="slidenum">
              <a:rPr lang="en-US" altLang="zh-CN" smtClean="0"/>
              <a:pPr>
                <a:defRPr/>
              </a:pPr>
              <a:t>164</a:t>
            </a:fld>
            <a:endParaRPr lang="en-US" altLang="zh-CN"/>
          </a:p>
        </p:txBody>
      </p:sp>
    </p:spTree>
    <p:extLst>
      <p:ext uri="{BB962C8B-B14F-4D97-AF65-F5344CB8AC3E}">
        <p14:creationId xmlns:p14="http://schemas.microsoft.com/office/powerpoint/2010/main" val="246217552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3"/>
          <p:cNvSpPr>
            <a:spLocks noGrp="1" noChangeArrowheads="1"/>
          </p:cNvSpPr>
          <p:nvPr>
            <p:ph type="body" sz="half" idx="1"/>
          </p:nvPr>
        </p:nvSpPr>
        <p:spPr>
          <a:xfrm>
            <a:off x="467544" y="1556792"/>
            <a:ext cx="8352928" cy="2448272"/>
          </a:xfrm>
        </p:spPr>
        <p:txBody>
          <a:bodyPr/>
          <a:lstStyle/>
          <a:p>
            <a:pPr marL="0" lvl="3" indent="457200" eaLnBrk="1" hangingPunct="1">
              <a:spcBef>
                <a:spcPts val="600"/>
              </a:spcBef>
              <a:buNone/>
            </a:pPr>
            <a:r>
              <a:rPr lang="en-US" altLang="zh-CN" sz="2600"/>
              <a:t>EX</a:t>
            </a:r>
            <a:r>
              <a:rPr lang="zh-CN" altLang="en-US" sz="2600"/>
              <a:t>段对于大多数指令只需要一个时钟周期，某些指令可能多于一个时钟周期。</a:t>
            </a:r>
            <a:r>
              <a:rPr lang="en-US" altLang="zh-CN" sz="2600"/>
              <a:t>EX</a:t>
            </a:r>
            <a:r>
              <a:rPr lang="zh-CN" altLang="en-US" sz="2600"/>
              <a:t>段执行的结果在</a:t>
            </a:r>
            <a:r>
              <a:rPr lang="en-US" altLang="zh-CN" sz="2600"/>
              <a:t>WB</a:t>
            </a:r>
            <a:r>
              <a:rPr lang="zh-CN" altLang="en-US" sz="2600"/>
              <a:t>段写回寄存器堆，</a:t>
            </a:r>
            <a:r>
              <a:rPr lang="en-US" altLang="zh-CN" sz="2600"/>
              <a:t>WB</a:t>
            </a:r>
            <a:r>
              <a:rPr lang="zh-CN" altLang="en-US" sz="2600"/>
              <a:t>段只需时钟周期的一半。为了解决数据相关冲突，</a:t>
            </a:r>
            <a:r>
              <a:rPr lang="en-US" altLang="zh-CN" sz="2600"/>
              <a:t>EX</a:t>
            </a:r>
            <a:r>
              <a:rPr lang="zh-CN" altLang="en-US" sz="2600"/>
              <a:t>段执行的结果一方面在</a:t>
            </a:r>
            <a:r>
              <a:rPr lang="en-US" altLang="zh-CN" sz="2600"/>
              <a:t>WB</a:t>
            </a:r>
            <a:r>
              <a:rPr lang="zh-CN" altLang="en-US" sz="2600"/>
              <a:t>段写回寄存器堆，另一方面经定向传送电路提前传送到</a:t>
            </a:r>
            <a:r>
              <a:rPr lang="en-US" altLang="zh-CN" sz="2600"/>
              <a:t>ALU</a:t>
            </a:r>
            <a:r>
              <a:rPr lang="zh-CN" altLang="en-US" sz="2600"/>
              <a:t>，可直接被当前进入</a:t>
            </a:r>
            <a:r>
              <a:rPr lang="en-US" altLang="zh-CN" sz="2600"/>
              <a:t>EX</a:t>
            </a:r>
            <a:r>
              <a:rPr lang="zh-CN" altLang="en-US" sz="2600"/>
              <a:t>的指令所使用。</a:t>
            </a:r>
            <a:endParaRPr lang="en-US" altLang="zh-CN" sz="2600"/>
          </a:p>
        </p:txBody>
      </p:sp>
      <p:sp>
        <p:nvSpPr>
          <p:cNvPr id="7" name="Rectangle 2"/>
          <p:cNvSpPr>
            <a:spLocks noGrp="1" noChangeArrowheads="1"/>
          </p:cNvSpPr>
          <p:nvPr>
            <p:ph type="title"/>
          </p:nvPr>
        </p:nvSpPr>
        <p:spPr>
          <a:xfrm>
            <a:off x="467544" y="692696"/>
            <a:ext cx="5122912" cy="724942"/>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rPr>
              <a:t>5.7.2  RISC CPU</a:t>
            </a:r>
            <a:r>
              <a:rPr lang="zh-CN" altLang="en-US">
                <a:solidFill>
                  <a:srgbClr val="330066"/>
                </a:solidFill>
              </a:rPr>
              <a:t>实例</a:t>
            </a:r>
            <a:endParaRPr lang="en-US" altLang="zh-CN">
              <a:solidFill>
                <a:srgbClr val="330066"/>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4077072"/>
            <a:ext cx="6264696"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p:cNvSpPr>
            <a:spLocks noGrp="1"/>
          </p:cNvSpPr>
          <p:nvPr>
            <p:ph type="dt" sz="half" idx="10"/>
          </p:nvPr>
        </p:nvSpPr>
        <p:spPr/>
        <p:txBody>
          <a:bodyPr/>
          <a:lstStyle/>
          <a:p>
            <a:pPr>
              <a:defRPr/>
            </a:pPr>
            <a:fld id="{D3209118-DB62-41BE-9570-48A82F63B150}" type="datetime11">
              <a:rPr lang="zh-CN" altLang="en-US" smtClean="0"/>
              <a:t>09:11:19</a:t>
            </a:fld>
            <a:endParaRPr lang="en-US" altLang="zh-CN"/>
          </a:p>
        </p:txBody>
      </p:sp>
      <p:sp>
        <p:nvSpPr>
          <p:cNvPr id="3" name="灯片编号占位符 2"/>
          <p:cNvSpPr>
            <a:spLocks noGrp="1"/>
          </p:cNvSpPr>
          <p:nvPr>
            <p:ph type="sldNum" sz="quarter" idx="12"/>
          </p:nvPr>
        </p:nvSpPr>
        <p:spPr>
          <a:xfrm>
            <a:off x="8028384" y="6425698"/>
            <a:ext cx="1115616" cy="457200"/>
          </a:xfrm>
        </p:spPr>
        <p:txBody>
          <a:bodyPr/>
          <a:lstStyle/>
          <a:p>
            <a:pPr>
              <a:defRPr/>
            </a:pPr>
            <a:fld id="{6830871C-66DE-428E-ACCC-7CC6F769A350}" type="slidenum">
              <a:rPr lang="en-US" altLang="zh-CN" smtClean="0"/>
              <a:pPr>
                <a:defRPr/>
              </a:pPr>
              <a:t>165</a:t>
            </a:fld>
            <a:endParaRPr lang="en-US" altLang="zh-CN"/>
          </a:p>
        </p:txBody>
      </p:sp>
    </p:spTree>
    <p:extLst>
      <p:ext uri="{BB962C8B-B14F-4D97-AF65-F5344CB8AC3E}">
        <p14:creationId xmlns:p14="http://schemas.microsoft.com/office/powerpoint/2010/main" val="180572146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3"/>
          <p:cNvSpPr>
            <a:spLocks noGrp="1" noChangeArrowheads="1"/>
          </p:cNvSpPr>
          <p:nvPr>
            <p:ph type="body" sz="half" idx="1"/>
          </p:nvPr>
        </p:nvSpPr>
        <p:spPr>
          <a:xfrm>
            <a:off x="467544" y="1556792"/>
            <a:ext cx="8352928" cy="4464496"/>
          </a:xfrm>
        </p:spPr>
        <p:txBody>
          <a:bodyPr/>
          <a:lstStyle/>
          <a:p>
            <a:pPr marL="0" lvl="3" indent="0" eaLnBrk="1" hangingPunct="1">
              <a:spcBef>
                <a:spcPts val="600"/>
              </a:spcBef>
              <a:buNone/>
            </a:pPr>
            <a:r>
              <a:rPr lang="en-US" altLang="zh-CN" sz="2800"/>
              <a:t>3.</a:t>
            </a:r>
            <a:r>
              <a:rPr lang="zh-CN" altLang="en-US" sz="2800"/>
              <a:t>指令动态调动策略</a:t>
            </a:r>
            <a:endParaRPr lang="en-US" altLang="zh-CN" sz="2800"/>
          </a:p>
          <a:p>
            <a:pPr marL="0" indent="457200" eaLnBrk="1" hangingPunct="1">
              <a:lnSpc>
                <a:spcPct val="90000"/>
              </a:lnSpc>
              <a:buNone/>
            </a:pPr>
            <a:r>
              <a:rPr lang="en-US" altLang="zh-CN" sz="2800"/>
              <a:t>88110</a:t>
            </a:r>
            <a:r>
              <a:rPr lang="zh-CN" altLang="en-US" sz="2800"/>
              <a:t>采用按序发射、按序完成的指令动态调动策略。指令派遣单元总是发出单一地址，然后从指令</a:t>
            </a:r>
            <a:r>
              <a:rPr lang="en-US" altLang="zh-CN" sz="2800"/>
              <a:t>cache</a:t>
            </a:r>
            <a:r>
              <a:rPr lang="zh-CN" altLang="en-US" sz="2800"/>
              <a:t>取出此地址及下一地址的两条指令。译码后总是力图同一时间发射这两条指令到</a:t>
            </a:r>
            <a:r>
              <a:rPr lang="en-US" altLang="zh-CN" sz="2800"/>
              <a:t>EX</a:t>
            </a:r>
            <a:r>
              <a:rPr lang="zh-CN" altLang="en-US" sz="2800"/>
              <a:t>段。若这对指令的第一条指令由于资源相关或数据</a:t>
            </a:r>
            <a:r>
              <a:rPr lang="zh-CN" altLang="en-US" sz="2800" smtClean="0"/>
              <a:t>相关冲突</a:t>
            </a:r>
            <a:r>
              <a:rPr lang="en-US" altLang="zh-CN" sz="2800" smtClean="0"/>
              <a:t>,</a:t>
            </a:r>
            <a:r>
              <a:rPr lang="zh-CN" altLang="en-US" sz="2800"/>
              <a:t>则这两条指令都不发射，两条指令在</a:t>
            </a:r>
            <a:r>
              <a:rPr lang="en-US" altLang="zh-CN" sz="2800"/>
              <a:t>F&amp;D</a:t>
            </a:r>
            <a:r>
              <a:rPr lang="zh-CN" altLang="en-US" sz="2800"/>
              <a:t>段停顿，等待资源的可用或数据相关的消除。若第一条指令能发射</a:t>
            </a:r>
            <a:r>
              <a:rPr lang="en-US" altLang="zh-CN" sz="2800"/>
              <a:t>,</a:t>
            </a:r>
            <a:r>
              <a:rPr lang="zh-CN" altLang="en-US" sz="2800"/>
              <a:t>第二条不能发射</a:t>
            </a:r>
            <a:r>
              <a:rPr lang="en-US" altLang="zh-CN" sz="2800"/>
              <a:t>,</a:t>
            </a:r>
            <a:r>
              <a:rPr lang="zh-CN" altLang="en-US" sz="2800"/>
              <a:t>只发射第</a:t>
            </a:r>
            <a:r>
              <a:rPr lang="en-US" altLang="zh-CN" sz="2800"/>
              <a:t>1</a:t>
            </a:r>
            <a:r>
              <a:rPr lang="zh-CN" altLang="en-US" sz="2800"/>
              <a:t>条指令到</a:t>
            </a:r>
            <a:r>
              <a:rPr lang="en-US" altLang="zh-CN" sz="2800"/>
              <a:t>EX</a:t>
            </a:r>
            <a:r>
              <a:rPr lang="zh-CN" altLang="en-US" sz="2800"/>
              <a:t>段</a:t>
            </a:r>
            <a:r>
              <a:rPr lang="en-US" altLang="zh-CN" sz="2800"/>
              <a:t>,</a:t>
            </a:r>
            <a:r>
              <a:rPr lang="zh-CN" altLang="en-US" sz="2800"/>
              <a:t>第二条指令停顿并与新取的指令之一进行配对等待发射，此时原第二条指令作为配对的第一条指令对待。</a:t>
            </a:r>
          </a:p>
          <a:p>
            <a:pPr marL="0" lvl="3" indent="0" eaLnBrk="1" hangingPunct="1">
              <a:spcBef>
                <a:spcPts val="600"/>
              </a:spcBef>
              <a:buNone/>
            </a:pPr>
            <a:endParaRPr lang="en-US" altLang="zh-CN" sz="2800"/>
          </a:p>
        </p:txBody>
      </p:sp>
      <p:sp>
        <p:nvSpPr>
          <p:cNvPr id="7" name="Rectangle 2"/>
          <p:cNvSpPr>
            <a:spLocks noGrp="1" noChangeArrowheads="1"/>
          </p:cNvSpPr>
          <p:nvPr>
            <p:ph type="title"/>
          </p:nvPr>
        </p:nvSpPr>
        <p:spPr>
          <a:xfrm>
            <a:off x="467544" y="548680"/>
            <a:ext cx="5122912" cy="724942"/>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rPr>
              <a:t>5.7.2  RISC CPU</a:t>
            </a:r>
            <a:r>
              <a:rPr lang="zh-CN" altLang="en-US">
                <a:solidFill>
                  <a:srgbClr val="330066"/>
                </a:solidFill>
              </a:rPr>
              <a:t>实例</a:t>
            </a:r>
            <a:endParaRPr lang="en-US" altLang="zh-CN">
              <a:solidFill>
                <a:srgbClr val="330066"/>
              </a:solidFill>
            </a:endParaRPr>
          </a:p>
        </p:txBody>
      </p:sp>
      <p:sp>
        <p:nvSpPr>
          <p:cNvPr id="2" name="日期占位符 1"/>
          <p:cNvSpPr>
            <a:spLocks noGrp="1"/>
          </p:cNvSpPr>
          <p:nvPr>
            <p:ph type="dt" sz="half" idx="10"/>
          </p:nvPr>
        </p:nvSpPr>
        <p:spPr/>
        <p:txBody>
          <a:bodyPr/>
          <a:lstStyle/>
          <a:p>
            <a:pPr>
              <a:defRPr/>
            </a:pPr>
            <a:fld id="{51665D28-951F-4B16-9C16-926CC6BC215E}" type="datetime11">
              <a:rPr lang="zh-CN" altLang="en-US" smtClean="0"/>
              <a:t>09:11:19</a:t>
            </a:fld>
            <a:endParaRPr lang="en-US" altLang="zh-CN"/>
          </a:p>
        </p:txBody>
      </p:sp>
      <p:sp>
        <p:nvSpPr>
          <p:cNvPr id="3" name="灯片编号占位符 2"/>
          <p:cNvSpPr>
            <a:spLocks noGrp="1"/>
          </p:cNvSpPr>
          <p:nvPr>
            <p:ph type="sldNum" sz="quarter" idx="12"/>
          </p:nvPr>
        </p:nvSpPr>
        <p:spPr>
          <a:xfrm>
            <a:off x="7812360" y="6425698"/>
            <a:ext cx="1331640" cy="457200"/>
          </a:xfrm>
        </p:spPr>
        <p:txBody>
          <a:bodyPr/>
          <a:lstStyle/>
          <a:p>
            <a:pPr>
              <a:defRPr/>
            </a:pPr>
            <a:fld id="{6830871C-66DE-428E-ACCC-7CC6F769A350}" type="slidenum">
              <a:rPr lang="en-US" altLang="zh-CN" smtClean="0"/>
              <a:pPr>
                <a:defRPr/>
              </a:pPr>
              <a:t>166</a:t>
            </a:fld>
            <a:endParaRPr lang="en-US" altLang="zh-CN"/>
          </a:p>
        </p:txBody>
      </p:sp>
    </p:spTree>
    <p:extLst>
      <p:ext uri="{BB962C8B-B14F-4D97-AF65-F5344CB8AC3E}">
        <p14:creationId xmlns:p14="http://schemas.microsoft.com/office/powerpoint/2010/main" val="235942411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AutoShape 4">
            <a:hlinkClick r:id="" action="ppaction://noaction" highlightClick="1"/>
          </p:cNvPr>
          <p:cNvSpPr>
            <a:spLocks noChangeArrowheads="1"/>
          </p:cNvSpPr>
          <p:nvPr/>
        </p:nvSpPr>
        <p:spPr bwMode="auto">
          <a:xfrm>
            <a:off x="4139952" y="1916832"/>
            <a:ext cx="1223962" cy="719137"/>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2" action="ppaction://hlinkfile"/>
              </a:rPr>
              <a:t>CAI</a:t>
            </a:r>
            <a:endParaRPr lang="en-US" altLang="zh-CN" sz="2400">
              <a:latin typeface="隶书" pitchFamily="49" charset="-122"/>
              <a:ea typeface="隶书" pitchFamily="49" charset="-122"/>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561" y="2996952"/>
            <a:ext cx="6696744"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a:spLocks noGrp="1" noChangeArrowheads="1"/>
          </p:cNvSpPr>
          <p:nvPr>
            <p:ph type="title"/>
          </p:nvPr>
        </p:nvSpPr>
        <p:spPr>
          <a:xfrm>
            <a:off x="467544" y="548680"/>
            <a:ext cx="5122912" cy="724942"/>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rPr>
              <a:t>5.7.2  RISC CPU</a:t>
            </a:r>
            <a:r>
              <a:rPr lang="zh-CN" altLang="en-US">
                <a:solidFill>
                  <a:srgbClr val="330066"/>
                </a:solidFill>
              </a:rPr>
              <a:t>实例</a:t>
            </a:r>
            <a:endParaRPr lang="en-US" altLang="zh-CN">
              <a:solidFill>
                <a:srgbClr val="330066"/>
              </a:solidFill>
            </a:endParaRPr>
          </a:p>
        </p:txBody>
      </p:sp>
      <p:sp>
        <p:nvSpPr>
          <p:cNvPr id="2" name="日期占位符 1"/>
          <p:cNvSpPr>
            <a:spLocks noGrp="1"/>
          </p:cNvSpPr>
          <p:nvPr>
            <p:ph type="dt" sz="half" idx="10"/>
          </p:nvPr>
        </p:nvSpPr>
        <p:spPr/>
        <p:txBody>
          <a:bodyPr/>
          <a:lstStyle/>
          <a:p>
            <a:pPr>
              <a:defRPr/>
            </a:pPr>
            <a:fld id="{50942DC7-B251-472F-BC04-3EC120FE2AEA}" type="datetime11">
              <a:rPr lang="zh-CN" altLang="en-US" smtClean="0"/>
              <a:t>09:11:19</a:t>
            </a:fld>
            <a:endParaRPr lang="en-US" altLang="zh-CN"/>
          </a:p>
        </p:txBody>
      </p:sp>
      <p:sp>
        <p:nvSpPr>
          <p:cNvPr id="3" name="灯片编号占位符 2"/>
          <p:cNvSpPr>
            <a:spLocks noGrp="1"/>
          </p:cNvSpPr>
          <p:nvPr>
            <p:ph type="sldNum" sz="quarter" idx="12"/>
          </p:nvPr>
        </p:nvSpPr>
        <p:spPr>
          <a:xfrm>
            <a:off x="7956376" y="6425698"/>
            <a:ext cx="1187624" cy="457200"/>
          </a:xfrm>
        </p:spPr>
        <p:txBody>
          <a:bodyPr/>
          <a:lstStyle/>
          <a:p>
            <a:pPr>
              <a:defRPr/>
            </a:pPr>
            <a:fld id="{6830871C-66DE-428E-ACCC-7CC6F769A350}" type="slidenum">
              <a:rPr lang="en-US" altLang="zh-CN" smtClean="0"/>
              <a:pPr>
                <a:defRPr/>
              </a:pPr>
              <a:t>167</a:t>
            </a:fld>
            <a:endParaRPr lang="en-US" altLang="zh-CN"/>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ChangeArrowheads="1"/>
          </p:cNvSpPr>
          <p:nvPr>
            <p:ph type="title"/>
          </p:nvPr>
        </p:nvSpPr>
        <p:spPr>
          <a:xfrm>
            <a:off x="467544" y="476672"/>
            <a:ext cx="4834880" cy="724942"/>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rPr>
              <a:t>5.7.2 RISC CPU</a:t>
            </a:r>
            <a:r>
              <a:rPr lang="zh-CN" altLang="en-US">
                <a:solidFill>
                  <a:srgbClr val="330066"/>
                </a:solidFill>
              </a:rPr>
              <a:t>实例</a:t>
            </a:r>
            <a:endParaRPr lang="en-US" altLang="zh-CN">
              <a:solidFill>
                <a:srgbClr val="330066"/>
              </a:solidFill>
            </a:endParaRPr>
          </a:p>
        </p:txBody>
      </p:sp>
      <p:sp>
        <p:nvSpPr>
          <p:cNvPr id="102404" name="Rectangle 3"/>
          <p:cNvSpPr>
            <a:spLocks noGrp="1" noChangeArrowheads="1"/>
          </p:cNvSpPr>
          <p:nvPr>
            <p:ph type="body" idx="1"/>
          </p:nvPr>
        </p:nvSpPr>
        <p:spPr>
          <a:xfrm>
            <a:off x="467544" y="1412776"/>
            <a:ext cx="8229600" cy="4824536"/>
          </a:xfrm>
        </p:spPr>
        <p:txBody>
          <a:bodyPr/>
          <a:lstStyle/>
          <a:p>
            <a:pPr marL="0" indent="0" eaLnBrk="1" hangingPunct="1">
              <a:spcBef>
                <a:spcPts val="600"/>
              </a:spcBef>
              <a:buNone/>
            </a:pPr>
            <a:r>
              <a:rPr lang="zh-CN" altLang="en-US" sz="2200" smtClean="0"/>
              <a:t>几</a:t>
            </a:r>
            <a:r>
              <a:rPr lang="zh-CN" altLang="en-US" sz="2200"/>
              <a:t>个</a:t>
            </a:r>
            <a:r>
              <a:rPr lang="zh-CN" altLang="en-US" sz="2200" smtClean="0"/>
              <a:t>问题</a:t>
            </a:r>
            <a:endParaRPr lang="zh-CN" altLang="en-US" sz="2200"/>
          </a:p>
          <a:p>
            <a:pPr marL="0" lvl="1" indent="0" eaLnBrk="1" hangingPunct="1">
              <a:spcBef>
                <a:spcPts val="600"/>
              </a:spcBef>
              <a:buNone/>
            </a:pPr>
            <a:r>
              <a:rPr lang="zh-CN" altLang="en-US" sz="2200" b="1" smtClean="0">
                <a:solidFill>
                  <a:srgbClr val="FF0000"/>
                </a:solidFill>
              </a:rPr>
              <a:t>（</a:t>
            </a:r>
            <a:r>
              <a:rPr lang="en-US" altLang="zh-CN" sz="2200" b="1" smtClean="0">
                <a:solidFill>
                  <a:srgbClr val="FF0000"/>
                </a:solidFill>
              </a:rPr>
              <a:t>1</a:t>
            </a:r>
            <a:r>
              <a:rPr lang="zh-CN" altLang="en-US" sz="2200" b="1">
                <a:solidFill>
                  <a:srgbClr val="FF0000"/>
                </a:solidFill>
              </a:rPr>
              <a:t>）</a:t>
            </a:r>
            <a:r>
              <a:rPr lang="zh-CN" altLang="en-US" sz="2200" b="1" smtClean="0">
                <a:solidFill>
                  <a:srgbClr val="FF0000"/>
                </a:solidFill>
              </a:rPr>
              <a:t>怎样</a:t>
            </a:r>
            <a:r>
              <a:rPr lang="zh-CN" altLang="en-US" sz="2200" b="1">
                <a:solidFill>
                  <a:srgbClr val="FF0000"/>
                </a:solidFill>
              </a:rPr>
              <a:t>判断能否发射</a:t>
            </a:r>
            <a:r>
              <a:rPr lang="en-US" altLang="zh-CN" sz="2200" b="1">
                <a:solidFill>
                  <a:srgbClr val="FF0000"/>
                </a:solidFill>
              </a:rPr>
              <a:t>?</a:t>
            </a:r>
          </a:p>
          <a:p>
            <a:pPr marL="0" lvl="2" indent="457200" eaLnBrk="1" hangingPunct="1">
              <a:spcBef>
                <a:spcPts val="600"/>
              </a:spcBef>
              <a:buNone/>
            </a:pPr>
            <a:r>
              <a:rPr lang="en-US" altLang="zh-CN" sz="2200" smtClean="0"/>
              <a:t>88110</a:t>
            </a:r>
            <a:r>
              <a:rPr lang="zh-CN" altLang="en-US" sz="2200" smtClean="0"/>
              <a:t>采用了计分</a:t>
            </a:r>
            <a:r>
              <a:rPr lang="zh-CN" altLang="en-US" sz="2200"/>
              <a:t>牌的方法。记分牌是一个位向量，寄存器中每个寄存器都有一个相应位。每当一条指令发射时，它预约的目的寄存器在位向量中的相应位就置“</a:t>
            </a:r>
            <a:r>
              <a:rPr lang="en-US" altLang="zh-CN" sz="2200"/>
              <a:t>1</a:t>
            </a:r>
            <a:r>
              <a:rPr lang="zh-CN" altLang="en-US" sz="2200"/>
              <a:t>”，表示该寄存器忙。当指令执行完毕并将结果写回此目的寄存器时，该位被清除。于是，判定是否发射一条指令（</a:t>
            </a:r>
            <a:r>
              <a:rPr lang="en-US" altLang="zh-CN" sz="2200"/>
              <a:t>STO</a:t>
            </a:r>
            <a:r>
              <a:rPr lang="zh-CN" altLang="en-US" sz="2200"/>
              <a:t>存数指令和转移指令除外）时，一个必须满足的条件是：该指令的所有目的寄存器、源寄存器在位向量中的相应位都已清除。否则，指令必须停顿等待这些位被清除。</a:t>
            </a:r>
            <a:endParaRPr lang="en-US" altLang="zh-CN" sz="2200"/>
          </a:p>
          <a:p>
            <a:pPr marL="0" lvl="2" indent="457200" eaLnBrk="1" hangingPunct="1">
              <a:spcBef>
                <a:spcPts val="600"/>
              </a:spcBef>
              <a:buNone/>
            </a:pPr>
            <a:r>
              <a:rPr lang="zh-CN" altLang="en-US" sz="2200"/>
              <a:t>由于流水线采用了定向传送技术，会将前面指令执行的结果直接送给后面指令所需此源操作数的</a:t>
            </a:r>
            <a:r>
              <a:rPr lang="zh-CN" altLang="en-US" sz="2200" smtClean="0"/>
              <a:t>功能部件。此时在定向传送的同时</a:t>
            </a:r>
            <a:r>
              <a:rPr lang="zh-CN" altLang="en-US" sz="2200"/>
              <a:t>会将位向量中的相应位清除。</a:t>
            </a:r>
          </a:p>
        </p:txBody>
      </p:sp>
      <p:sp>
        <p:nvSpPr>
          <p:cNvPr id="2" name="日期占位符 1"/>
          <p:cNvSpPr>
            <a:spLocks noGrp="1"/>
          </p:cNvSpPr>
          <p:nvPr>
            <p:ph type="dt" sz="half" idx="10"/>
          </p:nvPr>
        </p:nvSpPr>
        <p:spPr/>
        <p:txBody>
          <a:bodyPr/>
          <a:lstStyle/>
          <a:p>
            <a:pPr>
              <a:defRPr/>
            </a:pPr>
            <a:fld id="{69093F52-4F22-411C-A348-1F2A6E2AFADE}" type="datetime11">
              <a:rPr lang="zh-CN" altLang="en-US" smtClean="0"/>
              <a:t>09:11:19</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168</a:t>
            </a:fld>
            <a:endParaRPr lang="en-US" altLang="zh-CN"/>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ChangeArrowheads="1"/>
          </p:cNvSpPr>
          <p:nvPr>
            <p:ph type="title"/>
          </p:nvPr>
        </p:nvSpPr>
        <p:spPr>
          <a:xfrm>
            <a:off x="467544" y="476672"/>
            <a:ext cx="4834880" cy="724942"/>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rPr>
              <a:t>5.7.2 RISC CPU</a:t>
            </a:r>
            <a:r>
              <a:rPr lang="zh-CN" altLang="en-US">
                <a:solidFill>
                  <a:srgbClr val="330066"/>
                </a:solidFill>
              </a:rPr>
              <a:t>实例</a:t>
            </a:r>
            <a:endParaRPr lang="en-US" altLang="zh-CN">
              <a:solidFill>
                <a:srgbClr val="330066"/>
              </a:solidFill>
            </a:endParaRPr>
          </a:p>
        </p:txBody>
      </p:sp>
      <p:sp>
        <p:nvSpPr>
          <p:cNvPr id="102404" name="Rectangle 3"/>
          <p:cNvSpPr>
            <a:spLocks noGrp="1" noChangeArrowheads="1"/>
          </p:cNvSpPr>
          <p:nvPr>
            <p:ph type="body" idx="1"/>
          </p:nvPr>
        </p:nvSpPr>
        <p:spPr>
          <a:xfrm>
            <a:off x="467544" y="1916832"/>
            <a:ext cx="8229600" cy="2952328"/>
          </a:xfrm>
        </p:spPr>
        <p:txBody>
          <a:bodyPr/>
          <a:lstStyle/>
          <a:p>
            <a:pPr marL="0" lvl="1" indent="0" eaLnBrk="1" hangingPunct="1">
              <a:spcBef>
                <a:spcPts val="600"/>
              </a:spcBef>
              <a:buNone/>
            </a:pPr>
            <a:r>
              <a:rPr lang="zh-CN" altLang="en-US" sz="2400" b="1" smtClean="0">
                <a:solidFill>
                  <a:srgbClr val="FF0000"/>
                </a:solidFill>
              </a:rPr>
              <a:t>（</a:t>
            </a:r>
            <a:r>
              <a:rPr lang="en-US" altLang="zh-CN" sz="2400" b="1" smtClean="0">
                <a:solidFill>
                  <a:srgbClr val="FF0000"/>
                </a:solidFill>
              </a:rPr>
              <a:t>2</a:t>
            </a:r>
            <a:r>
              <a:rPr lang="zh-CN" altLang="en-US" sz="2400" b="1">
                <a:solidFill>
                  <a:srgbClr val="FF0000"/>
                </a:solidFill>
              </a:rPr>
              <a:t>）</a:t>
            </a:r>
            <a:r>
              <a:rPr lang="zh-CN" altLang="en-US" sz="2400" b="1" smtClean="0">
                <a:solidFill>
                  <a:srgbClr val="FF0000"/>
                </a:solidFill>
              </a:rPr>
              <a:t>如何</a:t>
            </a:r>
            <a:r>
              <a:rPr lang="zh-CN" altLang="en-US" sz="2400" b="1">
                <a:solidFill>
                  <a:srgbClr val="FF0000"/>
                </a:solidFill>
              </a:rPr>
              <a:t>保证按序完成</a:t>
            </a:r>
            <a:r>
              <a:rPr lang="en-US" altLang="zh-CN" sz="2400" b="1">
                <a:solidFill>
                  <a:srgbClr val="FF0000"/>
                </a:solidFill>
              </a:rPr>
              <a:t>?</a:t>
            </a:r>
          </a:p>
          <a:p>
            <a:pPr marL="0" lvl="2" indent="457200" eaLnBrk="1" hangingPunct="1">
              <a:spcBef>
                <a:spcPts val="600"/>
              </a:spcBef>
              <a:buNone/>
            </a:pPr>
            <a:r>
              <a:rPr lang="zh-CN" altLang="en-US" sz="2400"/>
              <a:t>因为执行段有多个功能部件，很可能出现无序完成的情况。为此，</a:t>
            </a:r>
            <a:r>
              <a:rPr lang="en-US" altLang="zh-CN" sz="2400"/>
              <a:t>88110</a:t>
            </a:r>
            <a:r>
              <a:rPr lang="zh-CN" altLang="en-US" sz="2400"/>
              <a:t>提供了一个</a:t>
            </a:r>
            <a:r>
              <a:rPr lang="en-US" altLang="zh-CN" sz="2400"/>
              <a:t>FIFO</a:t>
            </a:r>
            <a:r>
              <a:rPr lang="zh-CN" altLang="en-US" sz="2400"/>
              <a:t>指令执行队列，称为历史缓冲器。每当一条指令发射出去，它的副本就被送到</a:t>
            </a:r>
            <a:r>
              <a:rPr lang="en-US" altLang="zh-CN" sz="2400"/>
              <a:t>FIFO</a:t>
            </a:r>
            <a:r>
              <a:rPr lang="zh-CN" altLang="en-US" sz="2400"/>
              <a:t>队尾。队列最多能保存</a:t>
            </a:r>
            <a:r>
              <a:rPr lang="en-US" altLang="zh-CN" sz="2400"/>
              <a:t>12</a:t>
            </a:r>
            <a:r>
              <a:rPr lang="zh-CN" altLang="en-US" sz="2400"/>
              <a:t>条指令。只有前面的所有指令执行完，这条指令才到达队首。当它</a:t>
            </a:r>
            <a:r>
              <a:rPr lang="zh-CN" altLang="en-US" sz="2400" smtClean="0"/>
              <a:t>到达队首并</a:t>
            </a:r>
            <a:r>
              <a:rPr lang="zh-CN" altLang="en-US" sz="2400"/>
              <a:t>执行完毕后才离开队列。</a:t>
            </a:r>
          </a:p>
        </p:txBody>
      </p:sp>
      <p:sp>
        <p:nvSpPr>
          <p:cNvPr id="2" name="日期占位符 1"/>
          <p:cNvSpPr>
            <a:spLocks noGrp="1"/>
          </p:cNvSpPr>
          <p:nvPr>
            <p:ph type="dt" sz="half" idx="10"/>
          </p:nvPr>
        </p:nvSpPr>
        <p:spPr/>
        <p:txBody>
          <a:bodyPr/>
          <a:lstStyle/>
          <a:p>
            <a:pPr>
              <a:defRPr/>
            </a:pPr>
            <a:fld id="{2484E9B7-4DFF-474A-AD67-C487FEFF696A}" type="datetime11">
              <a:rPr lang="zh-CN" altLang="en-US" smtClean="0"/>
              <a:t>09:11:19</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169</a:t>
            </a:fld>
            <a:endParaRPr lang="en-US" altLang="zh-CN"/>
          </a:p>
        </p:txBody>
      </p:sp>
    </p:spTree>
    <p:extLst>
      <p:ext uri="{BB962C8B-B14F-4D97-AF65-F5344CB8AC3E}">
        <p14:creationId xmlns:p14="http://schemas.microsoft.com/office/powerpoint/2010/main" val="21359623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457200" y="692696"/>
            <a:ext cx="7067128" cy="724942"/>
          </a:xfrm>
        </p:spPr>
        <p:txBody>
          <a:bodyPr/>
          <a:lstStyle/>
          <a:p>
            <a:pPr eaLnBrk="1" hangingPunct="1"/>
            <a:r>
              <a:rPr lang="zh-CN" altLang="zh-CN"/>
              <a:t>5.1.4 </a:t>
            </a:r>
            <a:r>
              <a:rPr lang="zh-CN"/>
              <a:t>操作控制器和时序产生器</a:t>
            </a:r>
            <a:endParaRPr lang="zh-CN" altLang="en-US"/>
          </a:p>
        </p:txBody>
      </p:sp>
      <p:sp>
        <p:nvSpPr>
          <p:cNvPr id="15364" name="Rectangle 3"/>
          <p:cNvSpPr>
            <a:spLocks noGrp="1" noChangeArrowheads="1"/>
          </p:cNvSpPr>
          <p:nvPr>
            <p:ph type="body" idx="1"/>
          </p:nvPr>
        </p:nvSpPr>
        <p:spPr>
          <a:xfrm>
            <a:off x="539750" y="1700213"/>
            <a:ext cx="7626350" cy="4321175"/>
          </a:xfrm>
        </p:spPr>
        <p:txBody>
          <a:bodyPr/>
          <a:lstStyle/>
          <a:p>
            <a:pPr marL="0" indent="457200" eaLnBrk="1" hangingPunct="1">
              <a:spcBef>
                <a:spcPts val="600"/>
              </a:spcBef>
              <a:buFont typeface="Wingdings" pitchFamily="2" charset="2"/>
              <a:buNone/>
              <a:defRPr/>
            </a:pPr>
            <a:r>
              <a:rPr lang="zh-CN" altLang="en-US"/>
              <a:t>数据可以存储在各寄存器中，然而信息怎样才能在各寄存器之间传送呢？也就是说，数据的流动是什么部件控制的呢？</a:t>
            </a:r>
            <a:endParaRPr lang="en-US" altLang="zh-CN"/>
          </a:p>
          <a:p>
            <a:pPr marL="0" indent="457200" eaLnBrk="1" hangingPunct="1">
              <a:spcBef>
                <a:spcPts val="600"/>
              </a:spcBef>
              <a:buFont typeface="Wingdings" pitchFamily="2" charset="2"/>
              <a:buNone/>
              <a:defRPr/>
            </a:pPr>
            <a:r>
              <a:rPr lang="zh-CN" altLang="en-US"/>
              <a:t>通常把各寄存器之间传送信息的通路，称为</a:t>
            </a:r>
            <a:r>
              <a:rPr lang="zh-CN" altLang="en-US" b="1">
                <a:solidFill>
                  <a:srgbClr val="FF0000"/>
                </a:solidFill>
              </a:rPr>
              <a:t>数据通路</a:t>
            </a:r>
            <a:r>
              <a:rPr lang="zh-CN" altLang="en-US"/>
              <a:t>。</a:t>
            </a:r>
            <a:endParaRPr lang="en-US" altLang="zh-CN"/>
          </a:p>
          <a:p>
            <a:pPr marL="0" indent="457200" eaLnBrk="1" hangingPunct="1">
              <a:spcBef>
                <a:spcPts val="600"/>
              </a:spcBef>
              <a:buFont typeface="Wingdings" pitchFamily="2" charset="2"/>
              <a:buNone/>
              <a:defRPr/>
            </a:pPr>
            <a:r>
              <a:rPr lang="zh-CN" altLang="en-US"/>
              <a:t>信息从什么地方开始，中间经过哪个寄存器或三态门，最后传送到哪个寄存器，都要加以控制。在各寄存器之间建立数据通路的任务是由</a:t>
            </a:r>
            <a:r>
              <a:rPr lang="zh-CN" altLang="en-US" b="1">
                <a:solidFill>
                  <a:srgbClr val="FF0000"/>
                </a:solidFill>
              </a:rPr>
              <a:t>操作控制器</a:t>
            </a:r>
            <a:r>
              <a:rPr lang="zh-CN" altLang="en-US"/>
              <a:t>来完成的。</a:t>
            </a:r>
            <a:endParaRPr lang="en-US" altLang="zh-CN" dirty="0"/>
          </a:p>
        </p:txBody>
      </p:sp>
      <p:sp>
        <p:nvSpPr>
          <p:cNvPr id="2" name="日期占位符 1"/>
          <p:cNvSpPr>
            <a:spLocks noGrp="1"/>
          </p:cNvSpPr>
          <p:nvPr>
            <p:ph type="dt" sz="half" idx="10"/>
          </p:nvPr>
        </p:nvSpPr>
        <p:spPr/>
        <p:txBody>
          <a:bodyPr/>
          <a:lstStyle/>
          <a:p>
            <a:pPr>
              <a:defRPr/>
            </a:pPr>
            <a:fld id="{1D0779B8-B0F0-41C7-8B08-B55652BEC631}"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17</a:t>
            </a:fld>
            <a:endParaRPr lang="en-US" altLang="zh-CN"/>
          </a:p>
        </p:txBody>
      </p:sp>
    </p:spTree>
    <p:extLst>
      <p:ext uri="{BB962C8B-B14F-4D97-AF65-F5344CB8AC3E}">
        <p14:creationId xmlns:p14="http://schemas.microsoft.com/office/powerpoint/2010/main" val="3134878876"/>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ChangeArrowheads="1"/>
          </p:cNvSpPr>
          <p:nvPr>
            <p:ph type="title"/>
          </p:nvPr>
        </p:nvSpPr>
        <p:spPr>
          <a:xfrm>
            <a:off x="467544" y="620688"/>
            <a:ext cx="4834880" cy="724942"/>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rPr>
              <a:t>5.7.2 RISC CPU</a:t>
            </a:r>
            <a:r>
              <a:rPr lang="zh-CN" altLang="en-US">
                <a:solidFill>
                  <a:srgbClr val="330066"/>
                </a:solidFill>
              </a:rPr>
              <a:t>实例</a:t>
            </a:r>
            <a:endParaRPr lang="en-US" altLang="zh-CN">
              <a:solidFill>
                <a:srgbClr val="330066"/>
              </a:solidFill>
            </a:endParaRPr>
          </a:p>
        </p:txBody>
      </p:sp>
      <p:sp>
        <p:nvSpPr>
          <p:cNvPr id="102404" name="Rectangle 3"/>
          <p:cNvSpPr>
            <a:spLocks noGrp="1" noChangeArrowheads="1"/>
          </p:cNvSpPr>
          <p:nvPr>
            <p:ph type="body" idx="1"/>
          </p:nvPr>
        </p:nvSpPr>
        <p:spPr>
          <a:xfrm>
            <a:off x="467544" y="1916832"/>
            <a:ext cx="8229600" cy="3744416"/>
          </a:xfrm>
        </p:spPr>
        <p:txBody>
          <a:bodyPr/>
          <a:lstStyle/>
          <a:p>
            <a:pPr marL="0" lvl="1" indent="0" eaLnBrk="1" hangingPunct="1">
              <a:spcBef>
                <a:spcPts val="600"/>
              </a:spcBef>
              <a:buNone/>
            </a:pPr>
            <a:r>
              <a:rPr lang="zh-CN" altLang="en-US" sz="2400" b="1" smtClean="0">
                <a:solidFill>
                  <a:srgbClr val="FF0000"/>
                </a:solidFill>
              </a:rPr>
              <a:t>（</a:t>
            </a:r>
            <a:r>
              <a:rPr lang="en-US" altLang="zh-CN" sz="2400" b="1" smtClean="0">
                <a:solidFill>
                  <a:srgbClr val="FF0000"/>
                </a:solidFill>
              </a:rPr>
              <a:t>3</a:t>
            </a:r>
            <a:r>
              <a:rPr lang="zh-CN" altLang="en-US" sz="2400" b="1">
                <a:solidFill>
                  <a:srgbClr val="FF0000"/>
                </a:solidFill>
              </a:rPr>
              <a:t>）</a:t>
            </a:r>
            <a:r>
              <a:rPr lang="zh-CN" altLang="en-US" sz="2400" b="1" smtClean="0">
                <a:solidFill>
                  <a:srgbClr val="FF0000"/>
                </a:solidFill>
              </a:rPr>
              <a:t>如何</a:t>
            </a:r>
            <a:r>
              <a:rPr lang="zh-CN" altLang="en-US" sz="2400" b="1">
                <a:solidFill>
                  <a:srgbClr val="FF0000"/>
                </a:solidFill>
              </a:rPr>
              <a:t>对待控制相关（转移指令）</a:t>
            </a:r>
            <a:r>
              <a:rPr lang="en-US" altLang="zh-CN" sz="2400" b="1">
                <a:solidFill>
                  <a:srgbClr val="FF0000"/>
                </a:solidFill>
              </a:rPr>
              <a:t>?</a:t>
            </a:r>
          </a:p>
          <a:p>
            <a:pPr marL="0" lvl="2" indent="457200" eaLnBrk="1" hangingPunct="1">
              <a:spcBef>
                <a:spcPts val="600"/>
              </a:spcBef>
              <a:buNone/>
            </a:pPr>
            <a:r>
              <a:rPr lang="zh-CN" altLang="en-US" sz="2400"/>
              <a:t>对于转移处理，</a:t>
            </a:r>
            <a:r>
              <a:rPr lang="en-US" altLang="zh-CN" sz="2400"/>
              <a:t>88110</a:t>
            </a:r>
            <a:r>
              <a:rPr lang="zh-CN" altLang="en-US" sz="2400"/>
              <a:t>使用了延迟转移法和目标指令</a:t>
            </a:r>
            <a:r>
              <a:rPr lang="en-US" altLang="zh-CN" sz="2400"/>
              <a:t>cache</a:t>
            </a:r>
            <a:r>
              <a:rPr lang="zh-CN" altLang="en-US" sz="2400"/>
              <a:t>（</a:t>
            </a:r>
            <a:r>
              <a:rPr lang="en-US" altLang="zh-CN" sz="2400"/>
              <a:t>TIC</a:t>
            </a:r>
            <a:r>
              <a:rPr lang="zh-CN" altLang="en-US" sz="2400"/>
              <a:t>）法。</a:t>
            </a:r>
            <a:endParaRPr lang="en-US" altLang="zh-CN" sz="2400"/>
          </a:p>
          <a:p>
            <a:pPr marL="0" lvl="2" indent="457200" eaLnBrk="1" hangingPunct="1">
              <a:spcBef>
                <a:spcPts val="600"/>
              </a:spcBef>
              <a:buNone/>
            </a:pPr>
            <a:r>
              <a:rPr lang="zh-CN" altLang="en-US" sz="2400"/>
              <a:t>延迟转移是个选项，如果采用这个选项，则跟随在转移指令后的指令将被发射。延迟转移需要通过编译程序进行调度。</a:t>
            </a:r>
            <a:endParaRPr lang="en-US" altLang="zh-CN" sz="2400"/>
          </a:p>
          <a:p>
            <a:pPr marL="0" lvl="2" indent="457200" eaLnBrk="1" hangingPunct="1">
              <a:spcBef>
                <a:spcPts val="600"/>
              </a:spcBef>
              <a:buNone/>
            </a:pPr>
            <a:r>
              <a:rPr lang="en-US" altLang="zh-CN" sz="2400"/>
              <a:t>TIC</a:t>
            </a:r>
            <a:r>
              <a:rPr lang="zh-CN" altLang="en-US" sz="2400"/>
              <a:t>是一个</a:t>
            </a:r>
            <a:r>
              <a:rPr lang="en-US" altLang="zh-CN" sz="2400"/>
              <a:t>32</a:t>
            </a:r>
            <a:r>
              <a:rPr lang="zh-CN" altLang="en-US" sz="2400"/>
              <a:t>项的全相联</a:t>
            </a:r>
            <a:r>
              <a:rPr lang="en-US" altLang="zh-CN" sz="2400"/>
              <a:t>cache</a:t>
            </a:r>
            <a:r>
              <a:rPr lang="zh-CN" altLang="en-US" sz="2400"/>
              <a:t>，每项能保存转移目标路径的前两条指令。当一条转移指令译码并命中</a:t>
            </a:r>
            <a:r>
              <a:rPr lang="en-US" altLang="zh-CN" sz="2400"/>
              <a:t>cache</a:t>
            </a:r>
            <a:r>
              <a:rPr lang="zh-CN" altLang="en-US" sz="2400"/>
              <a:t>时，能同时由</a:t>
            </a:r>
            <a:r>
              <a:rPr lang="en-US" altLang="zh-CN" sz="2400"/>
              <a:t>TIC</a:t>
            </a:r>
            <a:r>
              <a:rPr lang="zh-CN" altLang="en-US" sz="2400"/>
              <a:t>取来它的目标路径的前面两条指令。</a:t>
            </a:r>
          </a:p>
        </p:txBody>
      </p:sp>
      <p:sp>
        <p:nvSpPr>
          <p:cNvPr id="2" name="日期占位符 1"/>
          <p:cNvSpPr>
            <a:spLocks noGrp="1"/>
          </p:cNvSpPr>
          <p:nvPr>
            <p:ph type="dt" sz="half" idx="10"/>
          </p:nvPr>
        </p:nvSpPr>
        <p:spPr/>
        <p:txBody>
          <a:bodyPr/>
          <a:lstStyle/>
          <a:p>
            <a:pPr>
              <a:defRPr/>
            </a:pPr>
            <a:fld id="{7F214EA8-F6E9-445D-9ED8-3801D4C01276}" type="datetime11">
              <a:rPr lang="zh-CN" altLang="en-US" smtClean="0"/>
              <a:t>09:11:19</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170</a:t>
            </a:fld>
            <a:endParaRPr lang="en-US" altLang="zh-CN"/>
          </a:p>
        </p:txBody>
      </p:sp>
    </p:spTree>
    <p:extLst>
      <p:ext uri="{BB962C8B-B14F-4D97-AF65-F5344CB8AC3E}">
        <p14:creationId xmlns:p14="http://schemas.microsoft.com/office/powerpoint/2010/main" val="202875376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ChangeArrowheads="1"/>
          </p:cNvSpPr>
          <p:nvPr/>
        </p:nvSpPr>
        <p:spPr bwMode="auto">
          <a:xfrm>
            <a:off x="176201" y="1268760"/>
            <a:ext cx="8763000" cy="247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lnSpc>
                <a:spcPct val="130000"/>
              </a:lnSpc>
            </a:pPr>
            <a:r>
              <a:rPr kumimoji="1" lang="zh-CN" altLang="en-US" sz="2000" b="1">
                <a:latin typeface="Times New Roman" pitchFamily="18" charset="0"/>
              </a:rPr>
              <a:t>[例</a:t>
            </a:r>
            <a:r>
              <a:rPr kumimoji="1" lang="en-US" altLang="zh-CN" sz="2000" b="1">
                <a:latin typeface="Times New Roman" pitchFamily="18" charset="0"/>
              </a:rPr>
              <a:t>5.5</a:t>
            </a:r>
            <a:r>
              <a:rPr kumimoji="1" lang="zh-CN" altLang="en-US" sz="2000" b="1">
                <a:latin typeface="Times New Roman" pitchFamily="18" charset="0"/>
              </a:rPr>
              <a:t>] 超标度为2的超标量流水线结构模型如图5.3</a:t>
            </a:r>
            <a:r>
              <a:rPr kumimoji="1" lang="en-US" altLang="zh-CN" sz="2000" b="1">
                <a:latin typeface="Times New Roman" pitchFamily="18" charset="0"/>
              </a:rPr>
              <a:t>9(a)</a:t>
            </a:r>
            <a:r>
              <a:rPr kumimoji="1" lang="zh-CN" altLang="en-US" sz="2000" b="1">
                <a:latin typeface="Times New Roman" pitchFamily="18" charset="0"/>
              </a:rPr>
              <a:t>所示。它分为4个段，即取指(</a:t>
            </a:r>
            <a:r>
              <a:rPr kumimoji="1" lang="en-US" altLang="zh-CN" sz="2000" b="1">
                <a:latin typeface="Times New Roman" pitchFamily="18" charset="0"/>
              </a:rPr>
              <a:t>F)</a:t>
            </a:r>
            <a:r>
              <a:rPr kumimoji="1" lang="zh-CN" altLang="en-US" sz="2000" b="1">
                <a:latin typeface="Times New Roman" pitchFamily="18" charset="0"/>
              </a:rPr>
              <a:t>段、 译码(</a:t>
            </a:r>
            <a:r>
              <a:rPr kumimoji="1" lang="en-US" altLang="zh-CN" sz="2000" b="1">
                <a:latin typeface="Times New Roman" pitchFamily="18" charset="0"/>
              </a:rPr>
              <a:t>D)</a:t>
            </a:r>
            <a:r>
              <a:rPr kumimoji="1" lang="zh-CN" altLang="en-US" sz="2000" b="1">
                <a:latin typeface="Times New Roman" pitchFamily="18" charset="0"/>
              </a:rPr>
              <a:t>段、执行(</a:t>
            </a:r>
            <a:r>
              <a:rPr kumimoji="1" lang="en-US" altLang="zh-CN" sz="2000" b="1">
                <a:latin typeface="Times New Roman" pitchFamily="18" charset="0"/>
              </a:rPr>
              <a:t>E)</a:t>
            </a:r>
            <a:r>
              <a:rPr kumimoji="1" lang="zh-CN" altLang="en-US" sz="2000" b="1">
                <a:latin typeface="Times New Roman" pitchFamily="18" charset="0"/>
              </a:rPr>
              <a:t>段和写回(</a:t>
            </a:r>
            <a:r>
              <a:rPr kumimoji="1" lang="en-US" altLang="zh-CN" sz="2000" b="1">
                <a:latin typeface="Times New Roman" pitchFamily="18" charset="0"/>
              </a:rPr>
              <a:t>W)</a:t>
            </a:r>
            <a:r>
              <a:rPr kumimoji="1" lang="zh-CN" altLang="en-US" sz="2000" b="1">
                <a:latin typeface="Times New Roman" pitchFamily="18" charset="0"/>
              </a:rPr>
              <a:t>段。</a:t>
            </a:r>
            <a:r>
              <a:rPr kumimoji="1" lang="en-US" altLang="zh-CN" sz="2000" b="1">
                <a:latin typeface="Times New Roman" pitchFamily="18" charset="0"/>
              </a:rPr>
              <a:t>F，D，W </a:t>
            </a:r>
            <a:r>
              <a:rPr kumimoji="1" lang="zh-CN" altLang="en-US" sz="2000" b="1">
                <a:latin typeface="Times New Roman" pitchFamily="18" charset="0"/>
              </a:rPr>
              <a:t>段只需1个时钟周期完成。</a:t>
            </a:r>
            <a:r>
              <a:rPr kumimoji="1" lang="en-US" altLang="zh-CN" sz="2000" b="1">
                <a:latin typeface="Times New Roman" pitchFamily="18" charset="0"/>
              </a:rPr>
              <a:t>E</a:t>
            </a:r>
            <a:r>
              <a:rPr kumimoji="1" lang="zh-CN" altLang="en-US" sz="2000" b="1">
                <a:latin typeface="Times New Roman" pitchFamily="18" charset="0"/>
              </a:rPr>
              <a:t>段有多个功能部件，其中</a:t>
            </a:r>
            <a:r>
              <a:rPr kumimoji="1" lang="en-US" altLang="zh-CN" sz="2000" b="1">
                <a:latin typeface="Times New Roman" pitchFamily="18" charset="0"/>
              </a:rPr>
              <a:t>LOAD/STORE</a:t>
            </a:r>
            <a:r>
              <a:rPr kumimoji="1" lang="zh-CN" altLang="en-US" sz="2000" b="1">
                <a:latin typeface="Times New Roman" pitchFamily="18" charset="0"/>
              </a:rPr>
              <a:t>部件完成数据</a:t>
            </a:r>
            <a:r>
              <a:rPr kumimoji="1" lang="en-US" altLang="zh-CN" sz="2000" b="1">
                <a:latin typeface="Times New Roman" pitchFamily="18" charset="0"/>
              </a:rPr>
              <a:t>cache</a:t>
            </a:r>
            <a:r>
              <a:rPr kumimoji="1" lang="zh-CN" altLang="en-US" sz="2000" b="1">
                <a:latin typeface="Times New Roman" pitchFamily="18" charset="0"/>
              </a:rPr>
              <a:t>访问，只需一个时钟周期；加法器完成需2个时钟周期，乘法器需3个时钟周期，它们都已流水化。</a:t>
            </a:r>
            <a:r>
              <a:rPr kumimoji="1" lang="en-US" altLang="zh-CN" sz="2000" b="1">
                <a:latin typeface="Times New Roman" pitchFamily="18" charset="0"/>
              </a:rPr>
              <a:t>F</a:t>
            </a:r>
            <a:r>
              <a:rPr kumimoji="1" lang="zh-CN" altLang="en-US" sz="2000" b="1">
                <a:latin typeface="Times New Roman" pitchFamily="18" charset="0"/>
              </a:rPr>
              <a:t>段和</a:t>
            </a:r>
            <a:r>
              <a:rPr kumimoji="1" lang="en-US" altLang="zh-CN" sz="2000" b="1">
                <a:latin typeface="Times New Roman" pitchFamily="18" charset="0"/>
              </a:rPr>
              <a:t>D</a:t>
            </a:r>
            <a:r>
              <a:rPr kumimoji="1" lang="zh-CN" altLang="en-US" sz="2000" b="1">
                <a:latin typeface="Times New Roman" pitchFamily="18" charset="0"/>
              </a:rPr>
              <a:t>段要求成对输入。</a:t>
            </a:r>
            <a:r>
              <a:rPr kumimoji="1" lang="en-US" altLang="zh-CN" sz="2000" b="1">
                <a:latin typeface="Times New Roman" pitchFamily="18" charset="0"/>
              </a:rPr>
              <a:t>E</a:t>
            </a:r>
            <a:r>
              <a:rPr kumimoji="1" lang="zh-CN" altLang="en-US" sz="2000" b="1">
                <a:latin typeface="Times New Roman" pitchFamily="18" charset="0"/>
              </a:rPr>
              <a:t>段有内部数据定向传送，结果生成即可使用。 </a:t>
            </a:r>
          </a:p>
        </p:txBody>
      </p:sp>
      <p:pic>
        <p:nvPicPr>
          <p:cNvPr id="220163" name="Picture 3"/>
          <p:cNvPicPr>
            <a:picLocks noChangeAspect="1" noChangeArrowheads="1"/>
          </p:cNvPicPr>
          <p:nvPr/>
        </p:nvPicPr>
        <p:blipFill>
          <a:blip r:embed="rId2">
            <a:extLst>
              <a:ext uri="{28A0092B-C50C-407E-A947-70E740481C1C}">
                <a14:useLocalDpi xmlns:a14="http://schemas.microsoft.com/office/drawing/2010/main" val="0"/>
              </a:ext>
            </a:extLst>
          </a:blip>
          <a:srcRect t="14285" b="14308"/>
          <a:stretch>
            <a:fillRect/>
          </a:stretch>
        </p:blipFill>
        <p:spPr bwMode="auto">
          <a:xfrm>
            <a:off x="1821396" y="3742084"/>
            <a:ext cx="5472609" cy="2783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p:cNvSpPr txBox="1">
            <a:spLocks noChangeArrowheads="1"/>
          </p:cNvSpPr>
          <p:nvPr/>
        </p:nvSpPr>
        <p:spPr>
          <a:xfrm>
            <a:off x="323528" y="332656"/>
            <a:ext cx="4834880" cy="724942"/>
          </a:xfrm>
          <a:prstGeom prst="rect">
            <a:avLst/>
          </a:prstGeom>
          <a:noFill/>
          <a:ln>
            <a:noFill/>
          </a:ln>
        </p:spPr>
        <p:txBody>
          <a:bodyPr vert="horz" wrap="square" lIns="91440" tIns="45720" rIns="91440" bIns="45720" numCol="1" anchor="b" anchorCtr="0" compatLnSpc="1">
            <a:prstTxWarp prst="textNoShape">
              <a:avLst/>
            </a:prstTxWarp>
          </a:bodyPr>
          <a:lstStyle>
            <a:lvl1pPr eaLnBrk="1" hangingPunct="1">
              <a:defRPr sz="3900" b="1">
                <a:solidFill>
                  <a:srgbClr val="330066"/>
                </a:solidFill>
                <a:latin typeface="+mj-lt"/>
                <a:ea typeface="+mj-ea"/>
                <a:cs typeface="+mj-cs"/>
              </a:defRPr>
            </a:lvl1pPr>
            <a:lvl2pPr eaLnBrk="0" hangingPunct="0">
              <a:defRPr sz="3900" b="1">
                <a:solidFill>
                  <a:schemeClr val="tx2"/>
                </a:solidFill>
                <a:latin typeface="Arial" pitchFamily="34" charset="0"/>
              </a:defRPr>
            </a:lvl2pPr>
            <a:lvl3pPr eaLnBrk="0" hangingPunct="0">
              <a:defRPr sz="3900" b="1">
                <a:solidFill>
                  <a:schemeClr val="tx2"/>
                </a:solidFill>
                <a:latin typeface="Arial" pitchFamily="34" charset="0"/>
              </a:defRPr>
            </a:lvl3pPr>
            <a:lvl4pPr eaLnBrk="0" hangingPunct="0">
              <a:defRPr sz="3900" b="1">
                <a:solidFill>
                  <a:schemeClr val="tx2"/>
                </a:solidFill>
                <a:latin typeface="Arial" pitchFamily="34" charset="0"/>
              </a:defRPr>
            </a:lvl4pPr>
            <a:lvl5pPr eaLnBrk="0" hangingPunct="0">
              <a:defRPr sz="3900" b="1">
                <a:solidFill>
                  <a:schemeClr val="tx2"/>
                </a:solidFill>
                <a:latin typeface="Arial" pitchFamily="34" charset="0"/>
              </a:defRPr>
            </a:lvl5pPr>
            <a:lvl6pPr marL="457200" fontAlgn="base">
              <a:spcBef>
                <a:spcPct val="0"/>
              </a:spcBef>
              <a:spcAft>
                <a:spcPct val="0"/>
              </a:spcAft>
              <a:defRPr sz="3900" b="1">
                <a:solidFill>
                  <a:schemeClr val="tx2"/>
                </a:solidFill>
                <a:latin typeface="Arial" pitchFamily="34" charset="0"/>
              </a:defRPr>
            </a:lvl6pPr>
            <a:lvl7pPr marL="914400" fontAlgn="base">
              <a:spcBef>
                <a:spcPct val="0"/>
              </a:spcBef>
              <a:spcAft>
                <a:spcPct val="0"/>
              </a:spcAft>
              <a:defRPr sz="3900" b="1">
                <a:solidFill>
                  <a:schemeClr val="tx2"/>
                </a:solidFill>
                <a:latin typeface="Arial" pitchFamily="34" charset="0"/>
              </a:defRPr>
            </a:lvl7pPr>
            <a:lvl8pPr marL="1371600" fontAlgn="base">
              <a:spcBef>
                <a:spcPct val="0"/>
              </a:spcBef>
              <a:spcAft>
                <a:spcPct val="0"/>
              </a:spcAft>
              <a:defRPr sz="3900" b="1">
                <a:solidFill>
                  <a:schemeClr val="tx2"/>
                </a:solidFill>
                <a:latin typeface="Arial" pitchFamily="34" charset="0"/>
              </a:defRPr>
            </a:lvl8pPr>
            <a:lvl9pPr marL="1828800" fontAlgn="base">
              <a:spcBef>
                <a:spcPct val="0"/>
              </a:spcBef>
              <a:spcAft>
                <a:spcPct val="0"/>
              </a:spcAft>
              <a:defRPr sz="3900" b="1">
                <a:solidFill>
                  <a:schemeClr val="tx2"/>
                </a:solidFill>
                <a:latin typeface="Arial" pitchFamily="34" charset="0"/>
              </a:defRPr>
            </a:lvl9pPr>
          </a:lstStyle>
          <a:p>
            <a:r>
              <a:rPr lang="en-US" altLang="zh-CN"/>
              <a:t>5.7.2 RISC CPU</a:t>
            </a:r>
            <a:r>
              <a:rPr lang="zh-CN" altLang="en-US"/>
              <a:t>实例</a:t>
            </a:r>
            <a:endParaRPr lang="en-US" altLang="zh-CN"/>
          </a:p>
        </p:txBody>
      </p:sp>
      <p:sp>
        <p:nvSpPr>
          <p:cNvPr id="2" name="日期占位符 1"/>
          <p:cNvSpPr>
            <a:spLocks noGrp="1"/>
          </p:cNvSpPr>
          <p:nvPr>
            <p:ph type="dt" sz="half" idx="10"/>
          </p:nvPr>
        </p:nvSpPr>
        <p:spPr/>
        <p:txBody>
          <a:bodyPr/>
          <a:lstStyle/>
          <a:p>
            <a:pPr>
              <a:defRPr/>
            </a:pPr>
            <a:fld id="{C1ACCF94-9FCE-415C-93DD-3F9E47CD280B}" type="datetime11">
              <a:rPr lang="zh-CN" altLang="en-US" smtClean="0"/>
              <a:t>09:11:19</a:t>
            </a:fld>
            <a:endParaRPr lang="en-US" altLang="zh-CN"/>
          </a:p>
        </p:txBody>
      </p:sp>
      <p:sp>
        <p:nvSpPr>
          <p:cNvPr id="5" name="灯片编号占位符 4"/>
          <p:cNvSpPr>
            <a:spLocks noGrp="1"/>
          </p:cNvSpPr>
          <p:nvPr>
            <p:ph type="sldNum" sz="quarter" idx="12"/>
          </p:nvPr>
        </p:nvSpPr>
        <p:spPr>
          <a:xfrm>
            <a:off x="8388424" y="6425698"/>
            <a:ext cx="755576" cy="457200"/>
          </a:xfrm>
        </p:spPr>
        <p:txBody>
          <a:bodyPr/>
          <a:lstStyle/>
          <a:p>
            <a:pPr>
              <a:defRPr/>
            </a:pPr>
            <a:fld id="{BEFC541B-1060-4900-89C5-15F509B02D6F}" type="slidenum">
              <a:rPr lang="en-US" altLang="zh-CN" smtClean="0"/>
              <a:pPr>
                <a:defRPr/>
              </a:pPr>
              <a:t>171</a:t>
            </a:fld>
            <a:endParaRPr lang="en-US" altLang="zh-CN"/>
          </a:p>
        </p:txBody>
      </p:sp>
    </p:spTree>
    <p:extLst>
      <p:ext uri="{BB962C8B-B14F-4D97-AF65-F5344CB8AC3E}">
        <p14:creationId xmlns:p14="http://schemas.microsoft.com/office/powerpoint/2010/main" val="247352196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ChangeArrowheads="1"/>
          </p:cNvSpPr>
          <p:nvPr/>
        </p:nvSpPr>
        <p:spPr bwMode="auto">
          <a:xfrm>
            <a:off x="827584" y="1700808"/>
            <a:ext cx="7488832" cy="4773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30000"/>
              </a:lnSpc>
            </a:pPr>
            <a:r>
              <a:rPr kumimoji="1" lang="zh-CN" altLang="en-US">
                <a:latin typeface="Times New Roman" pitchFamily="18" charset="0"/>
              </a:rPr>
              <a:t>现有如下6条指令序列：</a:t>
            </a:r>
            <a:r>
              <a:rPr kumimoji="1" lang="en-US" altLang="zh-CN">
                <a:latin typeface="Times New Roman" pitchFamily="18" charset="0"/>
              </a:rPr>
              <a:t> </a:t>
            </a:r>
          </a:p>
          <a:p>
            <a:pPr algn="l">
              <a:lnSpc>
                <a:spcPct val="130000"/>
              </a:lnSpc>
            </a:pPr>
            <a:r>
              <a:rPr kumimoji="1" lang="en-US" altLang="zh-CN">
                <a:latin typeface="Times New Roman" pitchFamily="18" charset="0"/>
              </a:rPr>
              <a:t>I1　LAD R1，A     ；M(A)→R1，M(A)</a:t>
            </a:r>
            <a:r>
              <a:rPr kumimoji="1" lang="zh-CN" altLang="en-US">
                <a:latin typeface="Times New Roman" pitchFamily="18" charset="0"/>
              </a:rPr>
              <a:t>是存储器单元</a:t>
            </a:r>
            <a:endParaRPr kumimoji="1" lang="en-US" altLang="zh-CN">
              <a:latin typeface="Times New Roman" pitchFamily="18" charset="0"/>
            </a:endParaRPr>
          </a:p>
          <a:p>
            <a:pPr algn="l">
              <a:lnSpc>
                <a:spcPct val="130000"/>
              </a:lnSpc>
            </a:pPr>
            <a:r>
              <a:rPr kumimoji="1" lang="en-US" altLang="zh-CN">
                <a:latin typeface="Times New Roman" pitchFamily="18" charset="0"/>
              </a:rPr>
              <a:t>I2   ADD R2，R1    ；(R2) + (R1)-&gt;R2</a:t>
            </a:r>
          </a:p>
          <a:p>
            <a:pPr algn="l">
              <a:lnSpc>
                <a:spcPct val="130000"/>
              </a:lnSpc>
            </a:pPr>
            <a:r>
              <a:rPr kumimoji="1" lang="en-US" altLang="zh-CN">
                <a:latin typeface="Times New Roman" pitchFamily="18" charset="0"/>
              </a:rPr>
              <a:t>I3   ADD R3，R4　；(R3) + (R4)-&gt;R3</a:t>
            </a:r>
          </a:p>
          <a:p>
            <a:pPr algn="l">
              <a:lnSpc>
                <a:spcPct val="130000"/>
              </a:lnSpc>
            </a:pPr>
            <a:r>
              <a:rPr kumimoji="1" lang="en-US" altLang="zh-CN">
                <a:latin typeface="Times New Roman" pitchFamily="18" charset="0"/>
              </a:rPr>
              <a:t>I4   MUL R4，R5　；(R4)×(R5)-&gt;R4</a:t>
            </a:r>
          </a:p>
          <a:p>
            <a:pPr algn="l">
              <a:lnSpc>
                <a:spcPct val="130000"/>
              </a:lnSpc>
            </a:pPr>
            <a:r>
              <a:rPr kumimoji="1" lang="en-US" altLang="zh-CN">
                <a:latin typeface="Times New Roman" pitchFamily="18" charset="0"/>
              </a:rPr>
              <a:t>I5   LAD R6，B      ；M(B)→R6，M(B)</a:t>
            </a:r>
            <a:r>
              <a:rPr kumimoji="1" lang="zh-CN" altLang="en-US">
                <a:latin typeface="Times New Roman" pitchFamily="18" charset="0"/>
              </a:rPr>
              <a:t>是存储器单元</a:t>
            </a:r>
          </a:p>
          <a:p>
            <a:pPr algn="l">
              <a:lnSpc>
                <a:spcPct val="130000"/>
              </a:lnSpc>
            </a:pPr>
            <a:r>
              <a:rPr kumimoji="1" lang="en-US" altLang="zh-CN">
                <a:latin typeface="Times New Roman" pitchFamily="18" charset="0"/>
              </a:rPr>
              <a:t>I6   MUL R6，R7　；(R6)×(R7) → R6</a:t>
            </a:r>
          </a:p>
          <a:p>
            <a:pPr algn="l">
              <a:lnSpc>
                <a:spcPct val="130000"/>
              </a:lnSpc>
            </a:pPr>
            <a:endParaRPr kumimoji="1" lang="zh-CN" altLang="en-US">
              <a:latin typeface="Times New Roman" pitchFamily="18" charset="0"/>
            </a:endParaRPr>
          </a:p>
          <a:p>
            <a:pPr algn="l">
              <a:lnSpc>
                <a:spcPct val="130000"/>
              </a:lnSpc>
            </a:pPr>
            <a:r>
              <a:rPr kumimoji="1" lang="zh-CN" altLang="en-US">
                <a:latin typeface="Times New Roman" pitchFamily="18" charset="0"/>
              </a:rPr>
              <a:t>其中 </a:t>
            </a:r>
            <a:r>
              <a:rPr kumimoji="1" lang="en-US" altLang="zh-CN">
                <a:latin typeface="Times New Roman" pitchFamily="18" charset="0"/>
              </a:rPr>
              <a:t>I1，I2</a:t>
            </a:r>
            <a:r>
              <a:rPr kumimoji="1" lang="zh-CN" altLang="en-US">
                <a:latin typeface="Times New Roman" pitchFamily="18" charset="0"/>
              </a:rPr>
              <a:t>有</a:t>
            </a:r>
            <a:r>
              <a:rPr kumimoji="1" lang="en-US" altLang="zh-CN">
                <a:latin typeface="Times New Roman" pitchFamily="18" charset="0"/>
              </a:rPr>
              <a:t>RAW</a:t>
            </a:r>
            <a:r>
              <a:rPr kumimoji="1" lang="zh-CN" altLang="en-US">
                <a:latin typeface="Times New Roman" pitchFamily="18" charset="0"/>
              </a:rPr>
              <a:t>相关，</a:t>
            </a:r>
          </a:p>
          <a:p>
            <a:pPr algn="l">
              <a:lnSpc>
                <a:spcPct val="130000"/>
              </a:lnSpc>
            </a:pPr>
            <a:r>
              <a:rPr kumimoji="1" lang="en-US" altLang="zh-CN">
                <a:latin typeface="Times New Roman" pitchFamily="18" charset="0"/>
              </a:rPr>
              <a:t>         I3，I4</a:t>
            </a:r>
            <a:r>
              <a:rPr kumimoji="1" lang="zh-CN" altLang="en-US">
                <a:latin typeface="Times New Roman" pitchFamily="18" charset="0"/>
              </a:rPr>
              <a:t>有</a:t>
            </a:r>
            <a:r>
              <a:rPr kumimoji="1" lang="en-US" altLang="zh-CN">
                <a:latin typeface="Times New Roman" pitchFamily="18" charset="0"/>
              </a:rPr>
              <a:t>WAR</a:t>
            </a:r>
            <a:r>
              <a:rPr kumimoji="1" lang="zh-CN" altLang="en-US">
                <a:latin typeface="Times New Roman" pitchFamily="18" charset="0"/>
              </a:rPr>
              <a:t>相关，</a:t>
            </a:r>
          </a:p>
          <a:p>
            <a:pPr algn="l">
              <a:lnSpc>
                <a:spcPct val="130000"/>
              </a:lnSpc>
            </a:pPr>
            <a:r>
              <a:rPr kumimoji="1" lang="en-US" altLang="zh-CN">
                <a:latin typeface="Times New Roman" pitchFamily="18" charset="0"/>
              </a:rPr>
              <a:t>         I5，I6</a:t>
            </a:r>
            <a:r>
              <a:rPr kumimoji="1" lang="zh-CN" altLang="en-US">
                <a:latin typeface="Times New Roman" pitchFamily="18" charset="0"/>
              </a:rPr>
              <a:t>有</a:t>
            </a:r>
            <a:r>
              <a:rPr kumimoji="1" lang="en-US" altLang="zh-CN">
                <a:latin typeface="Times New Roman" pitchFamily="18" charset="0"/>
              </a:rPr>
              <a:t>WAW</a:t>
            </a:r>
            <a:r>
              <a:rPr kumimoji="1" lang="zh-CN" altLang="en-US">
                <a:latin typeface="Times New Roman" pitchFamily="18" charset="0"/>
              </a:rPr>
              <a:t>相关和</a:t>
            </a:r>
            <a:r>
              <a:rPr kumimoji="1" lang="en-US" altLang="zh-CN">
                <a:latin typeface="Times New Roman" pitchFamily="18" charset="0"/>
              </a:rPr>
              <a:t>RAW</a:t>
            </a:r>
            <a:r>
              <a:rPr kumimoji="1" lang="zh-CN" altLang="en-US">
                <a:latin typeface="Times New Roman" pitchFamily="18" charset="0"/>
              </a:rPr>
              <a:t>相关。</a:t>
            </a:r>
            <a:endParaRPr kumimoji="1" lang="en-US" altLang="zh-CN">
              <a:latin typeface="Times New Roman" pitchFamily="18" charset="0"/>
            </a:endParaRPr>
          </a:p>
          <a:p>
            <a:pPr marL="265113" indent="-265113">
              <a:lnSpc>
                <a:spcPct val="130000"/>
              </a:lnSpc>
            </a:pPr>
            <a:r>
              <a:rPr kumimoji="1" lang="zh-CN" altLang="en-US">
                <a:latin typeface="Times New Roman" pitchFamily="18" charset="0"/>
              </a:rPr>
              <a:t>请画出：(1)按序发射按序完成各段推进情况图；</a:t>
            </a:r>
          </a:p>
          <a:p>
            <a:pPr marL="265113" indent="-265113">
              <a:lnSpc>
                <a:spcPct val="130000"/>
              </a:lnSpc>
            </a:pPr>
            <a:r>
              <a:rPr kumimoji="1" lang="zh-CN" altLang="en-US">
                <a:latin typeface="Times New Roman" pitchFamily="18" charset="0"/>
              </a:rPr>
              <a:t>                (2)按序发射按序完成的流水线时空图。</a:t>
            </a:r>
          </a:p>
        </p:txBody>
      </p:sp>
      <p:sp>
        <p:nvSpPr>
          <p:cNvPr id="3" name="Rectangle 2"/>
          <p:cNvSpPr txBox="1">
            <a:spLocks noChangeArrowheads="1"/>
          </p:cNvSpPr>
          <p:nvPr/>
        </p:nvSpPr>
        <p:spPr>
          <a:xfrm>
            <a:off x="299764" y="620688"/>
            <a:ext cx="4834880" cy="724942"/>
          </a:xfrm>
          <a:prstGeom prst="rect">
            <a:avLst/>
          </a:prstGeom>
          <a:noFill/>
          <a:ln>
            <a:noFill/>
          </a:ln>
        </p:spPr>
        <p:txBody>
          <a:bodyPr vert="horz" wrap="square" lIns="91440" tIns="45720" rIns="91440" bIns="45720" numCol="1" anchor="b" anchorCtr="0" compatLnSpc="1">
            <a:prstTxWarp prst="textNoShape">
              <a:avLst/>
            </a:prstTxWarp>
          </a:bodyPr>
          <a:lstStyle>
            <a:lvl1pPr eaLnBrk="1" hangingPunct="1">
              <a:defRPr sz="3900" b="1">
                <a:solidFill>
                  <a:srgbClr val="330066"/>
                </a:solidFill>
                <a:latin typeface="+mj-lt"/>
                <a:ea typeface="+mj-ea"/>
                <a:cs typeface="+mj-cs"/>
              </a:defRPr>
            </a:lvl1pPr>
            <a:lvl2pPr eaLnBrk="0" hangingPunct="0">
              <a:defRPr sz="3900" b="1">
                <a:solidFill>
                  <a:schemeClr val="tx2"/>
                </a:solidFill>
                <a:latin typeface="Arial" pitchFamily="34" charset="0"/>
              </a:defRPr>
            </a:lvl2pPr>
            <a:lvl3pPr eaLnBrk="0" hangingPunct="0">
              <a:defRPr sz="3900" b="1">
                <a:solidFill>
                  <a:schemeClr val="tx2"/>
                </a:solidFill>
                <a:latin typeface="Arial" pitchFamily="34" charset="0"/>
              </a:defRPr>
            </a:lvl3pPr>
            <a:lvl4pPr eaLnBrk="0" hangingPunct="0">
              <a:defRPr sz="3900" b="1">
                <a:solidFill>
                  <a:schemeClr val="tx2"/>
                </a:solidFill>
                <a:latin typeface="Arial" pitchFamily="34" charset="0"/>
              </a:defRPr>
            </a:lvl4pPr>
            <a:lvl5pPr eaLnBrk="0" hangingPunct="0">
              <a:defRPr sz="3900" b="1">
                <a:solidFill>
                  <a:schemeClr val="tx2"/>
                </a:solidFill>
                <a:latin typeface="Arial" pitchFamily="34" charset="0"/>
              </a:defRPr>
            </a:lvl5pPr>
            <a:lvl6pPr marL="457200" fontAlgn="base">
              <a:spcBef>
                <a:spcPct val="0"/>
              </a:spcBef>
              <a:spcAft>
                <a:spcPct val="0"/>
              </a:spcAft>
              <a:defRPr sz="3900" b="1">
                <a:solidFill>
                  <a:schemeClr val="tx2"/>
                </a:solidFill>
                <a:latin typeface="Arial" pitchFamily="34" charset="0"/>
              </a:defRPr>
            </a:lvl6pPr>
            <a:lvl7pPr marL="914400" fontAlgn="base">
              <a:spcBef>
                <a:spcPct val="0"/>
              </a:spcBef>
              <a:spcAft>
                <a:spcPct val="0"/>
              </a:spcAft>
              <a:defRPr sz="3900" b="1">
                <a:solidFill>
                  <a:schemeClr val="tx2"/>
                </a:solidFill>
                <a:latin typeface="Arial" pitchFamily="34" charset="0"/>
              </a:defRPr>
            </a:lvl7pPr>
            <a:lvl8pPr marL="1371600" fontAlgn="base">
              <a:spcBef>
                <a:spcPct val="0"/>
              </a:spcBef>
              <a:spcAft>
                <a:spcPct val="0"/>
              </a:spcAft>
              <a:defRPr sz="3900" b="1">
                <a:solidFill>
                  <a:schemeClr val="tx2"/>
                </a:solidFill>
                <a:latin typeface="Arial" pitchFamily="34" charset="0"/>
              </a:defRPr>
            </a:lvl8pPr>
            <a:lvl9pPr marL="1828800" fontAlgn="base">
              <a:spcBef>
                <a:spcPct val="0"/>
              </a:spcBef>
              <a:spcAft>
                <a:spcPct val="0"/>
              </a:spcAft>
              <a:defRPr sz="3900" b="1">
                <a:solidFill>
                  <a:schemeClr val="tx2"/>
                </a:solidFill>
                <a:latin typeface="Arial" pitchFamily="34" charset="0"/>
              </a:defRPr>
            </a:lvl9pPr>
          </a:lstStyle>
          <a:p>
            <a:r>
              <a:rPr lang="en-US" altLang="zh-CN"/>
              <a:t>5.7.2 RISC CPU</a:t>
            </a:r>
            <a:r>
              <a:rPr lang="zh-CN" altLang="en-US"/>
              <a:t>实例</a:t>
            </a:r>
            <a:endParaRPr lang="en-US" altLang="zh-CN"/>
          </a:p>
        </p:txBody>
      </p:sp>
      <p:sp>
        <p:nvSpPr>
          <p:cNvPr id="2" name="日期占位符 1"/>
          <p:cNvSpPr>
            <a:spLocks noGrp="1"/>
          </p:cNvSpPr>
          <p:nvPr>
            <p:ph type="dt" sz="half" idx="10"/>
          </p:nvPr>
        </p:nvSpPr>
        <p:spPr/>
        <p:txBody>
          <a:bodyPr/>
          <a:lstStyle/>
          <a:p>
            <a:pPr>
              <a:defRPr/>
            </a:pPr>
            <a:fld id="{269E518E-2E2C-49D3-8907-3115F17A863E}" type="datetime11">
              <a:rPr lang="zh-CN" altLang="en-US" smtClean="0"/>
              <a:t>09:11:19</a:t>
            </a:fld>
            <a:endParaRPr lang="en-US" altLang="zh-CN"/>
          </a:p>
        </p:txBody>
      </p:sp>
      <p:sp>
        <p:nvSpPr>
          <p:cNvPr id="5" name="灯片编号占位符 4"/>
          <p:cNvSpPr>
            <a:spLocks noGrp="1"/>
          </p:cNvSpPr>
          <p:nvPr>
            <p:ph type="sldNum" sz="quarter" idx="12"/>
          </p:nvPr>
        </p:nvSpPr>
        <p:spPr>
          <a:xfrm>
            <a:off x="8172400" y="6425698"/>
            <a:ext cx="971600" cy="457200"/>
          </a:xfrm>
        </p:spPr>
        <p:txBody>
          <a:bodyPr/>
          <a:lstStyle/>
          <a:p>
            <a:pPr>
              <a:defRPr/>
            </a:pPr>
            <a:fld id="{BEFC541B-1060-4900-89C5-15F509B02D6F}" type="slidenum">
              <a:rPr lang="en-US" altLang="zh-CN" smtClean="0"/>
              <a:pPr>
                <a:defRPr/>
              </a:pPr>
              <a:t>172</a:t>
            </a:fld>
            <a:endParaRPr lang="en-US" altLang="zh-CN"/>
          </a:p>
        </p:txBody>
      </p:sp>
    </p:spTree>
    <p:extLst>
      <p:ext uri="{BB962C8B-B14F-4D97-AF65-F5344CB8AC3E}">
        <p14:creationId xmlns:p14="http://schemas.microsoft.com/office/powerpoint/2010/main" val="252018335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ChangeArrowheads="1"/>
          </p:cNvSpPr>
          <p:nvPr/>
        </p:nvSpPr>
        <p:spPr bwMode="auto">
          <a:xfrm>
            <a:off x="270139" y="1484784"/>
            <a:ext cx="8534400"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265113" indent="-265113" algn="l">
              <a:lnSpc>
                <a:spcPct val="130000"/>
              </a:lnSpc>
            </a:pPr>
            <a:r>
              <a:rPr kumimoji="1" lang="zh-CN" altLang="en-US" sz="2400"/>
              <a:t>解</a:t>
            </a:r>
            <a:r>
              <a:rPr kumimoji="1" lang="en-US" altLang="zh-CN" sz="2400"/>
              <a:t>:</a:t>
            </a:r>
          </a:p>
          <a:p>
            <a:pPr marL="265113" indent="-265113" algn="l">
              <a:lnSpc>
                <a:spcPct val="130000"/>
              </a:lnSpc>
            </a:pPr>
            <a:r>
              <a:rPr kumimoji="1" lang="en-US" altLang="zh-CN" sz="2400"/>
              <a:t>I1　LAD R1，A      ；M(A)→R1，M(A)</a:t>
            </a:r>
            <a:r>
              <a:rPr kumimoji="1" lang="zh-CN" altLang="en-US" sz="2400"/>
              <a:t>是存储器单元</a:t>
            </a:r>
          </a:p>
          <a:p>
            <a:pPr marL="265113" indent="-265113" algn="l">
              <a:lnSpc>
                <a:spcPct val="130000"/>
              </a:lnSpc>
            </a:pPr>
            <a:r>
              <a:rPr kumimoji="1" lang="en-US" altLang="zh-CN" sz="2400"/>
              <a:t>I2   ADD R2，R1    ；(R2) + (R1)-&gt;R2</a:t>
            </a:r>
          </a:p>
          <a:p>
            <a:pPr marL="265113" indent="-265113" algn="l">
              <a:lnSpc>
                <a:spcPct val="130000"/>
              </a:lnSpc>
            </a:pPr>
            <a:endParaRPr kumimoji="1" lang="zh-CN" altLang="en-US" sz="2400">
              <a:latin typeface="Times New Roman" pitchFamily="18" charset="0"/>
            </a:endParaRPr>
          </a:p>
          <a:p>
            <a:pPr marL="265113" indent="-265113" algn="l">
              <a:lnSpc>
                <a:spcPct val="130000"/>
              </a:lnSpc>
            </a:pPr>
            <a:r>
              <a:rPr kumimoji="1" lang="zh-CN" altLang="en-US" sz="2400">
                <a:latin typeface="Times New Roman" pitchFamily="18" charset="0"/>
              </a:rPr>
              <a:t>由于</a:t>
            </a:r>
            <a:r>
              <a:rPr kumimoji="1" lang="en-US" altLang="zh-CN" sz="2400">
                <a:latin typeface="Times New Roman" pitchFamily="18" charset="0"/>
              </a:rPr>
              <a:t>I1，I2</a:t>
            </a:r>
            <a:r>
              <a:rPr kumimoji="1" lang="zh-CN" altLang="en-US" sz="2400">
                <a:latin typeface="Times New Roman" pitchFamily="18" charset="0"/>
              </a:rPr>
              <a:t>间有</a:t>
            </a:r>
            <a:r>
              <a:rPr kumimoji="1" lang="en-US" altLang="zh-CN" sz="2400">
                <a:latin typeface="Times New Roman" pitchFamily="18" charset="0"/>
              </a:rPr>
              <a:t>RAW</a:t>
            </a:r>
            <a:r>
              <a:rPr kumimoji="1" lang="zh-CN" altLang="en-US" sz="2400">
                <a:latin typeface="Times New Roman" pitchFamily="18" charset="0"/>
              </a:rPr>
              <a:t>相关，</a:t>
            </a:r>
            <a:r>
              <a:rPr kumimoji="1" lang="en-US" altLang="zh-CN" sz="2400">
                <a:latin typeface="Times New Roman" pitchFamily="18" charset="0"/>
              </a:rPr>
              <a:t>I2</a:t>
            </a:r>
            <a:r>
              <a:rPr kumimoji="1" lang="zh-CN" altLang="en-US" sz="2400">
                <a:latin typeface="Times New Roman" pitchFamily="18" charset="0"/>
              </a:rPr>
              <a:t>要推迟一个时钟才能发射。</a:t>
            </a:r>
            <a:endParaRPr kumimoji="1" lang="en-US" altLang="zh-CN" sz="2400">
              <a:latin typeface="Times New Roman" pitchFamily="18" charset="0"/>
            </a:endParaRPr>
          </a:p>
          <a:p>
            <a:endParaRPr kumimoji="1" lang="en-US" altLang="zh-CN" sz="2400"/>
          </a:p>
          <a:p>
            <a:r>
              <a:rPr kumimoji="1" lang="en-US" altLang="zh-CN" sz="2400"/>
              <a:t>I3   ADD R3，R4　；(R3) + (R4)-&gt;R3</a:t>
            </a:r>
          </a:p>
          <a:p>
            <a:r>
              <a:rPr kumimoji="1" lang="en-US" altLang="zh-CN" sz="2400"/>
              <a:t>I4   MUL R4，R5　；(R4)×(R5)-&gt;R4 </a:t>
            </a:r>
          </a:p>
          <a:p>
            <a:endParaRPr kumimoji="1" lang="en-US" altLang="zh-CN" sz="2400"/>
          </a:p>
          <a:p>
            <a:r>
              <a:rPr kumimoji="1" lang="en-US" altLang="zh-CN" sz="2400"/>
              <a:t>I3，I4</a:t>
            </a:r>
            <a:r>
              <a:rPr kumimoji="1" lang="zh-CN" altLang="en-US" sz="2400"/>
              <a:t>之间有</a:t>
            </a:r>
            <a:r>
              <a:rPr kumimoji="1" lang="en-US" altLang="zh-CN" sz="2400"/>
              <a:t>WAR</a:t>
            </a:r>
            <a:r>
              <a:rPr kumimoji="1" lang="zh-CN" altLang="en-US" sz="2400"/>
              <a:t>相关，但按序发射，即使</a:t>
            </a:r>
            <a:r>
              <a:rPr kumimoji="1" lang="en-US" altLang="zh-CN" sz="2400"/>
              <a:t>I3，I4</a:t>
            </a:r>
            <a:r>
              <a:rPr kumimoji="1" lang="zh-CN" altLang="en-US" sz="2400"/>
              <a:t>并行操作，也不会导致错误。</a:t>
            </a:r>
          </a:p>
        </p:txBody>
      </p:sp>
      <p:sp>
        <p:nvSpPr>
          <p:cNvPr id="3" name="Rectangle 2"/>
          <p:cNvSpPr txBox="1">
            <a:spLocks noChangeArrowheads="1"/>
          </p:cNvSpPr>
          <p:nvPr/>
        </p:nvSpPr>
        <p:spPr>
          <a:xfrm>
            <a:off x="323528" y="404664"/>
            <a:ext cx="4834880" cy="724942"/>
          </a:xfrm>
          <a:prstGeom prst="rect">
            <a:avLst/>
          </a:prstGeom>
          <a:noFill/>
          <a:ln>
            <a:noFill/>
          </a:ln>
        </p:spPr>
        <p:txBody>
          <a:bodyPr vert="horz" wrap="square" lIns="91440" tIns="45720" rIns="91440" bIns="45720" numCol="1" anchor="b" anchorCtr="0" compatLnSpc="1">
            <a:prstTxWarp prst="textNoShape">
              <a:avLst/>
            </a:prstTxWarp>
          </a:bodyPr>
          <a:lstStyle>
            <a:lvl1pPr eaLnBrk="1" hangingPunct="1">
              <a:defRPr sz="3900" b="1">
                <a:solidFill>
                  <a:srgbClr val="330066"/>
                </a:solidFill>
                <a:latin typeface="+mj-lt"/>
                <a:ea typeface="+mj-ea"/>
                <a:cs typeface="+mj-cs"/>
              </a:defRPr>
            </a:lvl1pPr>
            <a:lvl2pPr eaLnBrk="0" hangingPunct="0">
              <a:defRPr sz="3900" b="1">
                <a:solidFill>
                  <a:schemeClr val="tx2"/>
                </a:solidFill>
                <a:latin typeface="Arial" pitchFamily="34" charset="0"/>
              </a:defRPr>
            </a:lvl2pPr>
            <a:lvl3pPr eaLnBrk="0" hangingPunct="0">
              <a:defRPr sz="3900" b="1">
                <a:solidFill>
                  <a:schemeClr val="tx2"/>
                </a:solidFill>
                <a:latin typeface="Arial" pitchFamily="34" charset="0"/>
              </a:defRPr>
            </a:lvl3pPr>
            <a:lvl4pPr eaLnBrk="0" hangingPunct="0">
              <a:defRPr sz="3900" b="1">
                <a:solidFill>
                  <a:schemeClr val="tx2"/>
                </a:solidFill>
                <a:latin typeface="Arial" pitchFamily="34" charset="0"/>
              </a:defRPr>
            </a:lvl4pPr>
            <a:lvl5pPr eaLnBrk="0" hangingPunct="0">
              <a:defRPr sz="3900" b="1">
                <a:solidFill>
                  <a:schemeClr val="tx2"/>
                </a:solidFill>
                <a:latin typeface="Arial" pitchFamily="34" charset="0"/>
              </a:defRPr>
            </a:lvl5pPr>
            <a:lvl6pPr marL="457200" fontAlgn="base">
              <a:spcBef>
                <a:spcPct val="0"/>
              </a:spcBef>
              <a:spcAft>
                <a:spcPct val="0"/>
              </a:spcAft>
              <a:defRPr sz="3900" b="1">
                <a:solidFill>
                  <a:schemeClr val="tx2"/>
                </a:solidFill>
                <a:latin typeface="Arial" pitchFamily="34" charset="0"/>
              </a:defRPr>
            </a:lvl6pPr>
            <a:lvl7pPr marL="914400" fontAlgn="base">
              <a:spcBef>
                <a:spcPct val="0"/>
              </a:spcBef>
              <a:spcAft>
                <a:spcPct val="0"/>
              </a:spcAft>
              <a:defRPr sz="3900" b="1">
                <a:solidFill>
                  <a:schemeClr val="tx2"/>
                </a:solidFill>
                <a:latin typeface="Arial" pitchFamily="34" charset="0"/>
              </a:defRPr>
            </a:lvl7pPr>
            <a:lvl8pPr marL="1371600" fontAlgn="base">
              <a:spcBef>
                <a:spcPct val="0"/>
              </a:spcBef>
              <a:spcAft>
                <a:spcPct val="0"/>
              </a:spcAft>
              <a:defRPr sz="3900" b="1">
                <a:solidFill>
                  <a:schemeClr val="tx2"/>
                </a:solidFill>
                <a:latin typeface="Arial" pitchFamily="34" charset="0"/>
              </a:defRPr>
            </a:lvl8pPr>
            <a:lvl9pPr marL="1828800" fontAlgn="base">
              <a:spcBef>
                <a:spcPct val="0"/>
              </a:spcBef>
              <a:spcAft>
                <a:spcPct val="0"/>
              </a:spcAft>
              <a:defRPr sz="3900" b="1">
                <a:solidFill>
                  <a:schemeClr val="tx2"/>
                </a:solidFill>
                <a:latin typeface="Arial" pitchFamily="34" charset="0"/>
              </a:defRPr>
            </a:lvl9pPr>
          </a:lstStyle>
          <a:p>
            <a:r>
              <a:rPr lang="en-US" altLang="zh-CN"/>
              <a:t>5.7.2 RISC CPU</a:t>
            </a:r>
            <a:r>
              <a:rPr lang="zh-CN" altLang="en-US"/>
              <a:t>实例</a:t>
            </a:r>
            <a:endParaRPr lang="en-US" altLang="zh-CN"/>
          </a:p>
        </p:txBody>
      </p:sp>
      <p:sp>
        <p:nvSpPr>
          <p:cNvPr id="2" name="日期占位符 1"/>
          <p:cNvSpPr>
            <a:spLocks noGrp="1"/>
          </p:cNvSpPr>
          <p:nvPr>
            <p:ph type="dt" sz="half" idx="10"/>
          </p:nvPr>
        </p:nvSpPr>
        <p:spPr/>
        <p:txBody>
          <a:bodyPr/>
          <a:lstStyle/>
          <a:p>
            <a:pPr>
              <a:defRPr/>
            </a:pPr>
            <a:fld id="{98FF71A1-5A4C-4A79-A05D-8507E837D79E}" type="datetime11">
              <a:rPr lang="zh-CN" altLang="en-US" smtClean="0"/>
              <a:t>09:11:19</a:t>
            </a:fld>
            <a:endParaRPr lang="en-US" altLang="zh-CN"/>
          </a:p>
        </p:txBody>
      </p:sp>
      <p:sp>
        <p:nvSpPr>
          <p:cNvPr id="5" name="灯片编号占位符 4"/>
          <p:cNvSpPr>
            <a:spLocks noGrp="1"/>
          </p:cNvSpPr>
          <p:nvPr>
            <p:ph type="sldNum" sz="quarter" idx="12"/>
          </p:nvPr>
        </p:nvSpPr>
        <p:spPr>
          <a:xfrm>
            <a:off x="8100392" y="6425698"/>
            <a:ext cx="1043608" cy="457200"/>
          </a:xfrm>
        </p:spPr>
        <p:txBody>
          <a:bodyPr/>
          <a:lstStyle/>
          <a:p>
            <a:pPr>
              <a:defRPr/>
            </a:pPr>
            <a:fld id="{BEFC541B-1060-4900-89C5-15F509B02D6F}" type="slidenum">
              <a:rPr lang="en-US" altLang="zh-CN" smtClean="0"/>
              <a:pPr>
                <a:defRPr/>
              </a:pPr>
              <a:t>173</a:t>
            </a:fld>
            <a:endParaRPr lang="en-US" altLang="zh-CN"/>
          </a:p>
        </p:txBody>
      </p:sp>
    </p:spTree>
    <p:extLst>
      <p:ext uri="{BB962C8B-B14F-4D97-AF65-F5344CB8AC3E}">
        <p14:creationId xmlns:p14="http://schemas.microsoft.com/office/powerpoint/2010/main" val="29616507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ChangeArrowheads="1"/>
          </p:cNvSpPr>
          <p:nvPr/>
        </p:nvSpPr>
        <p:spPr bwMode="auto">
          <a:xfrm>
            <a:off x="395536" y="1700808"/>
            <a:ext cx="8496944" cy="4138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r>
              <a:rPr kumimoji="1" lang="en-US" altLang="zh-CN" sz="2400"/>
              <a:t>I5   LAD R6，B      ；M(B)→R6，M(B)</a:t>
            </a:r>
            <a:r>
              <a:rPr kumimoji="1" lang="zh-CN" altLang="en-US" sz="2400"/>
              <a:t>是存储器单元</a:t>
            </a:r>
          </a:p>
          <a:p>
            <a:pPr algn="l" eaLnBrk="1" hangingPunct="1"/>
            <a:r>
              <a:rPr kumimoji="1" lang="en-US" altLang="zh-CN" sz="2400"/>
              <a:t>I6   MUL R6，R7　；(R6)×(R7) → R6</a:t>
            </a:r>
          </a:p>
          <a:p>
            <a:pPr algn="l">
              <a:lnSpc>
                <a:spcPct val="130000"/>
              </a:lnSpc>
            </a:pPr>
            <a:endParaRPr kumimoji="1" lang="en-US" altLang="zh-CN" sz="2400"/>
          </a:p>
          <a:p>
            <a:pPr algn="l">
              <a:lnSpc>
                <a:spcPct val="130000"/>
              </a:lnSpc>
            </a:pPr>
            <a:r>
              <a:rPr kumimoji="1" lang="en-US" altLang="zh-CN" sz="2400"/>
              <a:t>I5，I6</a:t>
            </a:r>
            <a:r>
              <a:rPr kumimoji="1" lang="zh-CN" altLang="en-US" sz="2400"/>
              <a:t>间还有</a:t>
            </a:r>
            <a:r>
              <a:rPr kumimoji="1" lang="en-US" altLang="zh-CN" sz="2400"/>
              <a:t>WAW</a:t>
            </a:r>
            <a:r>
              <a:rPr kumimoji="1" lang="zh-CN" altLang="en-US" sz="2400"/>
              <a:t>相关，只要</a:t>
            </a:r>
            <a:r>
              <a:rPr kumimoji="1" lang="en-US" altLang="zh-CN" sz="2400"/>
              <a:t>I6</a:t>
            </a:r>
            <a:r>
              <a:rPr kumimoji="1" lang="zh-CN" altLang="en-US" sz="2400"/>
              <a:t>的完成放在</a:t>
            </a:r>
            <a:r>
              <a:rPr kumimoji="1" lang="en-US" altLang="zh-CN" sz="2400"/>
              <a:t>I5</a:t>
            </a:r>
            <a:r>
              <a:rPr kumimoji="1" lang="zh-CN" altLang="en-US" sz="2400"/>
              <a:t>之后，就不会出错。</a:t>
            </a:r>
            <a:r>
              <a:rPr kumimoji="1" lang="en-US" altLang="zh-CN" sz="2400"/>
              <a:t>I6</a:t>
            </a:r>
            <a:r>
              <a:rPr kumimoji="1" lang="zh-CN" altLang="en-US" sz="2400"/>
              <a:t>要推迟一个时钟才能发射。</a:t>
            </a:r>
          </a:p>
          <a:p>
            <a:pPr algn="l">
              <a:lnSpc>
                <a:spcPct val="130000"/>
              </a:lnSpc>
            </a:pPr>
            <a:endParaRPr kumimoji="1" lang="zh-CN" altLang="en-US" sz="2400"/>
          </a:p>
          <a:p>
            <a:pPr algn="l">
              <a:lnSpc>
                <a:spcPct val="130000"/>
              </a:lnSpc>
            </a:pPr>
            <a:r>
              <a:rPr kumimoji="1" lang="zh-CN" altLang="en-US" sz="2400"/>
              <a:t>注意，</a:t>
            </a:r>
            <a:r>
              <a:rPr kumimoji="1" lang="en-US" altLang="zh-CN" sz="2400"/>
              <a:t>I5</a:t>
            </a:r>
            <a:r>
              <a:rPr kumimoji="1" lang="zh-CN" altLang="en-US" sz="2400"/>
              <a:t>实际上已在时钟6执行完毕，但一直推迟到时钟9才写回，这是为了保持按序完成。超标量流水线完成6条指令的执行任务总共需要10个时钟周期。 </a:t>
            </a:r>
          </a:p>
        </p:txBody>
      </p:sp>
      <p:sp>
        <p:nvSpPr>
          <p:cNvPr id="3" name="Rectangle 2"/>
          <p:cNvSpPr txBox="1">
            <a:spLocks noChangeArrowheads="1"/>
          </p:cNvSpPr>
          <p:nvPr/>
        </p:nvSpPr>
        <p:spPr>
          <a:xfrm>
            <a:off x="323528" y="404664"/>
            <a:ext cx="4834880" cy="724942"/>
          </a:xfrm>
          <a:prstGeom prst="rect">
            <a:avLst/>
          </a:prstGeom>
          <a:noFill/>
          <a:ln>
            <a:noFill/>
          </a:ln>
        </p:spPr>
        <p:txBody>
          <a:bodyPr vert="horz" wrap="square" lIns="91440" tIns="45720" rIns="91440" bIns="45720" numCol="1" anchor="b" anchorCtr="0" compatLnSpc="1">
            <a:prstTxWarp prst="textNoShape">
              <a:avLst/>
            </a:prstTxWarp>
          </a:bodyPr>
          <a:lstStyle>
            <a:lvl1pPr eaLnBrk="1" hangingPunct="1">
              <a:defRPr sz="3900" b="1">
                <a:solidFill>
                  <a:srgbClr val="330066"/>
                </a:solidFill>
                <a:latin typeface="+mj-lt"/>
                <a:ea typeface="+mj-ea"/>
                <a:cs typeface="+mj-cs"/>
              </a:defRPr>
            </a:lvl1pPr>
            <a:lvl2pPr eaLnBrk="0" hangingPunct="0">
              <a:defRPr sz="3900" b="1">
                <a:solidFill>
                  <a:schemeClr val="tx2"/>
                </a:solidFill>
                <a:latin typeface="Arial" pitchFamily="34" charset="0"/>
              </a:defRPr>
            </a:lvl2pPr>
            <a:lvl3pPr eaLnBrk="0" hangingPunct="0">
              <a:defRPr sz="3900" b="1">
                <a:solidFill>
                  <a:schemeClr val="tx2"/>
                </a:solidFill>
                <a:latin typeface="Arial" pitchFamily="34" charset="0"/>
              </a:defRPr>
            </a:lvl3pPr>
            <a:lvl4pPr eaLnBrk="0" hangingPunct="0">
              <a:defRPr sz="3900" b="1">
                <a:solidFill>
                  <a:schemeClr val="tx2"/>
                </a:solidFill>
                <a:latin typeface="Arial" pitchFamily="34" charset="0"/>
              </a:defRPr>
            </a:lvl4pPr>
            <a:lvl5pPr eaLnBrk="0" hangingPunct="0">
              <a:defRPr sz="3900" b="1">
                <a:solidFill>
                  <a:schemeClr val="tx2"/>
                </a:solidFill>
                <a:latin typeface="Arial" pitchFamily="34" charset="0"/>
              </a:defRPr>
            </a:lvl5pPr>
            <a:lvl6pPr marL="457200" fontAlgn="base">
              <a:spcBef>
                <a:spcPct val="0"/>
              </a:spcBef>
              <a:spcAft>
                <a:spcPct val="0"/>
              </a:spcAft>
              <a:defRPr sz="3900" b="1">
                <a:solidFill>
                  <a:schemeClr val="tx2"/>
                </a:solidFill>
                <a:latin typeface="Arial" pitchFamily="34" charset="0"/>
              </a:defRPr>
            </a:lvl6pPr>
            <a:lvl7pPr marL="914400" fontAlgn="base">
              <a:spcBef>
                <a:spcPct val="0"/>
              </a:spcBef>
              <a:spcAft>
                <a:spcPct val="0"/>
              </a:spcAft>
              <a:defRPr sz="3900" b="1">
                <a:solidFill>
                  <a:schemeClr val="tx2"/>
                </a:solidFill>
                <a:latin typeface="Arial" pitchFamily="34" charset="0"/>
              </a:defRPr>
            </a:lvl7pPr>
            <a:lvl8pPr marL="1371600" fontAlgn="base">
              <a:spcBef>
                <a:spcPct val="0"/>
              </a:spcBef>
              <a:spcAft>
                <a:spcPct val="0"/>
              </a:spcAft>
              <a:defRPr sz="3900" b="1">
                <a:solidFill>
                  <a:schemeClr val="tx2"/>
                </a:solidFill>
                <a:latin typeface="Arial" pitchFamily="34" charset="0"/>
              </a:defRPr>
            </a:lvl8pPr>
            <a:lvl9pPr marL="1828800" fontAlgn="base">
              <a:spcBef>
                <a:spcPct val="0"/>
              </a:spcBef>
              <a:spcAft>
                <a:spcPct val="0"/>
              </a:spcAft>
              <a:defRPr sz="3900" b="1">
                <a:solidFill>
                  <a:schemeClr val="tx2"/>
                </a:solidFill>
                <a:latin typeface="Arial" pitchFamily="34" charset="0"/>
              </a:defRPr>
            </a:lvl9pPr>
          </a:lstStyle>
          <a:p>
            <a:r>
              <a:rPr lang="en-US" altLang="zh-CN"/>
              <a:t>5.7.2 RISC CPU</a:t>
            </a:r>
            <a:r>
              <a:rPr lang="zh-CN" altLang="en-US"/>
              <a:t>实例</a:t>
            </a:r>
            <a:endParaRPr lang="en-US" altLang="zh-CN"/>
          </a:p>
        </p:txBody>
      </p:sp>
      <p:sp>
        <p:nvSpPr>
          <p:cNvPr id="2" name="日期占位符 1"/>
          <p:cNvSpPr>
            <a:spLocks noGrp="1"/>
          </p:cNvSpPr>
          <p:nvPr>
            <p:ph type="dt" sz="half" idx="10"/>
          </p:nvPr>
        </p:nvSpPr>
        <p:spPr/>
        <p:txBody>
          <a:bodyPr/>
          <a:lstStyle/>
          <a:p>
            <a:pPr>
              <a:defRPr/>
            </a:pPr>
            <a:fld id="{7C6F6AB1-E334-4ECE-99A4-000C1CEE1D31}" type="datetime11">
              <a:rPr lang="zh-CN" altLang="en-US" smtClean="0"/>
              <a:t>09:11:19</a:t>
            </a:fld>
            <a:endParaRPr lang="en-US" altLang="zh-CN"/>
          </a:p>
        </p:txBody>
      </p:sp>
      <p:sp>
        <p:nvSpPr>
          <p:cNvPr id="5" name="灯片编号占位符 4"/>
          <p:cNvSpPr>
            <a:spLocks noGrp="1"/>
          </p:cNvSpPr>
          <p:nvPr>
            <p:ph type="sldNum" sz="quarter" idx="12"/>
          </p:nvPr>
        </p:nvSpPr>
        <p:spPr>
          <a:xfrm>
            <a:off x="8172400" y="6425698"/>
            <a:ext cx="971600" cy="457200"/>
          </a:xfrm>
        </p:spPr>
        <p:txBody>
          <a:bodyPr/>
          <a:lstStyle/>
          <a:p>
            <a:pPr>
              <a:defRPr/>
            </a:pPr>
            <a:fld id="{BEFC541B-1060-4900-89C5-15F509B02D6F}" type="slidenum">
              <a:rPr lang="en-US" altLang="zh-CN" smtClean="0"/>
              <a:pPr>
                <a:defRPr/>
              </a:pPr>
              <a:t>174</a:t>
            </a:fld>
            <a:endParaRPr lang="en-US" altLang="zh-CN"/>
          </a:p>
        </p:txBody>
      </p:sp>
    </p:spTree>
    <p:extLst>
      <p:ext uri="{BB962C8B-B14F-4D97-AF65-F5344CB8AC3E}">
        <p14:creationId xmlns:p14="http://schemas.microsoft.com/office/powerpoint/2010/main" val="22211663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3234">
                                            <p:txEl>
                                              <p:pRg st="0" end="0"/>
                                            </p:txEl>
                                          </p:spTgt>
                                        </p:tgtEl>
                                        <p:attrNameLst>
                                          <p:attrName>style.visibility</p:attrName>
                                        </p:attrNameLst>
                                      </p:cBhvr>
                                      <p:to>
                                        <p:strVal val="visible"/>
                                      </p:to>
                                    </p:set>
                                    <p:animEffect transition="in" filter="blinds(horizontal)">
                                      <p:cBhvr>
                                        <p:cTn id="7" dur="500"/>
                                        <p:tgtEl>
                                          <p:spTgt spid="22323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23234">
                                            <p:txEl>
                                              <p:pRg st="1" end="1"/>
                                            </p:txEl>
                                          </p:spTgt>
                                        </p:tgtEl>
                                        <p:attrNameLst>
                                          <p:attrName>style.visibility</p:attrName>
                                        </p:attrNameLst>
                                      </p:cBhvr>
                                      <p:to>
                                        <p:strVal val="visible"/>
                                      </p:to>
                                    </p:set>
                                    <p:animEffect transition="in" filter="blinds(horizontal)">
                                      <p:cBhvr>
                                        <p:cTn id="10" dur="500"/>
                                        <p:tgtEl>
                                          <p:spTgt spid="22323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23234">
                                            <p:txEl>
                                              <p:pRg st="3" end="3"/>
                                            </p:txEl>
                                          </p:spTgt>
                                        </p:tgtEl>
                                        <p:attrNameLst>
                                          <p:attrName>style.visibility</p:attrName>
                                        </p:attrNameLst>
                                      </p:cBhvr>
                                      <p:to>
                                        <p:strVal val="visible"/>
                                      </p:to>
                                    </p:set>
                                    <p:animEffect transition="in" filter="blinds(horizontal)">
                                      <p:cBhvr>
                                        <p:cTn id="13" dur="500"/>
                                        <p:tgtEl>
                                          <p:spTgt spid="223234">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223234">
                                            <p:txEl>
                                              <p:pRg st="5" end="5"/>
                                            </p:txEl>
                                          </p:spTgt>
                                        </p:tgtEl>
                                        <p:attrNameLst>
                                          <p:attrName>style.visibility</p:attrName>
                                        </p:attrNameLst>
                                      </p:cBhvr>
                                      <p:to>
                                        <p:strVal val="visible"/>
                                      </p:to>
                                    </p:set>
                                    <p:animEffect transition="in" filter="blinds(horizontal)">
                                      <p:cBhvr>
                                        <p:cTn id="18" dur="500"/>
                                        <p:tgtEl>
                                          <p:spTgt spid="22323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9" name="Rectangle 3"/>
          <p:cNvSpPr>
            <a:spLocks noChangeArrowheads="1"/>
          </p:cNvSpPr>
          <p:nvPr/>
        </p:nvSpPr>
        <p:spPr bwMode="auto">
          <a:xfrm>
            <a:off x="1708150" y="1412776"/>
            <a:ext cx="6048672"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r>
              <a:rPr kumimoji="1" lang="en-US" altLang="zh-CN" sz="1800">
                <a:latin typeface="Arial" charset="0"/>
              </a:rPr>
              <a:t>I1　LAD R1，A     ；M(A)→R1，M(A)</a:t>
            </a:r>
            <a:r>
              <a:rPr kumimoji="1" lang="zh-CN" altLang="en-US" sz="1800">
                <a:latin typeface="Arial" charset="0"/>
              </a:rPr>
              <a:t>是存储器单元</a:t>
            </a:r>
          </a:p>
          <a:p>
            <a:pPr algn="l" eaLnBrk="1" hangingPunct="1"/>
            <a:r>
              <a:rPr kumimoji="1" lang="en-US" altLang="zh-CN" sz="1800">
                <a:latin typeface="Arial" charset="0"/>
              </a:rPr>
              <a:t>I2   ADD R2，R1    ；(R2) + (R1)-&gt;R2</a:t>
            </a:r>
          </a:p>
          <a:p>
            <a:pPr algn="l" eaLnBrk="1" hangingPunct="1"/>
            <a:r>
              <a:rPr kumimoji="1" lang="en-US" altLang="zh-CN" sz="1800">
                <a:latin typeface="Arial" charset="0"/>
              </a:rPr>
              <a:t>I3   ADD R3，R4　；(R3) + (R4)-&gt;R3</a:t>
            </a:r>
          </a:p>
          <a:p>
            <a:pPr algn="l" eaLnBrk="1" hangingPunct="1"/>
            <a:r>
              <a:rPr kumimoji="1" lang="en-US" altLang="zh-CN" sz="1800">
                <a:latin typeface="Arial" charset="0"/>
              </a:rPr>
              <a:t>I4   MUL R4，R5　；(R4)×(R5)-&gt;R4</a:t>
            </a:r>
          </a:p>
          <a:p>
            <a:pPr algn="l" eaLnBrk="1" hangingPunct="1"/>
            <a:r>
              <a:rPr kumimoji="1" lang="en-US" altLang="zh-CN" sz="1800">
                <a:latin typeface="Arial" charset="0"/>
              </a:rPr>
              <a:t>I5   LAD R6，B      ；M(B)→R6，M(B)</a:t>
            </a:r>
            <a:r>
              <a:rPr kumimoji="1" lang="zh-CN" altLang="en-US" sz="1800">
                <a:latin typeface="Arial" charset="0"/>
              </a:rPr>
              <a:t>是存储器单元</a:t>
            </a:r>
          </a:p>
          <a:p>
            <a:pPr algn="l" eaLnBrk="1" hangingPunct="1"/>
            <a:r>
              <a:rPr kumimoji="1" lang="en-US" altLang="zh-CN" sz="1800">
                <a:latin typeface="Arial" charset="0"/>
              </a:rPr>
              <a:t>I6   MUL R6，R7　；(R6)×(R7) → R6</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8150" y="3284984"/>
            <a:ext cx="5726113"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904394" y="5821789"/>
            <a:ext cx="1656184" cy="369332"/>
          </a:xfrm>
          <a:prstGeom prst="rect">
            <a:avLst/>
          </a:prstGeom>
          <a:noFill/>
        </p:spPr>
        <p:txBody>
          <a:bodyPr wrap="square" rtlCol="0">
            <a:spAutoFit/>
          </a:bodyPr>
          <a:lstStyle/>
          <a:p>
            <a:r>
              <a:rPr lang="zh-CN" altLang="en-US" b="1"/>
              <a:t>流水线时空图</a:t>
            </a:r>
          </a:p>
        </p:txBody>
      </p:sp>
      <p:sp>
        <p:nvSpPr>
          <p:cNvPr id="7" name="Rectangle 2"/>
          <p:cNvSpPr txBox="1">
            <a:spLocks noChangeArrowheads="1"/>
          </p:cNvSpPr>
          <p:nvPr/>
        </p:nvSpPr>
        <p:spPr>
          <a:xfrm>
            <a:off x="323528" y="404664"/>
            <a:ext cx="4834880" cy="724942"/>
          </a:xfrm>
          <a:prstGeom prst="rect">
            <a:avLst/>
          </a:prstGeom>
          <a:noFill/>
          <a:ln>
            <a:noFill/>
          </a:ln>
        </p:spPr>
        <p:txBody>
          <a:bodyPr vert="horz" wrap="square" lIns="91440" tIns="45720" rIns="91440" bIns="45720" numCol="1" anchor="b" anchorCtr="0" compatLnSpc="1">
            <a:prstTxWarp prst="textNoShape">
              <a:avLst/>
            </a:prstTxWarp>
          </a:bodyPr>
          <a:lstStyle>
            <a:lvl1pPr eaLnBrk="1" hangingPunct="1">
              <a:defRPr sz="3900" b="1">
                <a:solidFill>
                  <a:srgbClr val="330066"/>
                </a:solidFill>
                <a:latin typeface="+mj-lt"/>
                <a:ea typeface="+mj-ea"/>
                <a:cs typeface="+mj-cs"/>
              </a:defRPr>
            </a:lvl1pPr>
            <a:lvl2pPr eaLnBrk="0" hangingPunct="0">
              <a:defRPr sz="3900" b="1">
                <a:solidFill>
                  <a:schemeClr val="tx2"/>
                </a:solidFill>
                <a:latin typeface="Arial" pitchFamily="34" charset="0"/>
              </a:defRPr>
            </a:lvl2pPr>
            <a:lvl3pPr eaLnBrk="0" hangingPunct="0">
              <a:defRPr sz="3900" b="1">
                <a:solidFill>
                  <a:schemeClr val="tx2"/>
                </a:solidFill>
                <a:latin typeface="Arial" pitchFamily="34" charset="0"/>
              </a:defRPr>
            </a:lvl3pPr>
            <a:lvl4pPr eaLnBrk="0" hangingPunct="0">
              <a:defRPr sz="3900" b="1">
                <a:solidFill>
                  <a:schemeClr val="tx2"/>
                </a:solidFill>
                <a:latin typeface="Arial" pitchFamily="34" charset="0"/>
              </a:defRPr>
            </a:lvl4pPr>
            <a:lvl5pPr eaLnBrk="0" hangingPunct="0">
              <a:defRPr sz="3900" b="1">
                <a:solidFill>
                  <a:schemeClr val="tx2"/>
                </a:solidFill>
                <a:latin typeface="Arial" pitchFamily="34" charset="0"/>
              </a:defRPr>
            </a:lvl5pPr>
            <a:lvl6pPr marL="457200" fontAlgn="base">
              <a:spcBef>
                <a:spcPct val="0"/>
              </a:spcBef>
              <a:spcAft>
                <a:spcPct val="0"/>
              </a:spcAft>
              <a:defRPr sz="3900" b="1">
                <a:solidFill>
                  <a:schemeClr val="tx2"/>
                </a:solidFill>
                <a:latin typeface="Arial" pitchFamily="34" charset="0"/>
              </a:defRPr>
            </a:lvl6pPr>
            <a:lvl7pPr marL="914400" fontAlgn="base">
              <a:spcBef>
                <a:spcPct val="0"/>
              </a:spcBef>
              <a:spcAft>
                <a:spcPct val="0"/>
              </a:spcAft>
              <a:defRPr sz="3900" b="1">
                <a:solidFill>
                  <a:schemeClr val="tx2"/>
                </a:solidFill>
                <a:latin typeface="Arial" pitchFamily="34" charset="0"/>
              </a:defRPr>
            </a:lvl7pPr>
            <a:lvl8pPr marL="1371600" fontAlgn="base">
              <a:spcBef>
                <a:spcPct val="0"/>
              </a:spcBef>
              <a:spcAft>
                <a:spcPct val="0"/>
              </a:spcAft>
              <a:defRPr sz="3900" b="1">
                <a:solidFill>
                  <a:schemeClr val="tx2"/>
                </a:solidFill>
                <a:latin typeface="Arial" pitchFamily="34" charset="0"/>
              </a:defRPr>
            </a:lvl8pPr>
            <a:lvl9pPr marL="1828800" fontAlgn="base">
              <a:spcBef>
                <a:spcPct val="0"/>
              </a:spcBef>
              <a:spcAft>
                <a:spcPct val="0"/>
              </a:spcAft>
              <a:defRPr sz="3900" b="1">
                <a:solidFill>
                  <a:schemeClr val="tx2"/>
                </a:solidFill>
                <a:latin typeface="Arial" pitchFamily="34" charset="0"/>
              </a:defRPr>
            </a:lvl9pPr>
          </a:lstStyle>
          <a:p>
            <a:r>
              <a:rPr lang="en-US" altLang="zh-CN"/>
              <a:t>5.7.2 RISC CPU</a:t>
            </a:r>
            <a:r>
              <a:rPr lang="zh-CN" altLang="en-US"/>
              <a:t>实例</a:t>
            </a:r>
            <a:endParaRPr lang="en-US" altLang="zh-CN"/>
          </a:p>
        </p:txBody>
      </p:sp>
      <p:sp>
        <p:nvSpPr>
          <p:cNvPr id="3" name="日期占位符 2"/>
          <p:cNvSpPr>
            <a:spLocks noGrp="1"/>
          </p:cNvSpPr>
          <p:nvPr>
            <p:ph type="dt" sz="half" idx="10"/>
          </p:nvPr>
        </p:nvSpPr>
        <p:spPr/>
        <p:txBody>
          <a:bodyPr/>
          <a:lstStyle/>
          <a:p>
            <a:pPr>
              <a:defRPr/>
            </a:pPr>
            <a:fld id="{6E8966D2-B215-4739-B5A8-053E70CD3142}" type="datetime11">
              <a:rPr lang="zh-CN" altLang="en-US" smtClean="0"/>
              <a:t>09:11:19</a:t>
            </a:fld>
            <a:endParaRPr lang="en-US" altLang="zh-CN"/>
          </a:p>
        </p:txBody>
      </p:sp>
      <p:sp>
        <p:nvSpPr>
          <p:cNvPr id="5" name="灯片编号占位符 4"/>
          <p:cNvSpPr>
            <a:spLocks noGrp="1"/>
          </p:cNvSpPr>
          <p:nvPr>
            <p:ph type="sldNum" sz="quarter" idx="12"/>
          </p:nvPr>
        </p:nvSpPr>
        <p:spPr>
          <a:xfrm>
            <a:off x="8100392" y="6425698"/>
            <a:ext cx="1043608" cy="457200"/>
          </a:xfrm>
        </p:spPr>
        <p:txBody>
          <a:bodyPr/>
          <a:lstStyle/>
          <a:p>
            <a:pPr>
              <a:defRPr/>
            </a:pPr>
            <a:fld id="{BEFC541B-1060-4900-89C5-15F509B02D6F}" type="slidenum">
              <a:rPr lang="en-US" altLang="zh-CN" smtClean="0"/>
              <a:pPr>
                <a:defRPr/>
              </a:pPr>
              <a:t>175</a:t>
            </a:fld>
            <a:endParaRPr lang="en-US" altLang="zh-CN"/>
          </a:p>
        </p:txBody>
      </p:sp>
    </p:spTree>
    <p:extLst>
      <p:ext uri="{BB962C8B-B14F-4D97-AF65-F5344CB8AC3E}">
        <p14:creationId xmlns:p14="http://schemas.microsoft.com/office/powerpoint/2010/main" val="1736907988"/>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3" name="Picture 23"/>
          <p:cNvPicPr>
            <a:picLocks noChangeAspect="1" noChangeArrowheads="1"/>
          </p:cNvPicPr>
          <p:nvPr/>
        </p:nvPicPr>
        <p:blipFill>
          <a:blip r:embed="rId2" cstate="print">
            <a:extLst>
              <a:ext uri="{28A0092B-C50C-407E-A947-70E740481C1C}">
                <a14:useLocalDpi xmlns:a14="http://schemas.microsoft.com/office/drawing/2010/main" val="0"/>
              </a:ext>
            </a:extLst>
          </a:blip>
          <a:srcRect t="12541" r="3300" b="37976"/>
          <a:stretch>
            <a:fillRect/>
          </a:stretch>
        </p:blipFill>
        <p:spPr bwMode="auto">
          <a:xfrm>
            <a:off x="2267744" y="4725144"/>
            <a:ext cx="4787900" cy="1916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062" y="404664"/>
            <a:ext cx="6545263"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635896" y="4189665"/>
            <a:ext cx="1872208" cy="369332"/>
          </a:xfrm>
          <a:prstGeom prst="rect">
            <a:avLst/>
          </a:prstGeom>
          <a:noFill/>
        </p:spPr>
        <p:txBody>
          <a:bodyPr wrap="square" rtlCol="0">
            <a:spAutoFit/>
          </a:bodyPr>
          <a:lstStyle/>
          <a:p>
            <a:r>
              <a:rPr lang="zh-CN" altLang="en-US" b="1"/>
              <a:t>各段推进情况图</a:t>
            </a:r>
          </a:p>
        </p:txBody>
      </p:sp>
      <p:sp>
        <p:nvSpPr>
          <p:cNvPr id="3" name="日期占位符 2"/>
          <p:cNvSpPr>
            <a:spLocks noGrp="1"/>
          </p:cNvSpPr>
          <p:nvPr>
            <p:ph type="dt" sz="half" idx="10"/>
          </p:nvPr>
        </p:nvSpPr>
        <p:spPr/>
        <p:txBody>
          <a:bodyPr/>
          <a:lstStyle/>
          <a:p>
            <a:pPr>
              <a:defRPr/>
            </a:pPr>
            <a:fld id="{C9CAA521-05B0-481A-B1B9-DE3A732A7AF1}" type="datetime11">
              <a:rPr lang="zh-CN" altLang="en-US" smtClean="0"/>
              <a:t>09:11:19</a:t>
            </a:fld>
            <a:endParaRPr lang="en-US" altLang="zh-CN"/>
          </a:p>
        </p:txBody>
      </p:sp>
      <p:sp>
        <p:nvSpPr>
          <p:cNvPr id="5" name="灯片编号占位符 4"/>
          <p:cNvSpPr>
            <a:spLocks noGrp="1"/>
          </p:cNvSpPr>
          <p:nvPr>
            <p:ph type="sldNum" sz="quarter" idx="12"/>
          </p:nvPr>
        </p:nvSpPr>
        <p:spPr>
          <a:xfrm>
            <a:off x="8172400" y="6425698"/>
            <a:ext cx="971600" cy="457200"/>
          </a:xfrm>
        </p:spPr>
        <p:txBody>
          <a:bodyPr/>
          <a:lstStyle/>
          <a:p>
            <a:pPr>
              <a:defRPr/>
            </a:pPr>
            <a:fld id="{BEFC541B-1060-4900-89C5-15F509B02D6F}" type="slidenum">
              <a:rPr lang="en-US" altLang="zh-CN" smtClean="0"/>
              <a:pPr>
                <a:defRPr/>
              </a:pPr>
              <a:t>176</a:t>
            </a:fld>
            <a:endParaRPr lang="en-US" altLang="zh-CN"/>
          </a:p>
        </p:txBody>
      </p:sp>
    </p:spTree>
    <p:extLst>
      <p:ext uri="{BB962C8B-B14F-4D97-AF65-F5344CB8AC3E}">
        <p14:creationId xmlns:p14="http://schemas.microsoft.com/office/powerpoint/2010/main" val="45590631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523" name="Text Box 3"/>
          <p:cNvSpPr txBox="1">
            <a:spLocks noChangeArrowheads="1"/>
          </p:cNvSpPr>
          <p:nvPr/>
        </p:nvSpPr>
        <p:spPr bwMode="auto">
          <a:xfrm>
            <a:off x="441325" y="497442"/>
            <a:ext cx="4951997"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3900" b="1">
                <a:solidFill>
                  <a:srgbClr val="330066"/>
                </a:solidFill>
                <a:latin typeface="+mj-lt"/>
                <a:ea typeface="+mj-ea"/>
                <a:cs typeface="+mj-cs"/>
              </a:defRPr>
            </a:lvl1pPr>
            <a:lvl2pPr eaLnBrk="0" hangingPunct="0">
              <a:defRPr sz="3900" b="1">
                <a:solidFill>
                  <a:schemeClr val="tx2"/>
                </a:solidFill>
                <a:latin typeface="Arial" pitchFamily="34" charset="0"/>
              </a:defRPr>
            </a:lvl2pPr>
            <a:lvl3pPr eaLnBrk="0" hangingPunct="0">
              <a:defRPr sz="3900" b="1">
                <a:solidFill>
                  <a:schemeClr val="tx2"/>
                </a:solidFill>
                <a:latin typeface="Arial" pitchFamily="34" charset="0"/>
              </a:defRPr>
            </a:lvl3pPr>
            <a:lvl4pPr eaLnBrk="0" hangingPunct="0">
              <a:defRPr sz="3900" b="1">
                <a:solidFill>
                  <a:schemeClr val="tx2"/>
                </a:solidFill>
                <a:latin typeface="Arial" pitchFamily="34" charset="0"/>
              </a:defRPr>
            </a:lvl4pPr>
            <a:lvl5pPr eaLnBrk="0" hangingPunct="0">
              <a:defRPr sz="3900" b="1">
                <a:solidFill>
                  <a:schemeClr val="tx2"/>
                </a:solidFill>
                <a:latin typeface="Arial" pitchFamily="34" charset="0"/>
              </a:defRPr>
            </a:lvl5pPr>
            <a:lvl6pPr marL="457200" fontAlgn="base">
              <a:spcBef>
                <a:spcPct val="0"/>
              </a:spcBef>
              <a:spcAft>
                <a:spcPct val="0"/>
              </a:spcAft>
              <a:defRPr sz="3900" b="1">
                <a:solidFill>
                  <a:schemeClr val="tx2"/>
                </a:solidFill>
                <a:latin typeface="Arial" pitchFamily="34" charset="0"/>
              </a:defRPr>
            </a:lvl6pPr>
            <a:lvl7pPr marL="914400" fontAlgn="base">
              <a:spcBef>
                <a:spcPct val="0"/>
              </a:spcBef>
              <a:spcAft>
                <a:spcPct val="0"/>
              </a:spcAft>
              <a:defRPr sz="3900" b="1">
                <a:solidFill>
                  <a:schemeClr val="tx2"/>
                </a:solidFill>
                <a:latin typeface="Arial" pitchFamily="34" charset="0"/>
              </a:defRPr>
            </a:lvl7pPr>
            <a:lvl8pPr marL="1371600" fontAlgn="base">
              <a:spcBef>
                <a:spcPct val="0"/>
              </a:spcBef>
              <a:spcAft>
                <a:spcPct val="0"/>
              </a:spcAft>
              <a:defRPr sz="3900" b="1">
                <a:solidFill>
                  <a:schemeClr val="tx2"/>
                </a:solidFill>
                <a:latin typeface="Arial" pitchFamily="34" charset="0"/>
              </a:defRPr>
            </a:lvl8pPr>
            <a:lvl9pPr marL="1828800" fontAlgn="base">
              <a:spcBef>
                <a:spcPct val="0"/>
              </a:spcBef>
              <a:spcAft>
                <a:spcPct val="0"/>
              </a:spcAft>
              <a:defRPr sz="3900" b="1">
                <a:solidFill>
                  <a:schemeClr val="tx2"/>
                </a:solidFill>
                <a:latin typeface="Arial" pitchFamily="34" charset="0"/>
              </a:defRPr>
            </a:lvl9pPr>
          </a:lstStyle>
          <a:p>
            <a:r>
              <a:rPr lang="zh-CN" altLang="zh-CN"/>
              <a:t>5.7.3 </a:t>
            </a:r>
            <a:r>
              <a:rPr lang="zh-CN"/>
              <a:t>动态流水线调度</a:t>
            </a:r>
            <a:endParaRPr lang="en-US" altLang="zh-CN"/>
          </a:p>
        </p:txBody>
      </p:sp>
      <p:sp>
        <p:nvSpPr>
          <p:cNvPr id="107525" name="Text Box 3"/>
          <p:cNvSpPr txBox="1">
            <a:spLocks noChangeArrowheads="1"/>
          </p:cNvSpPr>
          <p:nvPr/>
        </p:nvSpPr>
        <p:spPr bwMode="auto">
          <a:xfrm>
            <a:off x="522024" y="1654023"/>
            <a:ext cx="828092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indent="457200" eaLnBrk="1" hangingPunct="1"/>
            <a:r>
              <a:rPr lang="zh-CN" sz="2800"/>
              <a:t>动态流水线调度是指对指令重新排序以避免处理器阻塞的硬件支持。</a:t>
            </a:r>
            <a:br>
              <a:rPr lang="zh-CN" sz="2800"/>
            </a:br>
            <a:r>
              <a:rPr lang="en-US" altLang="zh-CN" sz="2800"/>
              <a:t>     </a:t>
            </a:r>
            <a:r>
              <a:rPr lang="zh-CN" altLang="en-US" sz="2800"/>
              <a:t>通常</a:t>
            </a:r>
            <a:r>
              <a:rPr lang="zh-CN" sz="2800"/>
              <a:t>流水线</a:t>
            </a:r>
            <a:r>
              <a:rPr lang="zh-CN" altLang="en-US" sz="2800"/>
              <a:t>分为</a:t>
            </a:r>
            <a:r>
              <a:rPr lang="zh-CN" altLang="zh-CN" sz="2800"/>
              <a:t>3</a:t>
            </a:r>
            <a:r>
              <a:rPr lang="zh-CN" sz="2800"/>
              <a:t>个主要单元：</a:t>
            </a:r>
            <a:r>
              <a:rPr lang="zh-CN" altLang="en-US" sz="2800"/>
              <a:t>一个</a:t>
            </a:r>
            <a:r>
              <a:rPr lang="zh-CN" sz="2800"/>
              <a:t>指令发射单元</a:t>
            </a:r>
            <a:r>
              <a:rPr lang="zh-CN" altLang="en-US" sz="2800"/>
              <a:t>，多个</a:t>
            </a:r>
            <a:r>
              <a:rPr lang="zh-CN" sz="2800"/>
              <a:t>功能单元（</a:t>
            </a:r>
            <a:r>
              <a:rPr lang="en-US" altLang="zh-CN" sz="2800"/>
              <a:t>10</a:t>
            </a:r>
            <a:r>
              <a:rPr lang="zh-CN" altLang="en-US" sz="2800"/>
              <a:t>个或更多</a:t>
            </a:r>
            <a:r>
              <a:rPr lang="zh-CN" sz="2800"/>
              <a:t>）</a:t>
            </a:r>
            <a:r>
              <a:rPr lang="zh-CN" altLang="en-US" sz="2800"/>
              <a:t>，一个</a:t>
            </a:r>
            <a:r>
              <a:rPr lang="zh-CN" sz="2800"/>
              <a:t>指令完成单元</a:t>
            </a:r>
            <a:r>
              <a:rPr lang="zh-CN" altLang="en-US" sz="2800"/>
              <a:t>。</a:t>
            </a:r>
            <a:endParaRPr lang="en-US" altLang="zh-CN" sz="2800" b="1"/>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1772" y="3900792"/>
            <a:ext cx="4495800"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p:cNvSpPr>
            <a:spLocks noGrp="1"/>
          </p:cNvSpPr>
          <p:nvPr>
            <p:ph type="dt" sz="half" idx="10"/>
          </p:nvPr>
        </p:nvSpPr>
        <p:spPr/>
        <p:txBody>
          <a:bodyPr/>
          <a:lstStyle/>
          <a:p>
            <a:pPr>
              <a:defRPr/>
            </a:pPr>
            <a:fld id="{35D845A9-3078-466C-BA6A-E3A882B7468B}" type="datetime11">
              <a:rPr lang="zh-CN" altLang="en-US" smtClean="0"/>
              <a:t>09:11:20</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177</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523" name="Text Box 3"/>
          <p:cNvSpPr txBox="1">
            <a:spLocks noChangeArrowheads="1"/>
          </p:cNvSpPr>
          <p:nvPr/>
        </p:nvSpPr>
        <p:spPr bwMode="auto">
          <a:xfrm>
            <a:off x="441325" y="497442"/>
            <a:ext cx="4951997"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3900" b="1">
                <a:solidFill>
                  <a:srgbClr val="330066"/>
                </a:solidFill>
                <a:latin typeface="+mj-lt"/>
                <a:ea typeface="+mj-ea"/>
                <a:cs typeface="+mj-cs"/>
              </a:defRPr>
            </a:lvl1pPr>
            <a:lvl2pPr eaLnBrk="0" hangingPunct="0">
              <a:defRPr sz="3900" b="1">
                <a:solidFill>
                  <a:schemeClr val="tx2"/>
                </a:solidFill>
                <a:latin typeface="Arial" pitchFamily="34" charset="0"/>
              </a:defRPr>
            </a:lvl2pPr>
            <a:lvl3pPr eaLnBrk="0" hangingPunct="0">
              <a:defRPr sz="3900" b="1">
                <a:solidFill>
                  <a:schemeClr val="tx2"/>
                </a:solidFill>
                <a:latin typeface="Arial" pitchFamily="34" charset="0"/>
              </a:defRPr>
            </a:lvl3pPr>
            <a:lvl4pPr eaLnBrk="0" hangingPunct="0">
              <a:defRPr sz="3900" b="1">
                <a:solidFill>
                  <a:schemeClr val="tx2"/>
                </a:solidFill>
                <a:latin typeface="Arial" pitchFamily="34" charset="0"/>
              </a:defRPr>
            </a:lvl4pPr>
            <a:lvl5pPr eaLnBrk="0" hangingPunct="0">
              <a:defRPr sz="3900" b="1">
                <a:solidFill>
                  <a:schemeClr val="tx2"/>
                </a:solidFill>
                <a:latin typeface="Arial" pitchFamily="34" charset="0"/>
              </a:defRPr>
            </a:lvl5pPr>
            <a:lvl6pPr marL="457200" fontAlgn="base">
              <a:spcBef>
                <a:spcPct val="0"/>
              </a:spcBef>
              <a:spcAft>
                <a:spcPct val="0"/>
              </a:spcAft>
              <a:defRPr sz="3900" b="1">
                <a:solidFill>
                  <a:schemeClr val="tx2"/>
                </a:solidFill>
                <a:latin typeface="Arial" pitchFamily="34" charset="0"/>
              </a:defRPr>
            </a:lvl6pPr>
            <a:lvl7pPr marL="914400" fontAlgn="base">
              <a:spcBef>
                <a:spcPct val="0"/>
              </a:spcBef>
              <a:spcAft>
                <a:spcPct val="0"/>
              </a:spcAft>
              <a:defRPr sz="3900" b="1">
                <a:solidFill>
                  <a:schemeClr val="tx2"/>
                </a:solidFill>
                <a:latin typeface="Arial" pitchFamily="34" charset="0"/>
              </a:defRPr>
            </a:lvl7pPr>
            <a:lvl8pPr marL="1371600" fontAlgn="base">
              <a:spcBef>
                <a:spcPct val="0"/>
              </a:spcBef>
              <a:spcAft>
                <a:spcPct val="0"/>
              </a:spcAft>
              <a:defRPr sz="3900" b="1">
                <a:solidFill>
                  <a:schemeClr val="tx2"/>
                </a:solidFill>
                <a:latin typeface="Arial" pitchFamily="34" charset="0"/>
              </a:defRPr>
            </a:lvl8pPr>
            <a:lvl9pPr marL="1828800" fontAlgn="base">
              <a:spcBef>
                <a:spcPct val="0"/>
              </a:spcBef>
              <a:spcAft>
                <a:spcPct val="0"/>
              </a:spcAft>
              <a:defRPr sz="3900" b="1">
                <a:solidFill>
                  <a:schemeClr val="tx2"/>
                </a:solidFill>
                <a:latin typeface="Arial" pitchFamily="34" charset="0"/>
              </a:defRPr>
            </a:lvl9pPr>
          </a:lstStyle>
          <a:p>
            <a:r>
              <a:rPr lang="zh-CN" altLang="zh-CN"/>
              <a:t>5.7.3 </a:t>
            </a:r>
            <a:r>
              <a:rPr lang="zh-CN"/>
              <a:t>动态流水线调度</a:t>
            </a:r>
            <a:endParaRPr lang="en-US" altLang="zh-CN"/>
          </a:p>
        </p:txBody>
      </p:sp>
      <p:sp>
        <p:nvSpPr>
          <p:cNvPr id="107525" name="Text Box 3"/>
          <p:cNvSpPr txBox="1">
            <a:spLocks noChangeArrowheads="1"/>
          </p:cNvSpPr>
          <p:nvPr/>
        </p:nvSpPr>
        <p:spPr bwMode="auto">
          <a:xfrm>
            <a:off x="435997" y="2064296"/>
            <a:ext cx="828092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indent="457200" eaLnBrk="1" hangingPunct="1"/>
            <a:r>
              <a:rPr lang="zh-CN" altLang="en-US" sz="2800"/>
              <a:t>第一个单元用于取指令，将指令译码，并将它们送到相应的功能单元执行。</a:t>
            </a:r>
            <a:endParaRPr lang="en-US" altLang="zh-CN" sz="2800"/>
          </a:p>
          <a:p>
            <a:pPr indent="457200" eaLnBrk="1" hangingPunct="1"/>
            <a:r>
              <a:rPr lang="zh-CN" altLang="en-US" sz="2800"/>
              <a:t>每个功能单元都有自己的缓冲器，称为保留站，它用于暂存操作数和操作指令。当缓存器中包含了所有的操作数，并且功能单元已经就绪，结果被计算出来。当完成计算时，计算结果被发送到等待结果的保留站及指令完成单元。而指令完成单元确定何时能够安全地将结果放入到寄存器堆或内存中。</a:t>
            </a:r>
            <a:endParaRPr lang="en-US" altLang="zh-CN" sz="2800"/>
          </a:p>
        </p:txBody>
      </p:sp>
      <p:sp>
        <p:nvSpPr>
          <p:cNvPr id="2" name="日期占位符 1"/>
          <p:cNvSpPr>
            <a:spLocks noGrp="1"/>
          </p:cNvSpPr>
          <p:nvPr>
            <p:ph type="dt" sz="half" idx="10"/>
          </p:nvPr>
        </p:nvSpPr>
        <p:spPr/>
        <p:txBody>
          <a:bodyPr/>
          <a:lstStyle/>
          <a:p>
            <a:pPr>
              <a:defRPr/>
            </a:pPr>
            <a:fld id="{EDBB278D-9204-47BD-A2F6-294CDB199AF7}" type="datetime11">
              <a:rPr lang="zh-CN" altLang="en-US" smtClean="0"/>
              <a:t>09:11:20</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178</a:t>
            </a:fld>
            <a:endParaRPr lang="en-US" altLang="zh-CN"/>
          </a:p>
        </p:txBody>
      </p:sp>
    </p:spTree>
    <p:extLst>
      <p:ext uri="{BB962C8B-B14F-4D97-AF65-F5344CB8AC3E}">
        <p14:creationId xmlns:p14="http://schemas.microsoft.com/office/powerpoint/2010/main" val="3808344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7" name="Rectangle 2"/>
          <p:cNvSpPr>
            <a:spLocks noGrp="1" noChangeArrowheads="1"/>
          </p:cNvSpPr>
          <p:nvPr>
            <p:ph type="title"/>
          </p:nvPr>
        </p:nvSpPr>
        <p:spPr>
          <a:xfrm>
            <a:off x="323528" y="476672"/>
            <a:ext cx="2807990" cy="685800"/>
          </a:xfrm>
        </p:spPr>
        <p:txBody>
          <a:bodyPr/>
          <a:lstStyle/>
          <a:p>
            <a:pPr algn="ctr" eaLnBrk="1" hangingPunct="1"/>
            <a:r>
              <a:rPr lang="zh-CN" altLang="en-US"/>
              <a:t>第五章小结</a:t>
            </a:r>
          </a:p>
        </p:txBody>
      </p:sp>
      <p:sp>
        <p:nvSpPr>
          <p:cNvPr id="183299" name="Rectangle 3"/>
          <p:cNvSpPr>
            <a:spLocks noGrp="1" noChangeArrowheads="1"/>
          </p:cNvSpPr>
          <p:nvPr>
            <p:ph type="body" idx="1"/>
          </p:nvPr>
        </p:nvSpPr>
        <p:spPr>
          <a:xfrm>
            <a:off x="323528" y="1484784"/>
            <a:ext cx="8077200" cy="4320133"/>
          </a:xfrm>
        </p:spPr>
        <p:txBody>
          <a:bodyPr/>
          <a:lstStyle/>
          <a:p>
            <a:pPr eaLnBrk="1" hangingPunct="1">
              <a:lnSpc>
                <a:spcPct val="90000"/>
              </a:lnSpc>
            </a:pPr>
            <a:r>
              <a:rPr lang="en-US" altLang="zh-CN" sz="2500"/>
              <a:t>CPU</a:t>
            </a:r>
            <a:r>
              <a:rPr lang="zh-CN" altLang="en-US" sz="2500"/>
              <a:t>是计算机的中央处理部件，具有指令控制、操作控制、时间控制、数据加工等基本功能。早期的</a:t>
            </a:r>
            <a:r>
              <a:rPr lang="en-US" altLang="zh-CN" sz="2500"/>
              <a:t>CPU</a:t>
            </a:r>
            <a:r>
              <a:rPr lang="zh-CN" altLang="en-US" sz="2500"/>
              <a:t>由运算器和控制器两大部分组成。随着高密度集成电路技术的发展，当今的</a:t>
            </a:r>
            <a:r>
              <a:rPr lang="en-US" altLang="zh-CN" sz="2500"/>
              <a:t>CPU</a:t>
            </a:r>
            <a:r>
              <a:rPr lang="zh-CN" altLang="en-US" sz="2500"/>
              <a:t>芯片变成运算器、</a:t>
            </a:r>
            <a:r>
              <a:rPr lang="en-US" altLang="zh-CN" sz="2500"/>
              <a:t>cache</a:t>
            </a:r>
            <a:r>
              <a:rPr lang="zh-CN" altLang="en-US" sz="2500"/>
              <a:t>和控制器三大部分，其中还包括浮点运算器、存储管理部件等。</a:t>
            </a:r>
          </a:p>
          <a:p>
            <a:pPr eaLnBrk="1" hangingPunct="1">
              <a:lnSpc>
                <a:spcPct val="90000"/>
              </a:lnSpc>
            </a:pPr>
            <a:r>
              <a:rPr lang="en-US" altLang="zh-CN" sz="2500"/>
              <a:t>CPU</a:t>
            </a:r>
            <a:r>
              <a:rPr lang="zh-CN" altLang="en-US" sz="2500"/>
              <a:t>中至少要有如下六类寄存器：指令寄存器、程序计数器、地址寄存器、数据缓冲寄存器、通用寄存器、状态条件寄存器。</a:t>
            </a:r>
            <a:r>
              <a:rPr lang="en-US" altLang="zh-CN" sz="2500"/>
              <a:t>CPU</a:t>
            </a:r>
            <a:r>
              <a:rPr lang="zh-CN" altLang="en-US" sz="2500"/>
              <a:t>从存储器取出一条指令并执行这条指令的时间和称为指令周期。</a:t>
            </a:r>
            <a:r>
              <a:rPr lang="en-US" altLang="zh-CN" sz="2500"/>
              <a:t>CISC</a:t>
            </a:r>
            <a:r>
              <a:rPr lang="zh-CN" altLang="en-US" sz="2500"/>
              <a:t>中，由于各种指令的操作功能不同，各种指令的指令周期是不尽相同的。划分指令周期，是设计操作控制器的重要依据。</a:t>
            </a:r>
          </a:p>
        </p:txBody>
      </p:sp>
      <p:sp>
        <p:nvSpPr>
          <p:cNvPr id="108549" name="AutoShape 4">
            <a:hlinkClick r:id="" action="ppaction://hlinkshowjump?jump=endshow" highlightClick="1"/>
          </p:cNvPr>
          <p:cNvSpPr>
            <a:spLocks noChangeArrowheads="1"/>
          </p:cNvSpPr>
          <p:nvPr/>
        </p:nvSpPr>
        <p:spPr bwMode="auto">
          <a:xfrm>
            <a:off x="7812088" y="6092825"/>
            <a:ext cx="431800" cy="431800"/>
          </a:xfrm>
          <a:prstGeom prst="actionButtonHome">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1400">
                <a:ea typeface="隶书" pitchFamily="49" charset="-122"/>
              </a:rPr>
              <a:t>返回</a:t>
            </a:r>
          </a:p>
        </p:txBody>
      </p:sp>
      <p:sp>
        <p:nvSpPr>
          <p:cNvPr id="2" name="日期占位符 1"/>
          <p:cNvSpPr>
            <a:spLocks noGrp="1"/>
          </p:cNvSpPr>
          <p:nvPr>
            <p:ph type="dt" sz="half" idx="10"/>
          </p:nvPr>
        </p:nvSpPr>
        <p:spPr/>
        <p:txBody>
          <a:bodyPr/>
          <a:lstStyle/>
          <a:p>
            <a:pPr>
              <a:defRPr/>
            </a:pPr>
            <a:fld id="{196CA4D1-8A62-46FC-8918-3D0B416E9584}" type="datetime11">
              <a:rPr lang="zh-CN" altLang="en-US" smtClean="0"/>
              <a:t>09:11:20</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179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3299">
                                            <p:txEl>
                                              <p:pRg st="0" end="0"/>
                                            </p:txEl>
                                          </p:spTgt>
                                        </p:tgtEl>
                                        <p:attrNameLst>
                                          <p:attrName>style.visibility</p:attrName>
                                        </p:attrNameLst>
                                      </p:cBhvr>
                                      <p:to>
                                        <p:strVal val="visible"/>
                                      </p:to>
                                    </p:set>
                                    <p:anim calcmode="lin" valueType="num">
                                      <p:cBhvr additive="base">
                                        <p:cTn id="7" dur="500" fill="hold"/>
                                        <p:tgtEl>
                                          <p:spTgt spid="1832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32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3299">
                                            <p:txEl>
                                              <p:pRg st="1" end="1"/>
                                            </p:txEl>
                                          </p:spTgt>
                                        </p:tgtEl>
                                        <p:attrNameLst>
                                          <p:attrName>style.visibility</p:attrName>
                                        </p:attrNameLst>
                                      </p:cBhvr>
                                      <p:to>
                                        <p:strVal val="visible"/>
                                      </p:to>
                                    </p:set>
                                    <p:anim calcmode="lin" valueType="num">
                                      <p:cBhvr additive="base">
                                        <p:cTn id="13" dur="500" fill="hold"/>
                                        <p:tgtEl>
                                          <p:spTgt spid="18329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329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457200" y="620688"/>
            <a:ext cx="7139136" cy="796950"/>
          </a:xfrm>
        </p:spPr>
        <p:txBody>
          <a:bodyPr/>
          <a:lstStyle/>
          <a:p>
            <a:pPr eaLnBrk="1" hangingPunct="1"/>
            <a:r>
              <a:rPr lang="zh-CN" altLang="zh-CN"/>
              <a:t>5.1.4 </a:t>
            </a:r>
            <a:r>
              <a:rPr lang="zh-CN"/>
              <a:t>操作控制器和时序产生器</a:t>
            </a:r>
            <a:endParaRPr lang="zh-CN" altLang="en-US"/>
          </a:p>
        </p:txBody>
      </p:sp>
      <p:sp>
        <p:nvSpPr>
          <p:cNvPr id="15364" name="Rectangle 3"/>
          <p:cNvSpPr>
            <a:spLocks noGrp="1" noChangeArrowheads="1"/>
          </p:cNvSpPr>
          <p:nvPr>
            <p:ph type="body" idx="1"/>
          </p:nvPr>
        </p:nvSpPr>
        <p:spPr>
          <a:xfrm>
            <a:off x="539552" y="2132856"/>
            <a:ext cx="7992888" cy="2592883"/>
          </a:xfrm>
        </p:spPr>
        <p:txBody>
          <a:bodyPr/>
          <a:lstStyle/>
          <a:p>
            <a:pPr marL="0" indent="0" eaLnBrk="1" hangingPunct="1">
              <a:spcBef>
                <a:spcPts val="600"/>
              </a:spcBef>
              <a:buFont typeface="Wingdings" pitchFamily="2" charset="2"/>
              <a:buNone/>
              <a:defRPr/>
            </a:pPr>
            <a:r>
              <a:rPr lang="zh-CN" altLang="en-US" b="1">
                <a:solidFill>
                  <a:srgbClr val="FF0000"/>
                </a:solidFill>
              </a:rPr>
              <a:t>操作控制器的功能</a:t>
            </a:r>
            <a:r>
              <a:rPr lang="zh-CN" altLang="en-US"/>
              <a:t>：</a:t>
            </a:r>
            <a:endParaRPr lang="en-US" altLang="zh-CN"/>
          </a:p>
          <a:p>
            <a:pPr marL="0" indent="457200" eaLnBrk="1" hangingPunct="1">
              <a:spcBef>
                <a:spcPts val="600"/>
              </a:spcBef>
              <a:buFont typeface="Wingdings" pitchFamily="2" charset="2"/>
              <a:buNone/>
              <a:defRPr/>
            </a:pPr>
            <a:r>
              <a:rPr lang="zh-CN" altLang="en-US"/>
              <a:t>根据指令操作码和时序信号，产生各种操作控制信号，以便正确地选择数据通路，把有关数据打入到一个寄存器，从而完成取指令和</a:t>
            </a:r>
            <a:r>
              <a:rPr lang="zh-CN" altLang="en-US" smtClean="0"/>
              <a:t>执行指令整个过程的</a:t>
            </a:r>
            <a:r>
              <a:rPr lang="zh-CN" altLang="en-US"/>
              <a:t>控制。</a:t>
            </a:r>
            <a:endParaRPr lang="en-US" altLang="zh-CN"/>
          </a:p>
        </p:txBody>
      </p:sp>
      <p:sp>
        <p:nvSpPr>
          <p:cNvPr id="2" name="日期占位符 1"/>
          <p:cNvSpPr>
            <a:spLocks noGrp="1"/>
          </p:cNvSpPr>
          <p:nvPr>
            <p:ph type="dt" sz="half" idx="10"/>
          </p:nvPr>
        </p:nvSpPr>
        <p:spPr/>
        <p:txBody>
          <a:bodyPr/>
          <a:lstStyle/>
          <a:p>
            <a:pPr>
              <a:defRPr/>
            </a:pPr>
            <a:fld id="{F7EB4944-76CE-42C8-B400-072759BFE60C}"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18</a:t>
            </a:fld>
            <a:endParaRPr lang="en-US" altLang="zh-CN"/>
          </a:p>
        </p:txBody>
      </p:sp>
    </p:spTree>
    <p:extLst>
      <p:ext uri="{BB962C8B-B14F-4D97-AF65-F5344CB8AC3E}">
        <p14:creationId xmlns:p14="http://schemas.microsoft.com/office/powerpoint/2010/main" val="121136066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2"/>
          <p:cNvSpPr>
            <a:spLocks noGrp="1" noChangeArrowheads="1"/>
          </p:cNvSpPr>
          <p:nvPr>
            <p:ph type="title"/>
          </p:nvPr>
        </p:nvSpPr>
        <p:spPr/>
        <p:txBody>
          <a:bodyPr/>
          <a:lstStyle/>
          <a:p>
            <a:pPr eaLnBrk="1" hangingPunct="1"/>
            <a:r>
              <a:rPr lang="zh-CN" altLang="en-US"/>
              <a:t>第五章小结</a:t>
            </a:r>
          </a:p>
        </p:txBody>
      </p:sp>
      <p:sp>
        <p:nvSpPr>
          <p:cNvPr id="109572" name="Rectangle 3"/>
          <p:cNvSpPr>
            <a:spLocks noGrp="1" noChangeArrowheads="1"/>
          </p:cNvSpPr>
          <p:nvPr>
            <p:ph type="body" idx="1"/>
          </p:nvPr>
        </p:nvSpPr>
        <p:spPr>
          <a:xfrm>
            <a:off x="539552" y="1675091"/>
            <a:ext cx="8229600" cy="4411662"/>
          </a:xfrm>
        </p:spPr>
        <p:txBody>
          <a:bodyPr/>
          <a:lstStyle/>
          <a:p>
            <a:pPr eaLnBrk="1" hangingPunct="1">
              <a:lnSpc>
                <a:spcPct val="80000"/>
              </a:lnSpc>
            </a:pPr>
            <a:r>
              <a:rPr lang="en-US" altLang="zh-CN" sz="2500"/>
              <a:t>RISC</a:t>
            </a:r>
            <a:r>
              <a:rPr lang="zh-CN" altLang="en-US" sz="2500"/>
              <a:t>中，由于流水执行，大部分指令在一个机器周期完成。时序信号产生器提供</a:t>
            </a:r>
            <a:r>
              <a:rPr lang="en-US" altLang="zh-CN" sz="2500"/>
              <a:t>CPU</a:t>
            </a:r>
            <a:r>
              <a:rPr lang="zh-CN" altLang="en-US" sz="2500"/>
              <a:t>周期（也称机器周期）所需的时序信号。操作控制器利用这些时序信号进行定时，有条不紊地取出一条指令并执行这条指令。</a:t>
            </a:r>
          </a:p>
          <a:p>
            <a:pPr eaLnBrk="1" hangingPunct="1">
              <a:lnSpc>
                <a:spcPct val="80000"/>
              </a:lnSpc>
            </a:pPr>
            <a:r>
              <a:rPr lang="zh-CN" altLang="en-US" sz="2500"/>
              <a:t>微程序设计技术是利用软件方法设计操作控制器的一门技术，具有规整性、灵活性、可维护性等一系列优点，因而在计算机设计中得到了广泛应用。但是随着</a:t>
            </a:r>
            <a:r>
              <a:rPr lang="en-US" altLang="zh-CN" sz="2500"/>
              <a:t>ULSI</a:t>
            </a:r>
            <a:r>
              <a:rPr lang="zh-CN" altLang="en-US" sz="2500"/>
              <a:t>技术的发展和对机器速度的要求，硬连线逻辑设计思想又得到了重视。</a:t>
            </a:r>
          </a:p>
          <a:p>
            <a:pPr eaLnBrk="1" hangingPunct="1">
              <a:lnSpc>
                <a:spcPct val="80000"/>
              </a:lnSpc>
            </a:pPr>
            <a:r>
              <a:rPr lang="zh-CN" altLang="en-US" sz="2500"/>
              <a:t>硬连线控制器的基本思想是：某一微操作控制信号是指令操作码译码输出、时序信号和状态条件信号的逻辑函数，即用布尔代数写出逻辑表达式，然后用门电路、触发器等器件实现。</a:t>
            </a:r>
          </a:p>
        </p:txBody>
      </p:sp>
      <p:sp>
        <p:nvSpPr>
          <p:cNvPr id="109573" name="AutoShape 4">
            <a:hlinkClick r:id="" action="ppaction://hlinkshowjump?jump=endshow" highlightClick="1"/>
          </p:cNvPr>
          <p:cNvSpPr>
            <a:spLocks noChangeArrowheads="1"/>
          </p:cNvSpPr>
          <p:nvPr/>
        </p:nvSpPr>
        <p:spPr bwMode="auto">
          <a:xfrm>
            <a:off x="7812088" y="6092825"/>
            <a:ext cx="431800" cy="431800"/>
          </a:xfrm>
          <a:prstGeom prst="actionButtonHome">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1400">
                <a:ea typeface="隶书" pitchFamily="49" charset="-122"/>
              </a:rPr>
              <a:t>返回</a:t>
            </a:r>
          </a:p>
        </p:txBody>
      </p:sp>
      <p:sp>
        <p:nvSpPr>
          <p:cNvPr id="2" name="日期占位符 1"/>
          <p:cNvSpPr>
            <a:spLocks noGrp="1"/>
          </p:cNvSpPr>
          <p:nvPr>
            <p:ph type="dt" sz="half" idx="10"/>
          </p:nvPr>
        </p:nvSpPr>
        <p:spPr/>
        <p:txBody>
          <a:bodyPr/>
          <a:lstStyle/>
          <a:p>
            <a:pPr>
              <a:defRPr/>
            </a:pPr>
            <a:fld id="{2BBE5D67-8839-4461-A1AE-32FD0E9555AF}" type="datetime11">
              <a:rPr lang="zh-CN" altLang="en-US" smtClean="0"/>
              <a:t>09:11:20</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180</a:t>
            </a:fld>
            <a:endParaRPr lang="en-US" altLang="zh-CN"/>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2"/>
          <p:cNvSpPr>
            <a:spLocks noGrp="1" noChangeArrowheads="1"/>
          </p:cNvSpPr>
          <p:nvPr>
            <p:ph type="title"/>
          </p:nvPr>
        </p:nvSpPr>
        <p:spPr/>
        <p:txBody>
          <a:bodyPr/>
          <a:lstStyle/>
          <a:p>
            <a:pPr eaLnBrk="1" hangingPunct="1"/>
            <a:r>
              <a:rPr lang="zh-CN" altLang="en-US"/>
              <a:t>第五章小结</a:t>
            </a:r>
          </a:p>
        </p:txBody>
      </p:sp>
      <p:sp>
        <p:nvSpPr>
          <p:cNvPr id="110596" name="Rectangle 3"/>
          <p:cNvSpPr>
            <a:spLocks noGrp="1" noChangeArrowheads="1"/>
          </p:cNvSpPr>
          <p:nvPr>
            <p:ph type="body" idx="1"/>
          </p:nvPr>
        </p:nvSpPr>
        <p:spPr>
          <a:xfrm>
            <a:off x="467544" y="1657187"/>
            <a:ext cx="8229600" cy="4411662"/>
          </a:xfrm>
        </p:spPr>
        <p:txBody>
          <a:bodyPr/>
          <a:lstStyle/>
          <a:p>
            <a:pPr eaLnBrk="1" hangingPunct="1">
              <a:lnSpc>
                <a:spcPct val="80000"/>
              </a:lnSpc>
            </a:pPr>
            <a:r>
              <a:rPr lang="zh-CN" altLang="en-US" sz="2500"/>
              <a:t>从简单到复杂，举出一个</a:t>
            </a:r>
            <a:r>
              <a:rPr lang="en-US" altLang="zh-CN" sz="2500"/>
              <a:t>CPU</a:t>
            </a:r>
            <a:r>
              <a:rPr lang="zh-CN" altLang="en-US" sz="2500"/>
              <a:t>模型以及</a:t>
            </a:r>
            <a:r>
              <a:rPr lang="en-US" altLang="zh-CN" sz="2500"/>
              <a:t>Intel8088</a:t>
            </a:r>
            <a:r>
              <a:rPr lang="zh-CN" altLang="en-US" sz="2500"/>
              <a:t>、</a:t>
            </a:r>
            <a:r>
              <a:rPr lang="en-US" altLang="zh-CN" sz="2500"/>
              <a:t>IBM370CPU</a:t>
            </a:r>
            <a:r>
              <a:rPr lang="zh-CN" altLang="en-US" sz="2500"/>
              <a:t>等传统</a:t>
            </a:r>
            <a:r>
              <a:rPr lang="en-US" altLang="zh-CN" sz="2500"/>
              <a:t>CPU</a:t>
            </a:r>
            <a:r>
              <a:rPr lang="zh-CN" altLang="en-US" sz="2500"/>
              <a:t>的结构，目的在于使读者由浅入深地理解教学内容，也使读者了解了计算机技术的发展历程。这对于建立整机概念是十分重要的。不论微型机还是超级计算机，并行处理技术已成为计算机技术发展的主流。</a:t>
            </a:r>
          </a:p>
          <a:p>
            <a:pPr eaLnBrk="1" hangingPunct="1">
              <a:lnSpc>
                <a:spcPct val="80000"/>
              </a:lnSpc>
            </a:pPr>
            <a:r>
              <a:rPr lang="zh-CN" altLang="en-US" sz="2500"/>
              <a:t>并行处理技术可贯穿于信息加工的各个步骤和阶段。概括起来，主要有三种形式：①时间并行；②空间并行；③时间并行</a:t>
            </a:r>
            <a:r>
              <a:rPr lang="en-US" altLang="zh-CN" sz="2500"/>
              <a:t>+</a:t>
            </a:r>
            <a:r>
              <a:rPr lang="zh-CN" altLang="en-US" sz="2500"/>
              <a:t>空间并行。</a:t>
            </a:r>
          </a:p>
          <a:p>
            <a:pPr eaLnBrk="1" hangingPunct="1">
              <a:lnSpc>
                <a:spcPct val="80000"/>
              </a:lnSpc>
            </a:pPr>
            <a:r>
              <a:rPr lang="zh-CN" altLang="en-US" sz="2500"/>
              <a:t>流水</a:t>
            </a:r>
            <a:r>
              <a:rPr lang="en-US" altLang="zh-CN" sz="2500"/>
              <a:t>CPU</a:t>
            </a:r>
            <a:r>
              <a:rPr lang="zh-CN" altLang="en-US" sz="2500"/>
              <a:t>是以时间并行性为原理构造的处理机，是一种非常经济而实用的并行技术。目前的高性能微处理机几乎无一例外地使用了流水技术。流水技术中的主要问题是资源相关、数据相关和控制相关，为此需要采取相应的技术对策，才能保证流水线畅通而不断流。</a:t>
            </a:r>
          </a:p>
          <a:p>
            <a:pPr eaLnBrk="1" hangingPunct="1">
              <a:lnSpc>
                <a:spcPct val="80000"/>
              </a:lnSpc>
            </a:pPr>
            <a:endParaRPr lang="en-US" altLang="zh-CN" sz="2500"/>
          </a:p>
        </p:txBody>
      </p:sp>
      <p:sp>
        <p:nvSpPr>
          <p:cNvPr id="110597" name="AutoShape 4">
            <a:hlinkClick r:id="" action="ppaction://hlinkshowjump?jump=endshow" highlightClick="1"/>
          </p:cNvPr>
          <p:cNvSpPr>
            <a:spLocks noChangeArrowheads="1"/>
          </p:cNvSpPr>
          <p:nvPr/>
        </p:nvSpPr>
        <p:spPr bwMode="auto">
          <a:xfrm>
            <a:off x="7812088" y="6092825"/>
            <a:ext cx="431800" cy="431800"/>
          </a:xfrm>
          <a:prstGeom prst="actionButtonHome">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1400">
                <a:ea typeface="隶书" pitchFamily="49" charset="-122"/>
              </a:rPr>
              <a:t>返回</a:t>
            </a:r>
          </a:p>
        </p:txBody>
      </p:sp>
      <p:sp>
        <p:nvSpPr>
          <p:cNvPr id="2" name="日期占位符 1"/>
          <p:cNvSpPr>
            <a:spLocks noGrp="1"/>
          </p:cNvSpPr>
          <p:nvPr>
            <p:ph type="dt" sz="half" idx="10"/>
          </p:nvPr>
        </p:nvSpPr>
        <p:spPr/>
        <p:txBody>
          <a:bodyPr/>
          <a:lstStyle/>
          <a:p>
            <a:pPr>
              <a:defRPr/>
            </a:pPr>
            <a:fld id="{B0A90E7F-46EF-4839-A244-25972B1254D3}" type="datetime11">
              <a:rPr lang="zh-CN" altLang="en-US" smtClean="0"/>
              <a:t>09:11:20</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181</a:t>
            </a:fld>
            <a:endParaRPr lang="en-US" altLang="zh-CN"/>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2"/>
          <p:cNvSpPr>
            <a:spLocks noGrp="1" noChangeArrowheads="1"/>
          </p:cNvSpPr>
          <p:nvPr>
            <p:ph type="title"/>
          </p:nvPr>
        </p:nvSpPr>
        <p:spPr/>
        <p:txBody>
          <a:bodyPr/>
          <a:lstStyle/>
          <a:p>
            <a:pPr eaLnBrk="1" hangingPunct="1"/>
            <a:r>
              <a:rPr lang="zh-CN" altLang="en-US"/>
              <a:t>第五章小结</a:t>
            </a:r>
          </a:p>
        </p:txBody>
      </p:sp>
      <p:sp>
        <p:nvSpPr>
          <p:cNvPr id="111620" name="Rectangle 3"/>
          <p:cNvSpPr>
            <a:spLocks noGrp="1" noChangeArrowheads="1"/>
          </p:cNvSpPr>
          <p:nvPr>
            <p:ph type="body" idx="1"/>
          </p:nvPr>
        </p:nvSpPr>
        <p:spPr>
          <a:xfrm>
            <a:off x="457200" y="1719263"/>
            <a:ext cx="8229600" cy="2429817"/>
          </a:xfrm>
        </p:spPr>
        <p:txBody>
          <a:bodyPr/>
          <a:lstStyle/>
          <a:p>
            <a:pPr eaLnBrk="1" hangingPunct="1">
              <a:lnSpc>
                <a:spcPct val="90000"/>
              </a:lnSpc>
            </a:pPr>
            <a:r>
              <a:rPr lang="en-US" altLang="zh-CN" sz="2500"/>
              <a:t>RISC CPU</a:t>
            </a:r>
            <a:r>
              <a:rPr lang="zh-CN" altLang="en-US" sz="2500"/>
              <a:t>是继承</a:t>
            </a:r>
            <a:r>
              <a:rPr lang="en-US" altLang="zh-CN" sz="2500"/>
              <a:t>CISC</a:t>
            </a:r>
            <a:r>
              <a:rPr lang="zh-CN" altLang="en-US" sz="2500"/>
              <a:t>的成功技术，并在克服</a:t>
            </a:r>
            <a:r>
              <a:rPr lang="en-US" altLang="zh-CN" sz="2500"/>
              <a:t>CISC</a:t>
            </a:r>
            <a:r>
              <a:rPr lang="zh-CN" altLang="en-US" sz="2500"/>
              <a:t>机器缺点的基础上发展起来的。</a:t>
            </a:r>
            <a:r>
              <a:rPr lang="en-US" altLang="zh-CN" sz="2500"/>
              <a:t>RISC</a:t>
            </a:r>
            <a:r>
              <a:rPr lang="zh-CN" altLang="en-US" sz="2500"/>
              <a:t>机器的三个基本要素是：①一个有限的简单指令集，②</a:t>
            </a:r>
            <a:r>
              <a:rPr lang="en-US" altLang="zh-CN" sz="2500"/>
              <a:t>CPU</a:t>
            </a:r>
            <a:r>
              <a:rPr lang="zh-CN" altLang="en-US" sz="2500"/>
              <a:t>配备大量的通用寄存器，③强调指令流水线的优化。</a:t>
            </a:r>
            <a:r>
              <a:rPr lang="en-US" altLang="zh-CN" sz="2500"/>
              <a:t>RISC</a:t>
            </a:r>
            <a:r>
              <a:rPr lang="zh-CN" altLang="en-US" sz="2500"/>
              <a:t>机器一定是流水</a:t>
            </a:r>
            <a:r>
              <a:rPr lang="en-US" altLang="zh-CN" sz="2500"/>
              <a:t>CPU</a:t>
            </a:r>
            <a:r>
              <a:rPr lang="zh-CN" altLang="en-US" sz="2500"/>
              <a:t>，但流水</a:t>
            </a:r>
            <a:r>
              <a:rPr lang="en-US" altLang="zh-CN" sz="2500"/>
              <a:t>CPU</a:t>
            </a:r>
            <a:r>
              <a:rPr lang="zh-CN" altLang="en-US" sz="2500"/>
              <a:t>不一定是</a:t>
            </a:r>
            <a:r>
              <a:rPr lang="en-US" altLang="zh-CN" sz="2500"/>
              <a:t>RISC</a:t>
            </a:r>
            <a:r>
              <a:rPr lang="zh-CN" altLang="en-US" sz="2500"/>
              <a:t>机器。如奔腾</a:t>
            </a:r>
            <a:r>
              <a:rPr lang="en-US" altLang="zh-CN" sz="2500"/>
              <a:t>CPU</a:t>
            </a:r>
            <a:r>
              <a:rPr lang="zh-CN" altLang="en-US" sz="2500"/>
              <a:t>是流水</a:t>
            </a:r>
            <a:r>
              <a:rPr lang="en-US" altLang="zh-CN" sz="2500"/>
              <a:t>CPU</a:t>
            </a:r>
            <a:r>
              <a:rPr lang="zh-CN" altLang="en-US" sz="2500"/>
              <a:t>，但奔腾机是</a:t>
            </a:r>
            <a:r>
              <a:rPr lang="en-US" altLang="zh-CN" sz="2500"/>
              <a:t>CISC</a:t>
            </a:r>
            <a:r>
              <a:rPr lang="zh-CN" altLang="en-US" sz="2500"/>
              <a:t>机器。</a:t>
            </a:r>
          </a:p>
        </p:txBody>
      </p:sp>
      <p:sp>
        <p:nvSpPr>
          <p:cNvPr id="111621" name="AutoShape 4">
            <a:hlinkClick r:id="" action="ppaction://hlinkshowjump?jump=endshow" highlightClick="1"/>
          </p:cNvPr>
          <p:cNvSpPr>
            <a:spLocks noChangeArrowheads="1"/>
          </p:cNvSpPr>
          <p:nvPr/>
        </p:nvSpPr>
        <p:spPr bwMode="auto">
          <a:xfrm>
            <a:off x="7812088" y="6092825"/>
            <a:ext cx="431800" cy="431800"/>
          </a:xfrm>
          <a:prstGeom prst="actionButtonHome">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1400">
                <a:ea typeface="隶书" pitchFamily="49" charset="-122"/>
              </a:rPr>
              <a:t>返回</a:t>
            </a:r>
          </a:p>
        </p:txBody>
      </p:sp>
      <p:sp>
        <p:nvSpPr>
          <p:cNvPr id="2" name="日期占位符 1"/>
          <p:cNvSpPr>
            <a:spLocks noGrp="1"/>
          </p:cNvSpPr>
          <p:nvPr>
            <p:ph type="dt" sz="half" idx="10"/>
          </p:nvPr>
        </p:nvSpPr>
        <p:spPr/>
        <p:txBody>
          <a:bodyPr/>
          <a:lstStyle/>
          <a:p>
            <a:pPr>
              <a:defRPr/>
            </a:pPr>
            <a:fld id="{E5715443-3A5F-4FFB-A756-8A6290D3B335}" type="datetime11">
              <a:rPr lang="zh-CN" altLang="en-US" smtClean="0"/>
              <a:t>09:11:20</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182</a:t>
            </a:fld>
            <a:endParaRPr lang="en-US" altLang="zh-CN"/>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zh-CN" altLang="zh-CN"/>
              <a:t>5.1.4 </a:t>
            </a:r>
            <a:r>
              <a:rPr lang="zh-CN"/>
              <a:t>操作控制器和时序产生器</a:t>
            </a:r>
            <a:endParaRPr lang="zh-CN" altLang="en-US"/>
          </a:p>
        </p:txBody>
      </p:sp>
      <p:sp>
        <p:nvSpPr>
          <p:cNvPr id="15364" name="Rectangle 3"/>
          <p:cNvSpPr>
            <a:spLocks noGrp="1" noChangeArrowheads="1"/>
          </p:cNvSpPr>
          <p:nvPr>
            <p:ph type="body" idx="1"/>
          </p:nvPr>
        </p:nvSpPr>
        <p:spPr>
          <a:xfrm>
            <a:off x="539552" y="1772816"/>
            <a:ext cx="7626350" cy="3528392"/>
          </a:xfrm>
        </p:spPr>
        <p:txBody>
          <a:bodyPr/>
          <a:lstStyle/>
          <a:p>
            <a:pPr marL="0" indent="0" eaLnBrk="1" hangingPunct="1">
              <a:spcBef>
                <a:spcPts val="600"/>
              </a:spcBef>
              <a:buFont typeface="Wingdings" pitchFamily="2" charset="2"/>
              <a:buNone/>
              <a:defRPr/>
            </a:pPr>
            <a:r>
              <a:rPr lang="zh-CN" altLang="en-US" b="1">
                <a:solidFill>
                  <a:srgbClr val="FF0000"/>
                </a:solidFill>
              </a:rPr>
              <a:t>操作控制器的分类</a:t>
            </a:r>
            <a:endParaRPr lang="en-US" altLang="zh-CN" b="1">
              <a:solidFill>
                <a:srgbClr val="FF0000"/>
              </a:solidFill>
            </a:endParaRPr>
          </a:p>
          <a:p>
            <a:pPr marL="0" indent="0" eaLnBrk="1" hangingPunct="1">
              <a:spcBef>
                <a:spcPts val="600"/>
              </a:spcBef>
              <a:buFont typeface="Wingdings" pitchFamily="2" charset="2"/>
              <a:buNone/>
              <a:defRPr/>
            </a:pPr>
            <a:r>
              <a:rPr lang="zh-CN" altLang="en-US"/>
              <a:t>根据设计方法的不同，操作控制器可分为时序逻辑型和存储逻辑型两种。</a:t>
            </a:r>
            <a:endParaRPr lang="en-US" altLang="zh-CN"/>
          </a:p>
          <a:p>
            <a:pPr marL="0" indent="0" eaLnBrk="1" hangingPunct="1">
              <a:spcBef>
                <a:spcPts val="600"/>
              </a:spcBef>
              <a:buFont typeface="Wingdings" pitchFamily="2" charset="2"/>
              <a:buNone/>
              <a:defRPr/>
            </a:pPr>
            <a:r>
              <a:rPr lang="zh-CN" altLang="en-US"/>
              <a:t>第一种称为</a:t>
            </a:r>
            <a:r>
              <a:rPr lang="zh-CN" altLang="en-US" b="1">
                <a:solidFill>
                  <a:srgbClr val="FF0000"/>
                </a:solidFill>
              </a:rPr>
              <a:t>硬布线控制器</a:t>
            </a:r>
            <a:r>
              <a:rPr lang="zh-CN" altLang="en-US"/>
              <a:t>，它是采用时序逻辑技术来实现的；</a:t>
            </a:r>
            <a:endParaRPr lang="en-US" altLang="zh-CN"/>
          </a:p>
          <a:p>
            <a:pPr marL="0" indent="0" eaLnBrk="1" hangingPunct="1">
              <a:spcBef>
                <a:spcPts val="600"/>
              </a:spcBef>
              <a:buFont typeface="Wingdings" pitchFamily="2" charset="2"/>
              <a:buNone/>
              <a:defRPr/>
            </a:pPr>
            <a:r>
              <a:rPr lang="zh-CN" altLang="en-US"/>
              <a:t>第二种称为</a:t>
            </a:r>
            <a:r>
              <a:rPr lang="zh-CN" altLang="en-US" b="1">
                <a:solidFill>
                  <a:srgbClr val="FF0000"/>
                </a:solidFill>
              </a:rPr>
              <a:t>微程序控制器</a:t>
            </a:r>
            <a:r>
              <a:rPr lang="zh-CN" altLang="en-US"/>
              <a:t>，它是采用存储逻辑来实现的。</a:t>
            </a:r>
            <a:endParaRPr lang="en-US" altLang="zh-CN" dirty="0"/>
          </a:p>
        </p:txBody>
      </p:sp>
      <p:sp>
        <p:nvSpPr>
          <p:cNvPr id="2" name="日期占位符 1"/>
          <p:cNvSpPr>
            <a:spLocks noGrp="1"/>
          </p:cNvSpPr>
          <p:nvPr>
            <p:ph type="dt" sz="half" idx="10"/>
          </p:nvPr>
        </p:nvSpPr>
        <p:spPr/>
        <p:txBody>
          <a:bodyPr/>
          <a:lstStyle/>
          <a:p>
            <a:pPr>
              <a:defRPr/>
            </a:pPr>
            <a:fld id="{3F58DBEE-CE3C-415F-958E-1271329EEA2C}"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19</a:t>
            </a:fld>
            <a:endParaRPr lang="en-US" altLang="zh-CN"/>
          </a:p>
        </p:txBody>
      </p:sp>
    </p:spTree>
    <p:extLst>
      <p:ext uri="{BB962C8B-B14F-4D97-AF65-F5344CB8AC3E}">
        <p14:creationId xmlns:p14="http://schemas.microsoft.com/office/powerpoint/2010/main" val="20483807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395536" y="620688"/>
            <a:ext cx="4752528" cy="791344"/>
          </a:xfrm>
        </p:spPr>
        <p:txBody>
          <a:bodyPr/>
          <a:lstStyle/>
          <a:p>
            <a:pPr eaLnBrk="1" hangingPunct="1"/>
            <a:r>
              <a:rPr lang="zh-CN" altLang="en-US" b="0">
                <a:solidFill>
                  <a:schemeClr val="tx1"/>
                </a:solidFill>
              </a:rPr>
              <a:t>第五章   中央处理器</a:t>
            </a:r>
          </a:p>
        </p:txBody>
      </p:sp>
      <p:sp>
        <p:nvSpPr>
          <p:cNvPr id="5124" name="Rectangle 3"/>
          <p:cNvSpPr>
            <a:spLocks noGrp="1" noChangeArrowheads="1"/>
          </p:cNvSpPr>
          <p:nvPr>
            <p:ph type="body" idx="1"/>
          </p:nvPr>
        </p:nvSpPr>
        <p:spPr>
          <a:xfrm>
            <a:off x="457200" y="1719263"/>
            <a:ext cx="4834880" cy="3437929"/>
          </a:xfrm>
        </p:spPr>
        <p:txBody>
          <a:bodyPr/>
          <a:lstStyle/>
          <a:p>
            <a:pPr eaLnBrk="1" hangingPunct="1">
              <a:buFont typeface="Wingdings" pitchFamily="2" charset="2"/>
              <a:buNone/>
            </a:pPr>
            <a:r>
              <a:rPr lang="en-US" altLang="zh-CN" sz="2600" smtClean="0"/>
              <a:t>5.1 CPU</a:t>
            </a:r>
            <a:r>
              <a:rPr lang="zh-CN" altLang="en-US" sz="2600"/>
              <a:t>功能和组成</a:t>
            </a:r>
          </a:p>
          <a:p>
            <a:pPr eaLnBrk="1" hangingPunct="1">
              <a:buFont typeface="Wingdings" pitchFamily="2" charset="2"/>
              <a:buNone/>
            </a:pPr>
            <a:r>
              <a:rPr lang="en-US" altLang="zh-CN" sz="2600" smtClean="0"/>
              <a:t>5.2 </a:t>
            </a:r>
            <a:r>
              <a:rPr lang="zh-CN" altLang="en-US" sz="2600" smtClean="0"/>
              <a:t>指令周期</a:t>
            </a:r>
            <a:endParaRPr lang="zh-CN" altLang="en-US" sz="2600"/>
          </a:p>
          <a:p>
            <a:pPr eaLnBrk="1" hangingPunct="1">
              <a:buFont typeface="Wingdings" pitchFamily="2" charset="2"/>
              <a:buNone/>
            </a:pPr>
            <a:r>
              <a:rPr lang="en-US" altLang="zh-CN" sz="2600" smtClean="0"/>
              <a:t>5.3 </a:t>
            </a:r>
            <a:r>
              <a:rPr lang="zh-CN" altLang="en-US" sz="2600" smtClean="0"/>
              <a:t>时序</a:t>
            </a:r>
            <a:r>
              <a:rPr lang="zh-CN" altLang="en-US" sz="2600"/>
              <a:t>产生器和控制方式</a:t>
            </a:r>
          </a:p>
          <a:p>
            <a:pPr eaLnBrk="1" hangingPunct="1">
              <a:buFont typeface="Wingdings" pitchFamily="2" charset="2"/>
              <a:buNone/>
            </a:pPr>
            <a:r>
              <a:rPr lang="en-US" altLang="zh-CN" sz="2600" smtClean="0"/>
              <a:t>5.4 </a:t>
            </a:r>
            <a:r>
              <a:rPr lang="zh-CN" altLang="en-US" sz="2600" smtClean="0"/>
              <a:t>微程序控制</a:t>
            </a:r>
            <a:r>
              <a:rPr lang="zh-CN" altLang="en-US" sz="2600"/>
              <a:t>器</a:t>
            </a:r>
          </a:p>
          <a:p>
            <a:pPr eaLnBrk="1" hangingPunct="1">
              <a:buFont typeface="Wingdings" pitchFamily="2" charset="2"/>
              <a:buNone/>
            </a:pPr>
            <a:r>
              <a:rPr lang="en-US" altLang="zh-CN" sz="2600" smtClean="0"/>
              <a:t>5.5 </a:t>
            </a:r>
            <a:r>
              <a:rPr lang="zh-CN" altLang="en-US" sz="2600" smtClean="0"/>
              <a:t>硬</a:t>
            </a:r>
            <a:r>
              <a:rPr lang="zh-CN" altLang="en-US" sz="2600"/>
              <a:t>连线控制器</a:t>
            </a:r>
          </a:p>
          <a:p>
            <a:pPr eaLnBrk="1" hangingPunct="1">
              <a:buFont typeface="Wingdings" pitchFamily="2" charset="2"/>
              <a:buNone/>
            </a:pPr>
            <a:r>
              <a:rPr lang="en-US" altLang="zh-CN" sz="2600" smtClean="0"/>
              <a:t>5.6 </a:t>
            </a:r>
            <a:r>
              <a:rPr lang="zh-CN" altLang="en-US" sz="2600" smtClean="0"/>
              <a:t>流水</a:t>
            </a:r>
            <a:r>
              <a:rPr lang="en-US" altLang="zh-CN" sz="2600"/>
              <a:t>CPU</a:t>
            </a:r>
          </a:p>
          <a:p>
            <a:pPr eaLnBrk="1" hangingPunct="1">
              <a:buFont typeface="Wingdings" pitchFamily="2" charset="2"/>
              <a:buNone/>
            </a:pPr>
            <a:r>
              <a:rPr lang="en-US" altLang="zh-CN" sz="2600" smtClean="0"/>
              <a:t>5.7 RISC</a:t>
            </a:r>
            <a:r>
              <a:rPr lang="zh-CN" altLang="en-US" sz="2600" smtClean="0"/>
              <a:t> </a:t>
            </a:r>
            <a:r>
              <a:rPr lang="en-US" altLang="zh-CN" sz="2600"/>
              <a:t>CPU</a:t>
            </a:r>
          </a:p>
        </p:txBody>
      </p:sp>
      <p:sp>
        <p:nvSpPr>
          <p:cNvPr id="2" name="日期占位符 1"/>
          <p:cNvSpPr>
            <a:spLocks noGrp="1"/>
          </p:cNvSpPr>
          <p:nvPr>
            <p:ph type="dt" sz="half" idx="10"/>
          </p:nvPr>
        </p:nvSpPr>
        <p:spPr/>
        <p:txBody>
          <a:bodyPr/>
          <a:lstStyle/>
          <a:p>
            <a:pPr>
              <a:defRPr/>
            </a:pPr>
            <a:fld id="{FEA9B1A5-478A-4E2A-8FBF-46065CA1E221}" type="datetime11">
              <a:rPr lang="zh-CN" altLang="en-US" smtClean="0"/>
              <a:t>09:11:01</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2</a:t>
            </a:fld>
            <a:endParaRPr lang="en-US" altLang="zh-CN"/>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457200" y="620688"/>
            <a:ext cx="7139136" cy="796950"/>
          </a:xfrm>
        </p:spPr>
        <p:txBody>
          <a:bodyPr/>
          <a:lstStyle/>
          <a:p>
            <a:pPr eaLnBrk="1" hangingPunct="1"/>
            <a:r>
              <a:rPr lang="zh-CN" altLang="zh-CN"/>
              <a:t>5.1.4 </a:t>
            </a:r>
            <a:r>
              <a:rPr lang="zh-CN"/>
              <a:t>操作控制器和时序产生器</a:t>
            </a:r>
            <a:endParaRPr lang="zh-CN" altLang="en-US"/>
          </a:p>
        </p:txBody>
      </p:sp>
      <p:sp>
        <p:nvSpPr>
          <p:cNvPr id="15364" name="Rectangle 3"/>
          <p:cNvSpPr>
            <a:spLocks noGrp="1" noChangeArrowheads="1"/>
          </p:cNvSpPr>
          <p:nvPr>
            <p:ph type="body" idx="1"/>
          </p:nvPr>
        </p:nvSpPr>
        <p:spPr>
          <a:xfrm>
            <a:off x="539552" y="2132856"/>
            <a:ext cx="7626350" cy="2520875"/>
          </a:xfrm>
        </p:spPr>
        <p:txBody>
          <a:bodyPr/>
          <a:lstStyle/>
          <a:p>
            <a:pPr marL="0" indent="457200">
              <a:spcBef>
                <a:spcPts val="600"/>
              </a:spcBef>
              <a:buFont typeface="Wingdings" pitchFamily="2" charset="2"/>
              <a:buNone/>
              <a:defRPr/>
            </a:pPr>
            <a:r>
              <a:rPr lang="zh-CN" altLang="en-US"/>
              <a:t>操作控制器产生的控制信号必须定时，为此必须有时序产生器。</a:t>
            </a:r>
            <a:endParaRPr lang="en-US" altLang="zh-CN"/>
          </a:p>
          <a:p>
            <a:pPr marL="0" indent="457200">
              <a:spcBef>
                <a:spcPts val="600"/>
              </a:spcBef>
              <a:buFont typeface="Wingdings" pitchFamily="2" charset="2"/>
              <a:buNone/>
              <a:defRPr/>
            </a:pPr>
            <a:r>
              <a:rPr lang="zh-CN" b="1">
                <a:solidFill>
                  <a:srgbClr val="FF0000"/>
                </a:solidFill>
              </a:rPr>
              <a:t>时序产生器</a:t>
            </a:r>
            <a:r>
              <a:rPr lang="zh-CN" altLang="en-US" b="1">
                <a:solidFill>
                  <a:srgbClr val="FF0000"/>
                </a:solidFill>
              </a:rPr>
              <a:t>的作用：</a:t>
            </a:r>
            <a:r>
              <a:rPr lang="zh-CN"/>
              <a:t>提供</a:t>
            </a:r>
            <a:r>
              <a:rPr lang="zh-CN" dirty="0"/>
              <a:t>定时和</a:t>
            </a:r>
            <a:r>
              <a:rPr lang="zh-CN"/>
              <a:t>时序信号</a:t>
            </a:r>
            <a:r>
              <a:rPr lang="zh-CN" altLang="en-US"/>
              <a:t>用于控制每一个动作即不能太早也不能太迟产生。</a:t>
            </a:r>
            <a:endParaRPr lang="en-US" altLang="zh-CN"/>
          </a:p>
        </p:txBody>
      </p:sp>
      <p:sp>
        <p:nvSpPr>
          <p:cNvPr id="2" name="日期占位符 1"/>
          <p:cNvSpPr>
            <a:spLocks noGrp="1"/>
          </p:cNvSpPr>
          <p:nvPr>
            <p:ph type="dt" sz="half" idx="10"/>
          </p:nvPr>
        </p:nvSpPr>
        <p:spPr/>
        <p:txBody>
          <a:bodyPr/>
          <a:lstStyle/>
          <a:p>
            <a:pPr>
              <a:defRPr/>
            </a:pPr>
            <a:fld id="{1E62D0AE-EB97-4E7C-A86C-A3977999DC5D}"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20</a:t>
            </a:fld>
            <a:endParaRPr lang="en-US" altLang="zh-CN"/>
          </a:p>
        </p:txBody>
      </p:sp>
      <p:sp>
        <p:nvSpPr>
          <p:cNvPr id="6" name="Rectangle 3"/>
          <p:cNvSpPr txBox="1">
            <a:spLocks noChangeArrowheads="1"/>
          </p:cNvSpPr>
          <p:nvPr/>
        </p:nvSpPr>
        <p:spPr bwMode="auto">
          <a:xfrm>
            <a:off x="611560" y="4653137"/>
            <a:ext cx="7626350" cy="108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0" indent="457200">
              <a:spcBef>
                <a:spcPts val="600"/>
              </a:spcBef>
              <a:buFont typeface="Wingdings" pitchFamily="2" charset="2"/>
              <a:buNone/>
              <a:defRPr/>
            </a:pPr>
            <a:r>
              <a:rPr lang="en-US" altLang="zh-CN" smtClean="0"/>
              <a:t>CPU</a:t>
            </a:r>
            <a:r>
              <a:rPr lang="zh-CN" altLang="en-US" smtClean="0"/>
              <a:t>中的</a:t>
            </a:r>
            <a:r>
              <a:rPr lang="zh-CN" smtClean="0"/>
              <a:t>其他功能部件</a:t>
            </a:r>
            <a:r>
              <a:rPr lang="zh-CN" altLang="en-US" smtClean="0"/>
              <a:t>还包括</a:t>
            </a:r>
            <a:r>
              <a:rPr lang="zh-CN" smtClean="0"/>
              <a:t>中断系统、总线接口等</a:t>
            </a:r>
            <a:r>
              <a:rPr lang="zh-CN" altLang="en-US" smtClean="0"/>
              <a:t>。</a:t>
            </a:r>
            <a:endParaRPr lang="zh-CN"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457200" y="548680"/>
            <a:ext cx="3322712" cy="868958"/>
          </a:xfrm>
        </p:spPr>
        <p:txBody>
          <a:bodyPr/>
          <a:lstStyle/>
          <a:p>
            <a:pPr eaLnBrk="1" hangingPunct="1"/>
            <a:r>
              <a:rPr lang="en-US" altLang="zh-CN" smtClean="0"/>
              <a:t>5.2 </a:t>
            </a:r>
            <a:r>
              <a:rPr lang="zh-CN" altLang="en-US" smtClean="0"/>
              <a:t>指令周期</a:t>
            </a:r>
            <a:endParaRPr lang="zh-CN" altLang="en-US"/>
          </a:p>
        </p:txBody>
      </p:sp>
      <p:sp>
        <p:nvSpPr>
          <p:cNvPr id="12292" name="Rectangle 3"/>
          <p:cNvSpPr>
            <a:spLocks noGrp="1" noChangeArrowheads="1"/>
          </p:cNvSpPr>
          <p:nvPr>
            <p:ph type="body" idx="1"/>
          </p:nvPr>
        </p:nvSpPr>
        <p:spPr>
          <a:xfrm>
            <a:off x="457200" y="1719263"/>
            <a:ext cx="6347048" cy="3941985"/>
          </a:xfrm>
        </p:spPr>
        <p:txBody>
          <a:bodyPr/>
          <a:lstStyle/>
          <a:p>
            <a:pPr eaLnBrk="1" hangingPunct="1">
              <a:buFont typeface="Wingdings" pitchFamily="2" charset="2"/>
              <a:buNone/>
            </a:pPr>
            <a:r>
              <a:rPr lang="en-US" altLang="zh-CN"/>
              <a:t>5.2.1 </a:t>
            </a:r>
            <a:r>
              <a:rPr lang="zh-CN" altLang="en-US"/>
              <a:t>指令周期的基本概念</a:t>
            </a:r>
            <a:endParaRPr lang="en-US" altLang="zh-CN"/>
          </a:p>
          <a:p>
            <a:pPr eaLnBrk="1" hangingPunct="1">
              <a:buFont typeface="Wingdings" pitchFamily="2" charset="2"/>
              <a:buNone/>
            </a:pPr>
            <a:r>
              <a:rPr lang="en-US" altLang="zh-CN"/>
              <a:t>5.2.2 MOV</a:t>
            </a:r>
            <a:r>
              <a:rPr lang="zh-CN" altLang="en-US"/>
              <a:t>指令的指令周期</a:t>
            </a:r>
            <a:endParaRPr lang="en-US" altLang="zh-CN"/>
          </a:p>
          <a:p>
            <a:pPr eaLnBrk="1" hangingPunct="1">
              <a:buFont typeface="Wingdings" pitchFamily="2" charset="2"/>
              <a:buNone/>
            </a:pPr>
            <a:r>
              <a:rPr lang="en-US" altLang="zh-CN"/>
              <a:t>5.2.3 LAD</a:t>
            </a:r>
            <a:r>
              <a:rPr lang="zh-CN" altLang="en-US"/>
              <a:t>指令的指令周期</a:t>
            </a:r>
            <a:endParaRPr lang="en-US" altLang="zh-CN"/>
          </a:p>
          <a:p>
            <a:pPr eaLnBrk="1" hangingPunct="1">
              <a:buFont typeface="Wingdings" pitchFamily="2" charset="2"/>
              <a:buNone/>
            </a:pPr>
            <a:r>
              <a:rPr lang="en-US" altLang="zh-CN"/>
              <a:t>5.2.4 ADD</a:t>
            </a:r>
            <a:r>
              <a:rPr lang="zh-CN" altLang="en-US"/>
              <a:t>指令的指令周期</a:t>
            </a:r>
            <a:endParaRPr lang="en-US" altLang="zh-CN"/>
          </a:p>
          <a:p>
            <a:pPr eaLnBrk="1" hangingPunct="1">
              <a:buFont typeface="Wingdings" pitchFamily="2" charset="2"/>
              <a:buNone/>
            </a:pPr>
            <a:r>
              <a:rPr lang="en-US" altLang="zh-CN"/>
              <a:t>5.2.5 STO</a:t>
            </a:r>
            <a:r>
              <a:rPr lang="zh-CN" altLang="en-US"/>
              <a:t>指令的指令周期</a:t>
            </a:r>
            <a:endParaRPr lang="en-US" altLang="zh-CN"/>
          </a:p>
          <a:p>
            <a:pPr eaLnBrk="1" hangingPunct="1">
              <a:buFont typeface="Wingdings" pitchFamily="2" charset="2"/>
              <a:buNone/>
            </a:pPr>
            <a:r>
              <a:rPr lang="en-US" altLang="zh-CN"/>
              <a:t>5.2.6 JMP</a:t>
            </a:r>
            <a:r>
              <a:rPr lang="zh-CN" altLang="en-US"/>
              <a:t>指令的指令周期</a:t>
            </a:r>
            <a:endParaRPr lang="en-US" altLang="zh-CN"/>
          </a:p>
          <a:p>
            <a:pPr eaLnBrk="1" hangingPunct="1">
              <a:buFont typeface="Wingdings" pitchFamily="2" charset="2"/>
              <a:buNone/>
            </a:pPr>
            <a:r>
              <a:rPr lang="en-US" altLang="zh-CN"/>
              <a:t>5.2.7 </a:t>
            </a:r>
            <a:r>
              <a:rPr lang="zh-CN" altLang="en-US"/>
              <a:t>用方框图语言表示指令周期</a:t>
            </a:r>
            <a:endParaRPr lang="en-US" altLang="zh-CN"/>
          </a:p>
        </p:txBody>
      </p:sp>
      <p:sp>
        <p:nvSpPr>
          <p:cNvPr id="2" name="日期占位符 1"/>
          <p:cNvSpPr>
            <a:spLocks noGrp="1"/>
          </p:cNvSpPr>
          <p:nvPr>
            <p:ph type="dt" sz="half" idx="10"/>
          </p:nvPr>
        </p:nvSpPr>
        <p:spPr/>
        <p:txBody>
          <a:bodyPr/>
          <a:lstStyle/>
          <a:p>
            <a:pPr>
              <a:defRPr/>
            </a:pPr>
            <a:fld id="{DC2BB950-A00B-421D-82DD-94F7F3D87FF0}"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21</a:t>
            </a:fld>
            <a:endParaRPr lang="en-US" altLang="zh-CN"/>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457200" y="620688"/>
            <a:ext cx="6275040" cy="796950"/>
          </a:xfrm>
        </p:spPr>
        <p:txBody>
          <a:bodyPr/>
          <a:lstStyle/>
          <a:p>
            <a:pPr eaLnBrk="1" hangingPunct="1"/>
            <a:r>
              <a:rPr lang="en-US" altLang="zh-CN"/>
              <a:t>5.2.1 </a:t>
            </a:r>
            <a:r>
              <a:rPr lang="zh-CN" altLang="en-US"/>
              <a:t>指令周期的基本概念</a:t>
            </a:r>
            <a:endParaRPr lang="zh-CN" altLang="en-US">
              <a:solidFill>
                <a:schemeClr val="tx1"/>
              </a:solidFill>
            </a:endParaRPr>
          </a:p>
        </p:txBody>
      </p:sp>
      <p:sp>
        <p:nvSpPr>
          <p:cNvPr id="13317" name="AutoShape 4">
            <a:hlinkClick r:id="" action="ppaction://noaction" highlightClick="1"/>
          </p:cNvPr>
          <p:cNvSpPr>
            <a:spLocks noChangeArrowheads="1"/>
          </p:cNvSpPr>
          <p:nvPr/>
        </p:nvSpPr>
        <p:spPr bwMode="auto">
          <a:xfrm>
            <a:off x="1115616" y="4557429"/>
            <a:ext cx="1223963" cy="719138"/>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2" action="ppaction://hlinkfile"/>
              </a:rPr>
              <a:t>CAI</a:t>
            </a:r>
            <a:endParaRPr lang="en-US" altLang="zh-CN" sz="2400">
              <a:latin typeface="隶书" pitchFamily="49" charset="-122"/>
              <a:ea typeface="隶书" pitchFamily="49" charset="-122"/>
            </a:endParaRPr>
          </a:p>
        </p:txBody>
      </p:sp>
      <p:pic>
        <p:nvPicPr>
          <p:cNvPr id="133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3789040"/>
            <a:ext cx="4691980" cy="2633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3"/>
          <p:cNvSpPr txBox="1">
            <a:spLocks noChangeArrowheads="1"/>
          </p:cNvSpPr>
          <p:nvPr/>
        </p:nvSpPr>
        <p:spPr bwMode="auto">
          <a:xfrm>
            <a:off x="611560" y="1844824"/>
            <a:ext cx="7626350"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0" indent="457200">
              <a:spcBef>
                <a:spcPts val="600"/>
              </a:spcBef>
              <a:buFont typeface="Wingdings" pitchFamily="2" charset="2"/>
              <a:buNone/>
              <a:defRPr/>
            </a:pPr>
            <a:r>
              <a:rPr lang="zh-CN" altLang="en-US" sz="2800"/>
              <a:t>计算机之所以能够自动地工作，是因为</a:t>
            </a:r>
            <a:r>
              <a:rPr lang="en-US" altLang="zh-CN" sz="2800"/>
              <a:t>CPU</a:t>
            </a:r>
            <a:r>
              <a:rPr lang="zh-CN" altLang="en-US" sz="2800"/>
              <a:t>能从存放程序的内存里取出一条指令并执行这条指令；紧接着又是取指令，执行指令，如此周而复始，构成了一个循环，直至停机指令。</a:t>
            </a:r>
            <a:endParaRPr lang="zh-CN" sz="2800" dirty="0"/>
          </a:p>
        </p:txBody>
      </p:sp>
      <p:sp>
        <p:nvSpPr>
          <p:cNvPr id="2" name="日期占位符 1"/>
          <p:cNvSpPr>
            <a:spLocks noGrp="1"/>
          </p:cNvSpPr>
          <p:nvPr>
            <p:ph type="dt" sz="half" idx="10"/>
          </p:nvPr>
        </p:nvSpPr>
        <p:spPr/>
        <p:txBody>
          <a:bodyPr/>
          <a:lstStyle/>
          <a:p>
            <a:pPr>
              <a:defRPr/>
            </a:pPr>
            <a:fld id="{3308E8AF-37A1-4F49-8AB3-6A977D7A1AE0}"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22</a:t>
            </a:fld>
            <a:endParaRPr lang="en-US" altLang="zh-C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457200" y="548680"/>
            <a:ext cx="6275040" cy="868958"/>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5.2.1  </a:t>
            </a:r>
            <a:r>
              <a:rPr lang="zh-CN" altLang="en-US">
                <a:solidFill>
                  <a:srgbClr val="330066"/>
                </a:solidFill>
                <a:cs typeface="Times New Roman" pitchFamily="18" charset="0"/>
              </a:rPr>
              <a:t>指令周期的基本概念</a:t>
            </a:r>
          </a:p>
        </p:txBody>
      </p:sp>
      <p:sp>
        <p:nvSpPr>
          <p:cNvPr id="14340" name="Rectangle 3"/>
          <p:cNvSpPr>
            <a:spLocks noGrp="1" noChangeArrowheads="1"/>
          </p:cNvSpPr>
          <p:nvPr>
            <p:ph type="body" idx="1"/>
          </p:nvPr>
        </p:nvSpPr>
        <p:spPr>
          <a:xfrm>
            <a:off x="457200" y="1719263"/>
            <a:ext cx="8229600" cy="4158009"/>
          </a:xfrm>
        </p:spPr>
        <p:txBody>
          <a:bodyPr/>
          <a:lstStyle/>
          <a:p>
            <a:pPr marL="0" lvl="1" indent="0" eaLnBrk="1" hangingPunct="1">
              <a:buNone/>
            </a:pPr>
            <a:r>
              <a:rPr lang="zh-CN" altLang="en-US" sz="2200" b="1">
                <a:solidFill>
                  <a:srgbClr val="FF0000"/>
                </a:solidFill>
              </a:rPr>
              <a:t>指令周期：</a:t>
            </a:r>
            <a:endParaRPr lang="en-US" altLang="zh-CN" sz="2200" b="1">
              <a:solidFill>
                <a:srgbClr val="FF0000"/>
              </a:solidFill>
            </a:endParaRPr>
          </a:p>
          <a:p>
            <a:pPr marL="0" lvl="1" indent="457200" eaLnBrk="1" hangingPunct="1">
              <a:spcBef>
                <a:spcPts val="600"/>
              </a:spcBef>
              <a:buNone/>
            </a:pPr>
            <a:r>
              <a:rPr lang="en-US" altLang="zh-CN" sz="2200"/>
              <a:t>CPU</a:t>
            </a:r>
            <a:r>
              <a:rPr lang="zh-CN" altLang="en-US" sz="2200"/>
              <a:t>每取出一条指令并执行这条指令，都要完成一系列的操作，这一系列操作所需的时间通常叫做一个指令周期。</a:t>
            </a:r>
            <a:endParaRPr lang="en-US" altLang="zh-CN" sz="2200"/>
          </a:p>
          <a:p>
            <a:pPr marL="0" lvl="1" indent="457200" eaLnBrk="1" hangingPunct="1">
              <a:spcBef>
                <a:spcPts val="600"/>
              </a:spcBef>
              <a:buNone/>
            </a:pPr>
            <a:r>
              <a:rPr lang="zh-CN" altLang="en-US" sz="2200"/>
              <a:t>由于各指令的操作功能不同，因此各种指令的指令周期是不尽相同的。</a:t>
            </a:r>
            <a:endParaRPr lang="en-US" altLang="zh-CN" sz="2200"/>
          </a:p>
          <a:p>
            <a:pPr marL="0" lvl="1" indent="0" eaLnBrk="1" hangingPunct="1">
              <a:buNone/>
            </a:pPr>
            <a:r>
              <a:rPr lang="en-US" altLang="zh-CN" sz="2200" b="1">
                <a:solidFill>
                  <a:srgbClr val="FF0000"/>
                </a:solidFill>
              </a:rPr>
              <a:t>CPU</a:t>
            </a:r>
            <a:r>
              <a:rPr lang="zh-CN" altLang="en-US" sz="2200" b="1">
                <a:solidFill>
                  <a:srgbClr val="FF0000"/>
                </a:solidFill>
              </a:rPr>
              <a:t>周期（机器周期）：</a:t>
            </a:r>
          </a:p>
          <a:p>
            <a:pPr marL="0" lvl="2" indent="457200" eaLnBrk="1" hangingPunct="1">
              <a:spcBef>
                <a:spcPts val="600"/>
              </a:spcBef>
              <a:buNone/>
            </a:pPr>
            <a:r>
              <a:rPr lang="zh-CN" altLang="en-US" sz="2100"/>
              <a:t>指令周期常常用若干个</a:t>
            </a:r>
            <a:r>
              <a:rPr lang="en-US" altLang="zh-CN" sz="2100"/>
              <a:t>CPU</a:t>
            </a:r>
            <a:r>
              <a:rPr lang="zh-CN" altLang="en-US" sz="2100"/>
              <a:t>周期数来表示，</a:t>
            </a:r>
            <a:r>
              <a:rPr lang="en-US" altLang="zh-CN" sz="2100"/>
              <a:t>CPU</a:t>
            </a:r>
            <a:r>
              <a:rPr lang="zh-CN" altLang="en-US" sz="2100"/>
              <a:t>周期又称为机器周期。</a:t>
            </a:r>
            <a:r>
              <a:rPr lang="en-US" altLang="zh-CN" sz="2100"/>
              <a:t>CPU</a:t>
            </a:r>
            <a:r>
              <a:rPr lang="zh-CN" altLang="en-US" sz="2100"/>
              <a:t>访问一次内存所花时间较长，因此通常用内存中读取一个指令字的最短时间来规定</a:t>
            </a:r>
            <a:r>
              <a:rPr lang="en-US" altLang="zh-CN" sz="2100"/>
              <a:t>CPU</a:t>
            </a:r>
            <a:r>
              <a:rPr lang="zh-CN" altLang="en-US" sz="2100"/>
              <a:t>周期。</a:t>
            </a:r>
            <a:endParaRPr lang="en-US" altLang="zh-CN" sz="2100"/>
          </a:p>
          <a:p>
            <a:pPr marL="0" lvl="2" indent="457200" eaLnBrk="1" hangingPunct="1">
              <a:spcBef>
                <a:spcPts val="600"/>
              </a:spcBef>
              <a:buNone/>
            </a:pPr>
            <a:r>
              <a:rPr lang="zh-CN" altLang="en-US" sz="2100"/>
              <a:t>通常一个指令周期可划分为若干个机器周期，每个机器周期完成一个基本操作。不同的指令，可能包含不同数目的</a:t>
            </a:r>
            <a:r>
              <a:rPr lang="en-US" altLang="zh-CN" sz="2100"/>
              <a:t>CPU</a:t>
            </a:r>
            <a:r>
              <a:rPr lang="zh-CN" altLang="en-US" sz="2100"/>
              <a:t>周期。</a:t>
            </a:r>
          </a:p>
        </p:txBody>
      </p:sp>
      <p:sp>
        <p:nvSpPr>
          <p:cNvPr id="2" name="日期占位符 1"/>
          <p:cNvSpPr>
            <a:spLocks noGrp="1"/>
          </p:cNvSpPr>
          <p:nvPr>
            <p:ph type="dt" sz="half" idx="10"/>
          </p:nvPr>
        </p:nvSpPr>
        <p:spPr/>
        <p:txBody>
          <a:bodyPr/>
          <a:lstStyle/>
          <a:p>
            <a:pPr>
              <a:defRPr/>
            </a:pPr>
            <a:fld id="{42AC1F2E-FAE1-4B2F-AD35-FE632A1F71BC}"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23</a:t>
            </a:fld>
            <a:endParaRPr lang="en-US" altLang="zh-C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457200" y="548680"/>
            <a:ext cx="6275040" cy="868958"/>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5.2.1  </a:t>
            </a:r>
            <a:r>
              <a:rPr lang="zh-CN" altLang="en-US">
                <a:solidFill>
                  <a:srgbClr val="330066"/>
                </a:solidFill>
                <a:cs typeface="Times New Roman" pitchFamily="18" charset="0"/>
              </a:rPr>
              <a:t>指令周期的基本概念</a:t>
            </a:r>
          </a:p>
        </p:txBody>
      </p:sp>
      <p:sp>
        <p:nvSpPr>
          <p:cNvPr id="15364" name="Rectangle 3"/>
          <p:cNvSpPr>
            <a:spLocks noGrp="1" noChangeArrowheads="1"/>
          </p:cNvSpPr>
          <p:nvPr>
            <p:ph type="body" idx="1"/>
          </p:nvPr>
        </p:nvSpPr>
        <p:spPr>
          <a:xfrm>
            <a:off x="467544" y="2060848"/>
            <a:ext cx="8229600" cy="3941985"/>
          </a:xfrm>
        </p:spPr>
        <p:txBody>
          <a:bodyPr/>
          <a:lstStyle/>
          <a:p>
            <a:pPr marL="0" lvl="1" indent="0" eaLnBrk="1" hangingPunct="1">
              <a:spcBef>
                <a:spcPts val="600"/>
              </a:spcBef>
              <a:buNone/>
            </a:pPr>
            <a:r>
              <a:rPr lang="en-US" altLang="zh-CN" sz="2800" b="1">
                <a:solidFill>
                  <a:srgbClr val="FF0000"/>
                </a:solidFill>
              </a:rPr>
              <a:t>T</a:t>
            </a:r>
            <a:r>
              <a:rPr lang="zh-CN" altLang="en-US" sz="2800" b="1">
                <a:solidFill>
                  <a:srgbClr val="FF0000"/>
                </a:solidFill>
              </a:rPr>
              <a:t>周期（节拍脉冲）：</a:t>
            </a:r>
          </a:p>
          <a:p>
            <a:pPr marL="0" lvl="2" indent="457200" eaLnBrk="1" hangingPunct="1">
              <a:spcBef>
                <a:spcPts val="600"/>
              </a:spcBef>
              <a:buNone/>
            </a:pPr>
            <a:r>
              <a:rPr lang="zh-CN" altLang="en-US" sz="2800"/>
              <a:t>在一个</a:t>
            </a:r>
            <a:r>
              <a:rPr lang="en-US" altLang="zh-CN" sz="2800"/>
              <a:t>CPU</a:t>
            </a:r>
            <a:r>
              <a:rPr lang="zh-CN" altLang="en-US" sz="2800"/>
              <a:t>周期内，要完成若干个微操作。这些微操作有的可以同时执行，有的需要按先后次序串行执行。因而需要把一个</a:t>
            </a:r>
            <a:r>
              <a:rPr lang="en-US" altLang="zh-CN" sz="2800"/>
              <a:t>CPU</a:t>
            </a:r>
            <a:r>
              <a:rPr lang="zh-CN" altLang="en-US" sz="2800"/>
              <a:t>周期分为若干个相等的时间段，每一</a:t>
            </a:r>
            <a:r>
              <a:rPr lang="zh-CN" sz="2800"/>
              <a:t>个时间段称为一个节拍脉冲或</a:t>
            </a:r>
            <a:r>
              <a:rPr lang="zh-CN" altLang="zh-CN" sz="2800"/>
              <a:t>T</a:t>
            </a:r>
            <a:r>
              <a:rPr lang="zh-CN" sz="2800"/>
              <a:t>周期。</a:t>
            </a:r>
            <a:endParaRPr lang="en-US" altLang="zh-CN" sz="2800"/>
          </a:p>
          <a:p>
            <a:pPr marL="0" lvl="2" indent="0" eaLnBrk="1" hangingPunct="1">
              <a:spcBef>
                <a:spcPts val="600"/>
              </a:spcBef>
              <a:buNone/>
            </a:pPr>
            <a:r>
              <a:rPr lang="zh-CN" altLang="en-US" sz="2800" b="1">
                <a:solidFill>
                  <a:srgbClr val="FF0000"/>
                </a:solidFill>
              </a:rPr>
              <a:t>时钟周期：</a:t>
            </a:r>
          </a:p>
          <a:p>
            <a:pPr marL="0" lvl="2" indent="457200" eaLnBrk="1" hangingPunct="1">
              <a:spcBef>
                <a:spcPts val="600"/>
              </a:spcBef>
              <a:buNone/>
            </a:pPr>
            <a:r>
              <a:rPr lang="zh-CN" sz="2800"/>
              <a:t>时钟周期通常定义为机器主频的倒数。时钟周期不等于</a:t>
            </a:r>
            <a:r>
              <a:rPr lang="zh-CN" altLang="zh-CN" sz="2800"/>
              <a:t>T</a:t>
            </a:r>
            <a:r>
              <a:rPr lang="zh-CN" sz="2800"/>
              <a:t>周期。</a:t>
            </a:r>
            <a:endParaRPr lang="zh-CN" altLang="en-US" sz="2800"/>
          </a:p>
        </p:txBody>
      </p:sp>
      <p:sp>
        <p:nvSpPr>
          <p:cNvPr id="2" name="日期占位符 1"/>
          <p:cNvSpPr>
            <a:spLocks noGrp="1"/>
          </p:cNvSpPr>
          <p:nvPr>
            <p:ph type="dt" sz="half" idx="10"/>
          </p:nvPr>
        </p:nvSpPr>
        <p:spPr/>
        <p:txBody>
          <a:bodyPr/>
          <a:lstStyle/>
          <a:p>
            <a:pPr>
              <a:defRPr/>
            </a:pPr>
            <a:fld id="{3132AD0D-D0CA-4C15-9118-732493D70A00}"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24</a:t>
            </a:fld>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467544" y="476672"/>
            <a:ext cx="6131024" cy="724942"/>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5.2.1  </a:t>
            </a:r>
            <a:r>
              <a:rPr lang="zh-CN" altLang="en-US">
                <a:solidFill>
                  <a:srgbClr val="330066"/>
                </a:solidFill>
                <a:cs typeface="Times New Roman" pitchFamily="18" charset="0"/>
              </a:rPr>
              <a:t>指令周期的基本概念</a:t>
            </a:r>
          </a:p>
        </p:txBody>
      </p:sp>
      <p:sp>
        <p:nvSpPr>
          <p:cNvPr id="3" name="日期占位符 2"/>
          <p:cNvSpPr>
            <a:spLocks noGrp="1"/>
          </p:cNvSpPr>
          <p:nvPr>
            <p:ph type="dt" sz="half" idx="10"/>
          </p:nvPr>
        </p:nvSpPr>
        <p:spPr/>
        <p:txBody>
          <a:bodyPr/>
          <a:lstStyle/>
          <a:p>
            <a:pPr>
              <a:defRPr/>
            </a:pPr>
            <a:fld id="{71101587-50F3-4CA6-8DF6-9ABB4DD6D3DE}" type="datetime11">
              <a:rPr lang="zh-CN" altLang="en-US" smtClean="0"/>
              <a:t>09:11:06</a:t>
            </a:fld>
            <a:endParaRPr lang="en-US" altLang="zh-CN"/>
          </a:p>
        </p:txBody>
      </p:sp>
      <p:sp>
        <p:nvSpPr>
          <p:cNvPr id="4" name="灯片编号占位符 3"/>
          <p:cNvSpPr>
            <a:spLocks noGrp="1"/>
          </p:cNvSpPr>
          <p:nvPr>
            <p:ph type="sldNum" sz="quarter" idx="12"/>
          </p:nvPr>
        </p:nvSpPr>
        <p:spPr/>
        <p:txBody>
          <a:bodyPr/>
          <a:lstStyle/>
          <a:p>
            <a:pPr>
              <a:defRPr/>
            </a:pPr>
            <a:fld id="{128B08FC-01B2-4106-965F-E3782BA43ADA}" type="slidenum">
              <a:rPr lang="en-US" altLang="zh-CN" smtClean="0"/>
              <a:pPr>
                <a:defRPr/>
              </a:pPr>
              <a:t>25</a:t>
            </a:fld>
            <a:endParaRPr lang="en-US" altLang="zh-CN"/>
          </a:p>
        </p:txBody>
      </p:sp>
      <p:grpSp>
        <p:nvGrpSpPr>
          <p:cNvPr id="5" name="组合 4"/>
          <p:cNvGrpSpPr/>
          <p:nvPr/>
        </p:nvGrpSpPr>
        <p:grpSpPr>
          <a:xfrm>
            <a:off x="1043608" y="1484784"/>
            <a:ext cx="6584096" cy="4680521"/>
            <a:chOff x="1187624" y="1772815"/>
            <a:chExt cx="6584096" cy="4680521"/>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2564904"/>
              <a:ext cx="6408712" cy="3888432"/>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772815"/>
              <a:ext cx="6584096"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457200" y="548680"/>
            <a:ext cx="6275040" cy="868958"/>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5.2.1  </a:t>
            </a:r>
            <a:r>
              <a:rPr lang="zh-CN" altLang="en-US">
                <a:solidFill>
                  <a:srgbClr val="330066"/>
                </a:solidFill>
                <a:cs typeface="Times New Roman" pitchFamily="18" charset="0"/>
              </a:rPr>
              <a:t>指令周期的基本概念</a:t>
            </a:r>
          </a:p>
        </p:txBody>
      </p:sp>
      <p:sp>
        <p:nvSpPr>
          <p:cNvPr id="15364" name="Rectangle 3"/>
          <p:cNvSpPr>
            <a:spLocks noGrp="1" noChangeArrowheads="1"/>
          </p:cNvSpPr>
          <p:nvPr>
            <p:ph type="body" idx="1"/>
          </p:nvPr>
        </p:nvSpPr>
        <p:spPr>
          <a:xfrm>
            <a:off x="467544" y="2060848"/>
            <a:ext cx="8229600" cy="3941985"/>
          </a:xfrm>
        </p:spPr>
        <p:txBody>
          <a:bodyPr/>
          <a:lstStyle/>
          <a:p>
            <a:pPr marL="0" lvl="1" indent="0" eaLnBrk="1" hangingPunct="1">
              <a:spcBef>
                <a:spcPts val="600"/>
              </a:spcBef>
              <a:buNone/>
            </a:pPr>
            <a:r>
              <a:rPr lang="zh-CN" altLang="en-US" sz="2800" b="1">
                <a:solidFill>
                  <a:srgbClr val="FF0000"/>
                </a:solidFill>
              </a:rPr>
              <a:t>单周期</a:t>
            </a:r>
            <a:r>
              <a:rPr lang="en-US" altLang="zh-CN" sz="2800" b="1">
                <a:solidFill>
                  <a:srgbClr val="FF0000"/>
                </a:solidFill>
              </a:rPr>
              <a:t>CPU</a:t>
            </a:r>
            <a:r>
              <a:rPr lang="zh-CN" altLang="en-US" sz="2800" b="1">
                <a:solidFill>
                  <a:srgbClr val="FF0000"/>
                </a:solidFill>
              </a:rPr>
              <a:t>：</a:t>
            </a:r>
          </a:p>
          <a:p>
            <a:pPr marL="0" lvl="2" indent="457200" eaLnBrk="1" hangingPunct="1">
              <a:spcBef>
                <a:spcPts val="600"/>
              </a:spcBef>
              <a:buNone/>
            </a:pPr>
            <a:r>
              <a:rPr lang="zh-CN" altLang="en-US" sz="2800"/>
              <a:t>在一个周期内完成从指令取出到得到结果的所有工作，指令系统中所有指令执行时间都以最</a:t>
            </a:r>
            <a:r>
              <a:rPr lang="zh-CN" altLang="en-US" sz="2800" smtClean="0"/>
              <a:t>长时间的</a:t>
            </a:r>
            <a:r>
              <a:rPr lang="zh-CN" altLang="en-US" sz="2800"/>
              <a:t>指令为准，因而效率低，当前较少使用</a:t>
            </a:r>
            <a:r>
              <a:rPr lang="zh-CN" sz="2800"/>
              <a:t>。</a:t>
            </a:r>
            <a:endParaRPr lang="en-US" altLang="zh-CN" sz="2800"/>
          </a:p>
          <a:p>
            <a:pPr marL="0" lvl="2" indent="0" eaLnBrk="1" hangingPunct="1">
              <a:spcBef>
                <a:spcPts val="600"/>
              </a:spcBef>
              <a:buNone/>
            </a:pPr>
            <a:r>
              <a:rPr lang="zh-CN" altLang="en-US" sz="2800" b="1">
                <a:solidFill>
                  <a:srgbClr val="FF0000"/>
                </a:solidFill>
              </a:rPr>
              <a:t>多周期</a:t>
            </a:r>
            <a:r>
              <a:rPr lang="en-US" altLang="zh-CN" sz="2800" b="1">
                <a:solidFill>
                  <a:srgbClr val="FF0000"/>
                </a:solidFill>
              </a:rPr>
              <a:t>CPU</a:t>
            </a:r>
            <a:r>
              <a:rPr lang="zh-CN" altLang="en-US" sz="2800" b="1">
                <a:solidFill>
                  <a:srgbClr val="FF0000"/>
                </a:solidFill>
              </a:rPr>
              <a:t>：</a:t>
            </a:r>
          </a:p>
          <a:p>
            <a:pPr marL="0" lvl="2" indent="457200" eaLnBrk="1" hangingPunct="1">
              <a:spcBef>
                <a:spcPts val="600"/>
              </a:spcBef>
              <a:buNone/>
            </a:pPr>
            <a:r>
              <a:rPr lang="zh-CN" altLang="en-US" sz="2800"/>
              <a:t>把指令的执行分成多个阶段，每个阶段在一个周期内完成，因而机器周期短，不同指令所用周期数可以不同</a:t>
            </a:r>
            <a:r>
              <a:rPr lang="zh-CN" sz="2800"/>
              <a:t>。</a:t>
            </a:r>
            <a:endParaRPr lang="zh-CN" altLang="en-US" sz="2800"/>
          </a:p>
        </p:txBody>
      </p:sp>
      <p:sp>
        <p:nvSpPr>
          <p:cNvPr id="2" name="日期占位符 1"/>
          <p:cNvSpPr>
            <a:spLocks noGrp="1"/>
          </p:cNvSpPr>
          <p:nvPr>
            <p:ph type="dt" sz="half" idx="10"/>
          </p:nvPr>
        </p:nvSpPr>
        <p:spPr/>
        <p:txBody>
          <a:bodyPr/>
          <a:lstStyle/>
          <a:p>
            <a:pPr>
              <a:defRPr/>
            </a:pPr>
            <a:fld id="{48C99D07-9021-42E9-9583-53D962209044}"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26</a:t>
            </a:fld>
            <a:endParaRPr lang="en-US" altLang="zh-CN"/>
          </a:p>
        </p:txBody>
      </p:sp>
    </p:spTree>
    <p:extLst>
      <p:ext uri="{BB962C8B-B14F-4D97-AF65-F5344CB8AC3E}">
        <p14:creationId xmlns:p14="http://schemas.microsoft.com/office/powerpoint/2010/main" val="4290932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457200" y="548680"/>
            <a:ext cx="6275040" cy="868958"/>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5.2.1  </a:t>
            </a:r>
            <a:r>
              <a:rPr lang="zh-CN" altLang="en-US">
                <a:solidFill>
                  <a:srgbClr val="330066"/>
                </a:solidFill>
                <a:cs typeface="Times New Roman" pitchFamily="18" charset="0"/>
              </a:rPr>
              <a:t>指令周期的基本概念</a:t>
            </a:r>
          </a:p>
        </p:txBody>
      </p:sp>
      <p:sp>
        <p:nvSpPr>
          <p:cNvPr id="15364" name="Rectangle 3"/>
          <p:cNvSpPr>
            <a:spLocks noGrp="1" noChangeArrowheads="1"/>
          </p:cNvSpPr>
          <p:nvPr>
            <p:ph type="body" idx="1"/>
          </p:nvPr>
        </p:nvSpPr>
        <p:spPr>
          <a:xfrm>
            <a:off x="633388" y="1628800"/>
            <a:ext cx="7992888" cy="432047"/>
          </a:xfrm>
        </p:spPr>
        <p:txBody>
          <a:bodyPr/>
          <a:lstStyle/>
          <a:p>
            <a:pPr marL="0" lvl="1" indent="0" eaLnBrk="1" hangingPunct="1">
              <a:spcBef>
                <a:spcPts val="600"/>
              </a:spcBef>
              <a:buNone/>
            </a:pPr>
            <a:r>
              <a:rPr lang="zh-CN" altLang="en-US" sz="2000"/>
              <a:t>下面我们通过一个</a:t>
            </a:r>
            <a:r>
              <a:rPr lang="en-US" altLang="zh-CN" sz="2000"/>
              <a:t>6</a:t>
            </a:r>
            <a:r>
              <a:rPr lang="zh-CN" altLang="en-US" sz="2000"/>
              <a:t>条典型指令组成的程序来认识每条指令的指令周期</a:t>
            </a:r>
          </a:p>
        </p:txBody>
      </p:sp>
      <p:pic>
        <p:nvPicPr>
          <p:cNvPr id="138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132856"/>
            <a:ext cx="5876304"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p:cNvSpPr>
            <a:spLocks noGrp="1"/>
          </p:cNvSpPr>
          <p:nvPr>
            <p:ph type="dt" sz="half" idx="10"/>
          </p:nvPr>
        </p:nvSpPr>
        <p:spPr/>
        <p:txBody>
          <a:bodyPr/>
          <a:lstStyle/>
          <a:p>
            <a:pPr>
              <a:defRPr/>
            </a:pPr>
            <a:fld id="{CE0A6D90-A730-4076-B6D3-2D027B53878C}"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27</a:t>
            </a:fld>
            <a:endParaRPr lang="en-US" altLang="zh-CN"/>
          </a:p>
        </p:txBody>
      </p:sp>
    </p:spTree>
    <p:extLst>
      <p:ext uri="{BB962C8B-B14F-4D97-AF65-F5344CB8AC3E}">
        <p14:creationId xmlns:p14="http://schemas.microsoft.com/office/powerpoint/2010/main" val="5839065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457200" y="620688"/>
            <a:ext cx="6347048" cy="796950"/>
          </a:xfrm>
        </p:spPr>
        <p:txBody>
          <a:bodyPr/>
          <a:lstStyle/>
          <a:p>
            <a:pPr eaLnBrk="1" hangingPunct="1"/>
            <a:r>
              <a:rPr lang="en-US" altLang="zh-CN"/>
              <a:t>5.2.2 MOV</a:t>
            </a:r>
            <a:r>
              <a:rPr lang="zh-CN" altLang="en-US"/>
              <a:t>指令的指令周期</a:t>
            </a:r>
          </a:p>
        </p:txBody>
      </p:sp>
      <p:sp>
        <p:nvSpPr>
          <p:cNvPr id="17412" name="Rectangle 3"/>
          <p:cNvSpPr>
            <a:spLocks noGrp="1" noChangeArrowheads="1"/>
          </p:cNvSpPr>
          <p:nvPr>
            <p:ph type="body" idx="1"/>
          </p:nvPr>
        </p:nvSpPr>
        <p:spPr>
          <a:xfrm>
            <a:off x="457200" y="1719263"/>
            <a:ext cx="2602632" cy="1277689"/>
          </a:xfrm>
        </p:spPr>
        <p:txBody>
          <a:bodyPr/>
          <a:lstStyle/>
          <a:p>
            <a:pPr eaLnBrk="1" hangingPunct="1"/>
            <a:r>
              <a:rPr lang="zh-CN" altLang="en-US"/>
              <a:t>取指周期</a:t>
            </a:r>
          </a:p>
          <a:p>
            <a:pPr eaLnBrk="1" hangingPunct="1"/>
            <a:r>
              <a:rPr lang="zh-CN" altLang="en-US"/>
              <a:t>执行周期</a:t>
            </a:r>
          </a:p>
        </p:txBody>
      </p:sp>
      <p:pic>
        <p:nvPicPr>
          <p:cNvPr id="17413" name="Picture 4" descr="5a4">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5375" y="1628775"/>
            <a:ext cx="4179888" cy="403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AutoShape 4">
            <a:hlinkClick r:id="" action="ppaction://noaction" highlightClick="1"/>
          </p:cNvPr>
          <p:cNvSpPr>
            <a:spLocks noChangeArrowheads="1"/>
          </p:cNvSpPr>
          <p:nvPr/>
        </p:nvSpPr>
        <p:spPr bwMode="auto">
          <a:xfrm>
            <a:off x="1071563" y="3357563"/>
            <a:ext cx="1223962" cy="719137"/>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2" action="ppaction://hlinkfile"/>
              </a:rPr>
              <a:t>CAI</a:t>
            </a:r>
            <a:endParaRPr lang="en-US" altLang="zh-CN" sz="2400">
              <a:latin typeface="隶书" pitchFamily="49" charset="-122"/>
              <a:ea typeface="隶书" pitchFamily="49" charset="-122"/>
            </a:endParaRPr>
          </a:p>
        </p:txBody>
      </p:sp>
      <p:sp>
        <p:nvSpPr>
          <p:cNvPr id="2" name="日期占位符 1"/>
          <p:cNvSpPr>
            <a:spLocks noGrp="1"/>
          </p:cNvSpPr>
          <p:nvPr>
            <p:ph type="dt" sz="half" idx="10"/>
          </p:nvPr>
        </p:nvSpPr>
        <p:spPr/>
        <p:txBody>
          <a:bodyPr/>
          <a:lstStyle/>
          <a:p>
            <a:pPr>
              <a:defRPr/>
            </a:pPr>
            <a:fld id="{BAA0B2BC-55EA-4717-9D51-21C99C6EF794}"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28</a:t>
            </a:fld>
            <a:endParaRPr lang="en-US" altLang="zh-CN"/>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7" name="Picture 4" descr="5a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313" y="908720"/>
            <a:ext cx="8135937"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Rectangle 5"/>
          <p:cNvSpPr>
            <a:spLocks noChangeArrowheads="1"/>
          </p:cNvSpPr>
          <p:nvPr/>
        </p:nvSpPr>
        <p:spPr bwMode="auto">
          <a:xfrm>
            <a:off x="411277" y="204711"/>
            <a:ext cx="35126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p>
            <a:r>
              <a:rPr lang="en-US" altLang="zh-CN" b="1">
                <a:solidFill>
                  <a:schemeClr val="tx2"/>
                </a:solidFill>
              </a:rPr>
              <a:t>5.2.2  MOV</a:t>
            </a:r>
            <a:r>
              <a:rPr lang="zh-CN" altLang="en-US" b="1">
                <a:solidFill>
                  <a:schemeClr val="tx2"/>
                </a:solidFill>
              </a:rPr>
              <a:t>指令的指令周期</a:t>
            </a:r>
            <a:r>
              <a:rPr lang="en-US" altLang="zh-CN" b="1">
                <a:solidFill>
                  <a:schemeClr val="tx2"/>
                </a:solidFill>
              </a:rPr>
              <a:t>-</a:t>
            </a:r>
            <a:r>
              <a:rPr lang="zh-CN" altLang="en-US" b="1">
                <a:solidFill>
                  <a:schemeClr val="tx2"/>
                </a:solidFill>
              </a:rPr>
              <a:t>取指</a:t>
            </a:r>
          </a:p>
        </p:txBody>
      </p:sp>
      <p:sp>
        <p:nvSpPr>
          <p:cNvPr id="18440" name="Text Box 7"/>
          <p:cNvSpPr txBox="1">
            <a:spLocks noChangeArrowheads="1"/>
          </p:cNvSpPr>
          <p:nvPr/>
        </p:nvSpPr>
        <p:spPr bwMode="auto">
          <a:xfrm>
            <a:off x="2463800" y="480218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endParaRPr lang="zh-CN" altLang="zh-CN"/>
          </a:p>
        </p:txBody>
      </p:sp>
      <p:sp>
        <p:nvSpPr>
          <p:cNvPr id="26632" name="Rectangle 8"/>
          <p:cNvSpPr>
            <a:spLocks noChangeArrowheads="1"/>
          </p:cNvSpPr>
          <p:nvPr/>
        </p:nvSpPr>
        <p:spPr bwMode="auto">
          <a:xfrm>
            <a:off x="214313" y="5675516"/>
            <a:ext cx="8642350" cy="366712"/>
          </a:xfrm>
          <a:prstGeom prst="rect">
            <a:avLst/>
          </a:prstGeom>
          <a:solidFill>
            <a:srgbClr val="0000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p>
            <a:r>
              <a:rPr lang="en-US" altLang="zh-CN" b="1">
                <a:solidFill>
                  <a:srgbClr val="EE2200"/>
                </a:solidFill>
              </a:rPr>
              <a:t>② PC</a:t>
            </a:r>
            <a:r>
              <a:rPr lang="zh-CN" altLang="en-US" b="1">
                <a:solidFill>
                  <a:srgbClr val="EE2200"/>
                </a:solidFill>
              </a:rPr>
              <a:t>的内容被放到指令地址总线</a:t>
            </a:r>
            <a:r>
              <a:rPr lang="en-US" altLang="zh-CN" b="1">
                <a:solidFill>
                  <a:srgbClr val="EE2200"/>
                </a:solidFill>
              </a:rPr>
              <a:t>ABUS</a:t>
            </a:r>
            <a:r>
              <a:rPr lang="zh-CN" altLang="en-US" b="1">
                <a:solidFill>
                  <a:srgbClr val="EE2200"/>
                </a:solidFill>
              </a:rPr>
              <a:t>（</a:t>
            </a:r>
            <a:r>
              <a:rPr lang="en-US" altLang="zh-CN" b="1">
                <a:solidFill>
                  <a:srgbClr val="EE2200"/>
                </a:solidFill>
              </a:rPr>
              <a:t>I</a:t>
            </a:r>
            <a:r>
              <a:rPr lang="zh-CN" altLang="en-US" b="1">
                <a:solidFill>
                  <a:srgbClr val="EE2200"/>
                </a:solidFill>
              </a:rPr>
              <a:t>）上，对指存进行译码，并启动读命令；</a:t>
            </a:r>
          </a:p>
        </p:txBody>
      </p:sp>
      <p:sp>
        <p:nvSpPr>
          <p:cNvPr id="26633" name="Rectangle 9"/>
          <p:cNvSpPr>
            <a:spLocks noChangeArrowheads="1"/>
          </p:cNvSpPr>
          <p:nvPr/>
        </p:nvSpPr>
        <p:spPr bwMode="auto">
          <a:xfrm>
            <a:off x="695106" y="5675516"/>
            <a:ext cx="7448550" cy="366712"/>
          </a:xfrm>
          <a:prstGeom prst="rect">
            <a:avLst/>
          </a:prstGeom>
          <a:solidFill>
            <a:srgbClr val="0000FF"/>
          </a:solidFill>
          <a:ln>
            <a:noFill/>
          </a:ln>
          <a:extLs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wrap="none">
            <a:spAutoFit/>
          </a:bodyPr>
          <a:lstStyle/>
          <a:p>
            <a:r>
              <a:rPr lang="en-US" altLang="zh-CN" b="1">
                <a:solidFill>
                  <a:srgbClr val="EE2200"/>
                </a:solidFill>
              </a:rPr>
              <a:t>③ </a:t>
            </a:r>
            <a:r>
              <a:rPr lang="zh-CN" altLang="en-US" b="1">
                <a:solidFill>
                  <a:srgbClr val="EE2200"/>
                </a:solidFill>
              </a:rPr>
              <a:t>从</a:t>
            </a:r>
            <a:r>
              <a:rPr lang="en-US" altLang="zh-CN" b="1">
                <a:solidFill>
                  <a:srgbClr val="EE2200"/>
                </a:solidFill>
              </a:rPr>
              <a:t>101</a:t>
            </a:r>
            <a:r>
              <a:rPr lang="zh-CN" altLang="en-US" b="1">
                <a:solidFill>
                  <a:srgbClr val="EE2200"/>
                </a:solidFill>
              </a:rPr>
              <a:t>号地址读出的</a:t>
            </a:r>
            <a:r>
              <a:rPr lang="en-US" altLang="zh-CN" b="1">
                <a:solidFill>
                  <a:srgbClr val="EE2200"/>
                </a:solidFill>
              </a:rPr>
              <a:t>MOV</a:t>
            </a:r>
            <a:r>
              <a:rPr lang="zh-CN" altLang="en-US" b="1">
                <a:solidFill>
                  <a:srgbClr val="EE2200"/>
                </a:solidFill>
              </a:rPr>
              <a:t>指令通过指令总线</a:t>
            </a:r>
            <a:r>
              <a:rPr lang="en-US" altLang="zh-CN" b="1">
                <a:solidFill>
                  <a:srgbClr val="EE2200"/>
                </a:solidFill>
              </a:rPr>
              <a:t>IBUS</a:t>
            </a:r>
            <a:r>
              <a:rPr lang="zh-CN" altLang="en-US" b="1">
                <a:solidFill>
                  <a:srgbClr val="EE2200"/>
                </a:solidFill>
              </a:rPr>
              <a:t>装入指令寄存器</a:t>
            </a:r>
            <a:r>
              <a:rPr lang="en-US" altLang="zh-CN" b="1">
                <a:solidFill>
                  <a:srgbClr val="EE2200"/>
                </a:solidFill>
              </a:rPr>
              <a:t>IR</a:t>
            </a:r>
            <a:r>
              <a:rPr lang="zh-CN" altLang="en-US" b="1">
                <a:solidFill>
                  <a:srgbClr val="EE2200"/>
                </a:solidFill>
              </a:rPr>
              <a:t>；</a:t>
            </a:r>
          </a:p>
        </p:txBody>
      </p:sp>
      <p:sp>
        <p:nvSpPr>
          <p:cNvPr id="26634" name="Rectangle 10"/>
          <p:cNvSpPr>
            <a:spLocks noChangeArrowheads="1"/>
          </p:cNvSpPr>
          <p:nvPr/>
        </p:nvSpPr>
        <p:spPr bwMode="auto">
          <a:xfrm>
            <a:off x="1248569" y="5661248"/>
            <a:ext cx="6573837" cy="366712"/>
          </a:xfrm>
          <a:prstGeom prst="rect">
            <a:avLst/>
          </a:prstGeom>
          <a:solidFill>
            <a:srgbClr val="0000FF"/>
          </a:solidFill>
          <a:ln>
            <a:noFill/>
          </a:ln>
          <a:extLs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wrap="none">
            <a:spAutoFit/>
          </a:bodyPr>
          <a:lstStyle/>
          <a:p>
            <a:r>
              <a:rPr lang="en-US" altLang="zh-CN" b="1">
                <a:solidFill>
                  <a:srgbClr val="EE2200"/>
                </a:solidFill>
              </a:rPr>
              <a:t>④  </a:t>
            </a:r>
            <a:r>
              <a:rPr lang="zh-CN" altLang="en-US" b="1">
                <a:solidFill>
                  <a:srgbClr val="EE2200"/>
                </a:solidFill>
              </a:rPr>
              <a:t>程序计数器内容加</a:t>
            </a:r>
            <a:r>
              <a:rPr lang="en-US" altLang="zh-CN" b="1">
                <a:solidFill>
                  <a:srgbClr val="EE2200"/>
                </a:solidFill>
              </a:rPr>
              <a:t>1</a:t>
            </a:r>
            <a:r>
              <a:rPr lang="zh-CN" altLang="en-US" b="1">
                <a:solidFill>
                  <a:srgbClr val="EE2200"/>
                </a:solidFill>
              </a:rPr>
              <a:t>，变成</a:t>
            </a:r>
            <a:r>
              <a:rPr lang="en-US" altLang="zh-CN" b="1">
                <a:solidFill>
                  <a:srgbClr val="EE2200"/>
                </a:solidFill>
              </a:rPr>
              <a:t>102</a:t>
            </a:r>
            <a:r>
              <a:rPr lang="zh-CN" altLang="en-US" b="1">
                <a:solidFill>
                  <a:srgbClr val="EE2200"/>
                </a:solidFill>
              </a:rPr>
              <a:t>，为取下一条指令做好准备；</a:t>
            </a:r>
          </a:p>
        </p:txBody>
      </p:sp>
      <p:sp>
        <p:nvSpPr>
          <p:cNvPr id="26635" name="Rectangle 11"/>
          <p:cNvSpPr>
            <a:spLocks noChangeArrowheads="1"/>
          </p:cNvSpPr>
          <p:nvPr/>
        </p:nvSpPr>
        <p:spPr bwMode="auto">
          <a:xfrm>
            <a:off x="2127192" y="5673928"/>
            <a:ext cx="4533900" cy="369887"/>
          </a:xfrm>
          <a:prstGeom prst="rect">
            <a:avLst/>
          </a:prstGeom>
          <a:solidFill>
            <a:srgbClr val="0000FF"/>
          </a:solidFill>
          <a:ln>
            <a:noFill/>
          </a:ln>
          <a:extLs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wrap="none">
            <a:spAutoFit/>
          </a:bodyPr>
          <a:lstStyle/>
          <a:p>
            <a:r>
              <a:rPr lang="en-US" altLang="zh-CN" b="1">
                <a:solidFill>
                  <a:srgbClr val="EE2200"/>
                </a:solidFill>
              </a:rPr>
              <a:t>⑤ </a:t>
            </a:r>
            <a:r>
              <a:rPr lang="zh-CN" altLang="en-US" b="1">
                <a:solidFill>
                  <a:srgbClr val="EE2200"/>
                </a:solidFill>
              </a:rPr>
              <a:t>指令寄存器中的操作码（</a:t>
            </a:r>
            <a:r>
              <a:rPr lang="en-US" altLang="zh-CN" b="1">
                <a:solidFill>
                  <a:srgbClr val="EE2200"/>
                </a:solidFill>
              </a:rPr>
              <a:t>OP</a:t>
            </a:r>
            <a:r>
              <a:rPr lang="zh-CN" altLang="en-US" b="1">
                <a:solidFill>
                  <a:srgbClr val="EE2200"/>
                </a:solidFill>
              </a:rPr>
              <a:t>）被译码；</a:t>
            </a:r>
          </a:p>
        </p:txBody>
      </p:sp>
      <p:sp>
        <p:nvSpPr>
          <p:cNvPr id="26636" name="Rectangle 12"/>
          <p:cNvSpPr>
            <a:spLocks noChangeArrowheads="1"/>
          </p:cNvSpPr>
          <p:nvPr/>
        </p:nvSpPr>
        <p:spPr bwMode="auto">
          <a:xfrm>
            <a:off x="1347499" y="5677103"/>
            <a:ext cx="5854700" cy="366712"/>
          </a:xfrm>
          <a:prstGeom prst="rect">
            <a:avLst/>
          </a:prstGeom>
          <a:solidFill>
            <a:srgbClr val="0000FF"/>
          </a:solidFill>
          <a:ln>
            <a:noFill/>
          </a:ln>
          <a:extLs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wrap="none">
            <a:spAutoFit/>
          </a:bodyPr>
          <a:lstStyle/>
          <a:p>
            <a:r>
              <a:rPr lang="en-US" altLang="zh-CN" b="1">
                <a:solidFill>
                  <a:srgbClr val="EE2200"/>
                </a:solidFill>
              </a:rPr>
              <a:t>⑥ CPU</a:t>
            </a:r>
            <a:r>
              <a:rPr lang="zh-CN" altLang="en-US" b="1">
                <a:solidFill>
                  <a:srgbClr val="EE2200"/>
                </a:solidFill>
              </a:rPr>
              <a:t>识别出是</a:t>
            </a:r>
            <a:r>
              <a:rPr lang="en-US" altLang="zh-CN" b="1">
                <a:solidFill>
                  <a:srgbClr val="EE2200"/>
                </a:solidFill>
              </a:rPr>
              <a:t>MOV</a:t>
            </a:r>
            <a:r>
              <a:rPr lang="zh-CN" altLang="en-US" b="1">
                <a:solidFill>
                  <a:srgbClr val="EE2200"/>
                </a:solidFill>
              </a:rPr>
              <a:t>指令，至此，取指周期即告结束。</a:t>
            </a:r>
          </a:p>
        </p:txBody>
      </p:sp>
      <p:grpSp>
        <p:nvGrpSpPr>
          <p:cNvPr id="2" name="组合 1"/>
          <p:cNvGrpSpPr/>
          <p:nvPr/>
        </p:nvGrpSpPr>
        <p:grpSpPr>
          <a:xfrm>
            <a:off x="3779838" y="3645023"/>
            <a:ext cx="3455987" cy="730601"/>
            <a:chOff x="3779838" y="3955859"/>
            <a:chExt cx="3455987" cy="863600"/>
          </a:xfrm>
        </p:grpSpPr>
        <p:sp>
          <p:nvSpPr>
            <p:cNvPr id="26637" name="Line 13"/>
            <p:cNvSpPr>
              <a:spLocks noChangeShapeType="1"/>
            </p:cNvSpPr>
            <p:nvPr/>
          </p:nvSpPr>
          <p:spPr bwMode="auto">
            <a:xfrm flipH="1">
              <a:off x="3779838" y="4819459"/>
              <a:ext cx="6477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6638" name="Line 14"/>
            <p:cNvSpPr>
              <a:spLocks noChangeShapeType="1"/>
            </p:cNvSpPr>
            <p:nvPr/>
          </p:nvSpPr>
          <p:spPr bwMode="auto">
            <a:xfrm flipV="1">
              <a:off x="3779838" y="4459097"/>
              <a:ext cx="0" cy="360362"/>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6639" name="Line 15"/>
            <p:cNvSpPr>
              <a:spLocks noChangeShapeType="1"/>
            </p:cNvSpPr>
            <p:nvPr/>
          </p:nvSpPr>
          <p:spPr bwMode="auto">
            <a:xfrm>
              <a:off x="3779838" y="4445346"/>
              <a:ext cx="3455987"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6640" name="Line 16"/>
            <p:cNvSpPr>
              <a:spLocks noChangeShapeType="1"/>
            </p:cNvSpPr>
            <p:nvPr/>
          </p:nvSpPr>
          <p:spPr bwMode="auto">
            <a:xfrm flipV="1">
              <a:off x="7235825" y="3955859"/>
              <a:ext cx="0" cy="503238"/>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grpSp>
      <p:sp>
        <p:nvSpPr>
          <p:cNvPr id="26641" name="Line 17" descr="WR/RD"/>
          <p:cNvSpPr>
            <a:spLocks noChangeShapeType="1"/>
          </p:cNvSpPr>
          <p:nvPr/>
        </p:nvSpPr>
        <p:spPr bwMode="auto">
          <a:xfrm flipH="1">
            <a:off x="7740650" y="2924175"/>
            <a:ext cx="503238"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6642" name="Text Box 18"/>
          <p:cNvSpPr txBox="1">
            <a:spLocks noChangeArrowheads="1"/>
          </p:cNvSpPr>
          <p:nvPr/>
        </p:nvSpPr>
        <p:spPr bwMode="auto">
          <a:xfrm>
            <a:off x="7740650" y="2679700"/>
            <a:ext cx="6159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1000"/>
              <a:t>WR/RD</a:t>
            </a:r>
          </a:p>
        </p:txBody>
      </p:sp>
      <p:sp>
        <p:nvSpPr>
          <p:cNvPr id="18452" name="Line 19"/>
          <p:cNvSpPr>
            <a:spLocks noChangeShapeType="1"/>
          </p:cNvSpPr>
          <p:nvPr/>
        </p:nvSpPr>
        <p:spPr bwMode="auto">
          <a:xfrm flipH="1">
            <a:off x="2843213" y="3068638"/>
            <a:ext cx="360362"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453" name="Line 20"/>
          <p:cNvSpPr>
            <a:spLocks noChangeShapeType="1"/>
          </p:cNvSpPr>
          <p:nvPr/>
        </p:nvSpPr>
        <p:spPr bwMode="auto">
          <a:xfrm flipH="1">
            <a:off x="2843213" y="2492375"/>
            <a:ext cx="360362"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454" name="Line 21"/>
          <p:cNvSpPr>
            <a:spLocks noChangeShapeType="1"/>
          </p:cNvSpPr>
          <p:nvPr/>
        </p:nvSpPr>
        <p:spPr bwMode="auto">
          <a:xfrm flipH="1">
            <a:off x="2843213" y="2781300"/>
            <a:ext cx="360362" cy="0"/>
          </a:xfrm>
          <a:prstGeom prst="line">
            <a:avLst/>
          </a:prstGeom>
          <a:noFill/>
          <a:ln w="12700" cap="sq">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455" name="AutoShape 4">
            <a:hlinkClick r:id="" action="ppaction://noaction" highlightClick="1"/>
          </p:cNvPr>
          <p:cNvSpPr>
            <a:spLocks noChangeArrowheads="1"/>
          </p:cNvSpPr>
          <p:nvPr/>
        </p:nvSpPr>
        <p:spPr bwMode="auto">
          <a:xfrm>
            <a:off x="214313" y="714375"/>
            <a:ext cx="1223962" cy="719138"/>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4" action="ppaction://hlinkfile"/>
              </a:rPr>
              <a:t>CAI</a:t>
            </a:r>
            <a:endParaRPr lang="en-US" altLang="zh-CN" sz="2400">
              <a:latin typeface="隶书" pitchFamily="49" charset="-122"/>
              <a:ea typeface="隶书" pitchFamily="49" charset="-122"/>
            </a:endParaRPr>
          </a:p>
        </p:txBody>
      </p:sp>
      <p:sp>
        <p:nvSpPr>
          <p:cNvPr id="3" name="日期占位符 2"/>
          <p:cNvSpPr>
            <a:spLocks noGrp="1"/>
          </p:cNvSpPr>
          <p:nvPr>
            <p:ph type="dt" sz="half" idx="10"/>
          </p:nvPr>
        </p:nvSpPr>
        <p:spPr/>
        <p:txBody>
          <a:bodyPr/>
          <a:lstStyle/>
          <a:p>
            <a:pPr>
              <a:defRPr/>
            </a:pPr>
            <a:fld id="{90942101-2E4E-4C6B-B71D-C8CD3586A8B9}" type="datetime11">
              <a:rPr lang="zh-CN" altLang="en-US" smtClean="0"/>
              <a:t>09:11:06</a:t>
            </a:fld>
            <a:endParaRPr lang="en-US" altLang="zh-CN"/>
          </a:p>
        </p:txBody>
      </p:sp>
      <p:sp>
        <p:nvSpPr>
          <p:cNvPr id="4" name="灯片编号占位符 3"/>
          <p:cNvSpPr>
            <a:spLocks noGrp="1"/>
          </p:cNvSpPr>
          <p:nvPr>
            <p:ph type="sldNum" sz="quarter" idx="12"/>
          </p:nvPr>
        </p:nvSpPr>
        <p:spPr/>
        <p:txBody>
          <a:bodyPr/>
          <a:lstStyle/>
          <a:p>
            <a:pPr>
              <a:defRPr/>
            </a:pPr>
            <a:fld id="{128B08FC-01B2-4106-965F-E3782BA43ADA}" type="slidenum">
              <a:rPr lang="en-US" altLang="zh-CN" smtClean="0"/>
              <a:pPr>
                <a:defRPr/>
              </a:pPr>
              <a:t>29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642"/>
                                        </p:tgtEl>
                                        <p:attrNameLst>
                                          <p:attrName>style.visibility</p:attrName>
                                        </p:attrNameLst>
                                      </p:cBhvr>
                                      <p:to>
                                        <p:strVal val="visible"/>
                                      </p:to>
                                    </p:set>
                                    <p:anim calcmode="lin" valueType="num">
                                      <p:cBhvr additive="base">
                                        <p:cTn id="7" dur="500" fill="hold"/>
                                        <p:tgtEl>
                                          <p:spTgt spid="26642"/>
                                        </p:tgtEl>
                                        <p:attrNameLst>
                                          <p:attrName>ppt_x</p:attrName>
                                        </p:attrNameLst>
                                      </p:cBhvr>
                                      <p:tavLst>
                                        <p:tav tm="0">
                                          <p:val>
                                            <p:strVal val="#ppt_x"/>
                                          </p:val>
                                        </p:tav>
                                        <p:tav tm="100000">
                                          <p:val>
                                            <p:strVal val="#ppt_x"/>
                                          </p:val>
                                        </p:tav>
                                      </p:tavLst>
                                    </p:anim>
                                    <p:anim calcmode="lin" valueType="num">
                                      <p:cBhvr additive="base">
                                        <p:cTn id="8" dur="500" fill="hold"/>
                                        <p:tgtEl>
                                          <p:spTgt spid="2664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641"/>
                                        </p:tgtEl>
                                        <p:attrNameLst>
                                          <p:attrName>style.visibility</p:attrName>
                                        </p:attrNameLst>
                                      </p:cBhvr>
                                      <p:to>
                                        <p:strVal val="visible"/>
                                      </p:to>
                                    </p:set>
                                    <p:anim calcmode="lin" valueType="num">
                                      <p:cBhvr additive="base">
                                        <p:cTn id="11" dur="500" fill="hold"/>
                                        <p:tgtEl>
                                          <p:spTgt spid="26641"/>
                                        </p:tgtEl>
                                        <p:attrNameLst>
                                          <p:attrName>ppt_x</p:attrName>
                                        </p:attrNameLst>
                                      </p:cBhvr>
                                      <p:tavLst>
                                        <p:tav tm="0">
                                          <p:val>
                                            <p:strVal val="#ppt_x"/>
                                          </p:val>
                                        </p:tav>
                                        <p:tav tm="100000">
                                          <p:val>
                                            <p:strVal val="#ppt_x"/>
                                          </p:val>
                                        </p:tav>
                                      </p:tavLst>
                                    </p:anim>
                                    <p:anim calcmode="lin" valueType="num">
                                      <p:cBhvr additive="base">
                                        <p:cTn id="12" dur="500" fill="hold"/>
                                        <p:tgtEl>
                                          <p:spTgt spid="2664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632"/>
                                        </p:tgtEl>
                                        <p:attrNameLst>
                                          <p:attrName>style.visibility</p:attrName>
                                        </p:attrNameLst>
                                      </p:cBhvr>
                                      <p:to>
                                        <p:strVal val="visible"/>
                                      </p:to>
                                    </p:set>
                                    <p:anim calcmode="lin" valueType="num">
                                      <p:cBhvr additive="base">
                                        <p:cTn id="15" dur="500" fill="hold"/>
                                        <p:tgtEl>
                                          <p:spTgt spid="26632"/>
                                        </p:tgtEl>
                                        <p:attrNameLst>
                                          <p:attrName>ppt_x</p:attrName>
                                        </p:attrNameLst>
                                      </p:cBhvr>
                                      <p:tavLst>
                                        <p:tav tm="0">
                                          <p:val>
                                            <p:strVal val="#ppt_x"/>
                                          </p:val>
                                        </p:tav>
                                        <p:tav tm="100000">
                                          <p:val>
                                            <p:strVal val="#ppt_x"/>
                                          </p:val>
                                        </p:tav>
                                      </p:tavLst>
                                    </p:anim>
                                    <p:anim calcmode="lin" valueType="num">
                                      <p:cBhvr additive="base">
                                        <p:cTn id="16" dur="500" fill="hold"/>
                                        <p:tgtEl>
                                          <p:spTgt spid="26632"/>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xit" presetSubtype="4" fill="hold" grpId="1" nodeType="clickEffect">
                                  <p:stCondLst>
                                    <p:cond delay="0"/>
                                  </p:stCondLst>
                                  <p:childTnLst>
                                    <p:anim calcmode="lin" valueType="num">
                                      <p:cBhvr additive="base">
                                        <p:cTn id="20" dur="500"/>
                                        <p:tgtEl>
                                          <p:spTgt spid="26632"/>
                                        </p:tgtEl>
                                        <p:attrNameLst>
                                          <p:attrName>ppt_x</p:attrName>
                                        </p:attrNameLst>
                                      </p:cBhvr>
                                      <p:tavLst>
                                        <p:tav tm="0">
                                          <p:val>
                                            <p:strVal val="ppt_x"/>
                                          </p:val>
                                        </p:tav>
                                        <p:tav tm="100000">
                                          <p:val>
                                            <p:strVal val="ppt_x"/>
                                          </p:val>
                                        </p:tav>
                                      </p:tavLst>
                                    </p:anim>
                                    <p:anim calcmode="lin" valueType="num">
                                      <p:cBhvr additive="base">
                                        <p:cTn id="21" dur="500"/>
                                        <p:tgtEl>
                                          <p:spTgt spid="26632"/>
                                        </p:tgtEl>
                                        <p:attrNameLst>
                                          <p:attrName>ppt_y</p:attrName>
                                        </p:attrNameLst>
                                      </p:cBhvr>
                                      <p:tavLst>
                                        <p:tav tm="0">
                                          <p:val>
                                            <p:strVal val="ppt_y"/>
                                          </p:val>
                                        </p:tav>
                                        <p:tav tm="100000">
                                          <p:val>
                                            <p:strVal val="1+ppt_h/2"/>
                                          </p:val>
                                        </p:tav>
                                      </p:tavLst>
                                    </p:anim>
                                    <p:set>
                                      <p:cBhvr>
                                        <p:cTn id="22" dur="1" fill="hold">
                                          <p:stCondLst>
                                            <p:cond delay="499"/>
                                          </p:stCondLst>
                                        </p:cTn>
                                        <p:tgtEl>
                                          <p:spTgt spid="26632"/>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6633"/>
                                        </p:tgtEl>
                                        <p:attrNameLst>
                                          <p:attrName>style.visibility</p:attrName>
                                        </p:attrNameLst>
                                      </p:cBhvr>
                                      <p:to>
                                        <p:strVal val="visible"/>
                                      </p:to>
                                    </p:set>
                                    <p:animEffect transition="in" filter="blinds(horizontal)">
                                      <p:cBhvr>
                                        <p:cTn id="27" dur="500"/>
                                        <p:tgtEl>
                                          <p:spTgt spid="2663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xit" presetSubtype="10" fill="hold" grpId="1" nodeType="clickEffect">
                                  <p:stCondLst>
                                    <p:cond delay="0"/>
                                  </p:stCondLst>
                                  <p:childTnLst>
                                    <p:animEffect transition="out" filter="blinds(horizontal)">
                                      <p:cBhvr>
                                        <p:cTn id="31" dur="500"/>
                                        <p:tgtEl>
                                          <p:spTgt spid="26633"/>
                                        </p:tgtEl>
                                      </p:cBhvr>
                                    </p:animEffect>
                                    <p:set>
                                      <p:cBhvr>
                                        <p:cTn id="32" dur="1" fill="hold">
                                          <p:stCondLst>
                                            <p:cond delay="499"/>
                                          </p:stCondLst>
                                        </p:cTn>
                                        <p:tgtEl>
                                          <p:spTgt spid="26633"/>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634"/>
                                        </p:tgtEl>
                                        <p:attrNameLst>
                                          <p:attrName>style.visibility</p:attrName>
                                        </p:attrNameLst>
                                      </p:cBhvr>
                                      <p:to>
                                        <p:strVal val="visible"/>
                                      </p:to>
                                    </p:set>
                                    <p:anim calcmode="lin" valueType="num">
                                      <p:cBhvr additive="base">
                                        <p:cTn id="37" dur="500" fill="hold"/>
                                        <p:tgtEl>
                                          <p:spTgt spid="26634"/>
                                        </p:tgtEl>
                                        <p:attrNameLst>
                                          <p:attrName>ppt_x</p:attrName>
                                        </p:attrNameLst>
                                      </p:cBhvr>
                                      <p:tavLst>
                                        <p:tav tm="0">
                                          <p:val>
                                            <p:strVal val="#ppt_x"/>
                                          </p:val>
                                        </p:tav>
                                        <p:tav tm="100000">
                                          <p:val>
                                            <p:strVal val="#ppt_x"/>
                                          </p:val>
                                        </p:tav>
                                      </p:tavLst>
                                    </p:anim>
                                    <p:anim calcmode="lin" valueType="num">
                                      <p:cBhvr additive="base">
                                        <p:cTn id="38" dur="500" fill="hold"/>
                                        <p:tgtEl>
                                          <p:spTgt spid="26634"/>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xit" presetSubtype="4" fill="hold" grpId="1" nodeType="clickEffect">
                                  <p:stCondLst>
                                    <p:cond delay="0"/>
                                  </p:stCondLst>
                                  <p:childTnLst>
                                    <p:anim calcmode="lin" valueType="num">
                                      <p:cBhvr additive="base">
                                        <p:cTn id="42" dur="500"/>
                                        <p:tgtEl>
                                          <p:spTgt spid="26634"/>
                                        </p:tgtEl>
                                        <p:attrNameLst>
                                          <p:attrName>ppt_x</p:attrName>
                                        </p:attrNameLst>
                                      </p:cBhvr>
                                      <p:tavLst>
                                        <p:tav tm="0">
                                          <p:val>
                                            <p:strVal val="ppt_x"/>
                                          </p:val>
                                        </p:tav>
                                        <p:tav tm="100000">
                                          <p:val>
                                            <p:strVal val="ppt_x"/>
                                          </p:val>
                                        </p:tav>
                                      </p:tavLst>
                                    </p:anim>
                                    <p:anim calcmode="lin" valueType="num">
                                      <p:cBhvr additive="base">
                                        <p:cTn id="43" dur="500"/>
                                        <p:tgtEl>
                                          <p:spTgt spid="26634"/>
                                        </p:tgtEl>
                                        <p:attrNameLst>
                                          <p:attrName>ppt_y</p:attrName>
                                        </p:attrNameLst>
                                      </p:cBhvr>
                                      <p:tavLst>
                                        <p:tav tm="0">
                                          <p:val>
                                            <p:strVal val="ppt_y"/>
                                          </p:val>
                                        </p:tav>
                                        <p:tav tm="100000">
                                          <p:val>
                                            <p:strVal val="1+ppt_h/2"/>
                                          </p:val>
                                        </p:tav>
                                      </p:tavLst>
                                    </p:anim>
                                    <p:set>
                                      <p:cBhvr>
                                        <p:cTn id="44" dur="1" fill="hold">
                                          <p:stCondLst>
                                            <p:cond delay="499"/>
                                          </p:stCondLst>
                                        </p:cTn>
                                        <p:tgtEl>
                                          <p:spTgt spid="26634"/>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6635"/>
                                        </p:tgtEl>
                                        <p:attrNameLst>
                                          <p:attrName>style.visibility</p:attrName>
                                        </p:attrNameLst>
                                      </p:cBhvr>
                                      <p:to>
                                        <p:strVal val="visible"/>
                                      </p:to>
                                    </p:set>
                                    <p:anim calcmode="lin" valueType="num">
                                      <p:cBhvr additive="base">
                                        <p:cTn id="49" dur="500" fill="hold"/>
                                        <p:tgtEl>
                                          <p:spTgt spid="26635"/>
                                        </p:tgtEl>
                                        <p:attrNameLst>
                                          <p:attrName>ppt_x</p:attrName>
                                        </p:attrNameLst>
                                      </p:cBhvr>
                                      <p:tavLst>
                                        <p:tav tm="0">
                                          <p:val>
                                            <p:strVal val="#ppt_x"/>
                                          </p:val>
                                        </p:tav>
                                        <p:tav tm="100000">
                                          <p:val>
                                            <p:strVal val="#ppt_x"/>
                                          </p:val>
                                        </p:tav>
                                      </p:tavLst>
                                    </p:anim>
                                    <p:anim calcmode="lin" valueType="num">
                                      <p:cBhvr additive="base">
                                        <p:cTn id="50" dur="500" fill="hold"/>
                                        <p:tgtEl>
                                          <p:spTgt spid="26635"/>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xit" presetSubtype="4" fill="hold" grpId="1" nodeType="clickEffect">
                                  <p:stCondLst>
                                    <p:cond delay="0"/>
                                  </p:stCondLst>
                                  <p:childTnLst>
                                    <p:anim calcmode="lin" valueType="num">
                                      <p:cBhvr additive="base">
                                        <p:cTn id="54" dur="500"/>
                                        <p:tgtEl>
                                          <p:spTgt spid="26635"/>
                                        </p:tgtEl>
                                        <p:attrNameLst>
                                          <p:attrName>ppt_x</p:attrName>
                                        </p:attrNameLst>
                                      </p:cBhvr>
                                      <p:tavLst>
                                        <p:tav tm="0">
                                          <p:val>
                                            <p:strVal val="ppt_x"/>
                                          </p:val>
                                        </p:tav>
                                        <p:tav tm="100000">
                                          <p:val>
                                            <p:strVal val="ppt_x"/>
                                          </p:val>
                                        </p:tav>
                                      </p:tavLst>
                                    </p:anim>
                                    <p:anim calcmode="lin" valueType="num">
                                      <p:cBhvr additive="base">
                                        <p:cTn id="55" dur="500"/>
                                        <p:tgtEl>
                                          <p:spTgt spid="26635"/>
                                        </p:tgtEl>
                                        <p:attrNameLst>
                                          <p:attrName>ppt_y</p:attrName>
                                        </p:attrNameLst>
                                      </p:cBhvr>
                                      <p:tavLst>
                                        <p:tav tm="0">
                                          <p:val>
                                            <p:strVal val="ppt_y"/>
                                          </p:val>
                                        </p:tav>
                                        <p:tav tm="100000">
                                          <p:val>
                                            <p:strVal val="1+ppt_h/2"/>
                                          </p:val>
                                        </p:tav>
                                      </p:tavLst>
                                    </p:anim>
                                    <p:set>
                                      <p:cBhvr>
                                        <p:cTn id="56" dur="1" fill="hold">
                                          <p:stCondLst>
                                            <p:cond delay="499"/>
                                          </p:stCondLst>
                                        </p:cTn>
                                        <p:tgtEl>
                                          <p:spTgt spid="26635"/>
                                        </p:tgtEl>
                                        <p:attrNameLst>
                                          <p:attrName>style.visibility</p:attrName>
                                        </p:attrNameLst>
                                      </p:cBhvr>
                                      <p:to>
                                        <p:strVal val="hidden"/>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26636"/>
                                        </p:tgtEl>
                                        <p:attrNameLst>
                                          <p:attrName>style.visibility</p:attrName>
                                        </p:attrNameLst>
                                      </p:cBhvr>
                                      <p:to>
                                        <p:strVal val="visible"/>
                                      </p:to>
                                    </p:set>
                                    <p:animEffect transition="in" filter="blinds(horizontal)">
                                      <p:cBhvr>
                                        <p:cTn id="61" dur="500"/>
                                        <p:tgtEl>
                                          <p:spTgt spid="2663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xit" presetSubtype="10" fill="hold" grpId="1" nodeType="clickEffect">
                                  <p:stCondLst>
                                    <p:cond delay="0"/>
                                  </p:stCondLst>
                                  <p:childTnLst>
                                    <p:animEffect transition="out" filter="blinds(horizontal)">
                                      <p:cBhvr>
                                        <p:cTn id="65" dur="500"/>
                                        <p:tgtEl>
                                          <p:spTgt spid="26636"/>
                                        </p:tgtEl>
                                      </p:cBhvr>
                                    </p:animEffect>
                                    <p:set>
                                      <p:cBhvr>
                                        <p:cTn id="66" dur="1" fill="hold">
                                          <p:stCondLst>
                                            <p:cond delay="499"/>
                                          </p:stCondLst>
                                        </p:cTn>
                                        <p:tgtEl>
                                          <p:spTgt spid="266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2" grpId="0" animBg="1"/>
      <p:bldP spid="26632" grpId="1" animBg="1"/>
      <p:bldP spid="26633" grpId="0" animBg="1"/>
      <p:bldP spid="26633" grpId="1" animBg="1"/>
      <p:bldP spid="26634" grpId="0" animBg="1"/>
      <p:bldP spid="26634" grpId="1" animBg="1"/>
      <p:bldP spid="26635" grpId="0" animBg="1"/>
      <p:bldP spid="26635" grpId="1" animBg="1"/>
      <p:bldP spid="26636" grpId="0" animBg="1"/>
      <p:bldP spid="26636" grpId="1" animBg="1"/>
      <p:bldP spid="26641" grpId="0" animBg="1"/>
      <p:bldP spid="2664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467544" y="476672"/>
            <a:ext cx="5554960"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5.1  CPU</a:t>
            </a:r>
            <a:r>
              <a:rPr lang="zh-CN" altLang="en-US">
                <a:solidFill>
                  <a:srgbClr val="330066"/>
                </a:solidFill>
                <a:cs typeface="Times New Roman" pitchFamily="18" charset="0"/>
              </a:rPr>
              <a:t>的功能和组成</a:t>
            </a:r>
          </a:p>
        </p:txBody>
      </p:sp>
      <p:sp>
        <p:nvSpPr>
          <p:cNvPr id="6148" name="Rectangle 3"/>
          <p:cNvSpPr>
            <a:spLocks noGrp="1" noChangeArrowheads="1"/>
          </p:cNvSpPr>
          <p:nvPr>
            <p:ph type="body" idx="1"/>
          </p:nvPr>
        </p:nvSpPr>
        <p:spPr>
          <a:xfrm>
            <a:off x="457200" y="1719263"/>
            <a:ext cx="5698976" cy="2429817"/>
          </a:xfrm>
        </p:spPr>
        <p:txBody>
          <a:bodyPr/>
          <a:lstStyle/>
          <a:p>
            <a:pPr eaLnBrk="1" hangingPunct="1">
              <a:buFont typeface="Wingdings" pitchFamily="2" charset="2"/>
              <a:buNone/>
            </a:pPr>
            <a:r>
              <a:rPr lang="en-US" altLang="zh-CN"/>
              <a:t>5.1.1 CPU</a:t>
            </a:r>
            <a:r>
              <a:rPr lang="zh-CN" altLang="en-US"/>
              <a:t>的功能</a:t>
            </a:r>
            <a:endParaRPr lang="en-US" altLang="zh-CN"/>
          </a:p>
          <a:p>
            <a:pPr eaLnBrk="1" hangingPunct="1">
              <a:buFont typeface="Wingdings" pitchFamily="2" charset="2"/>
              <a:buNone/>
            </a:pPr>
            <a:r>
              <a:rPr lang="en-US" altLang="zh-CN"/>
              <a:t>5.1.2 CPU</a:t>
            </a:r>
            <a:r>
              <a:rPr lang="zh-CN" altLang="en-US"/>
              <a:t>的基本组成</a:t>
            </a:r>
            <a:endParaRPr lang="en-US" altLang="zh-CN"/>
          </a:p>
          <a:p>
            <a:pPr eaLnBrk="1" hangingPunct="1">
              <a:buFont typeface="Wingdings" pitchFamily="2" charset="2"/>
              <a:buNone/>
            </a:pPr>
            <a:r>
              <a:rPr lang="en-US" altLang="zh-CN"/>
              <a:t>5.1.3 CPU</a:t>
            </a:r>
            <a:r>
              <a:rPr lang="zh-CN" altLang="en-US"/>
              <a:t>中的主要寄存器</a:t>
            </a:r>
            <a:endParaRPr lang="en-US" altLang="zh-CN"/>
          </a:p>
          <a:p>
            <a:pPr eaLnBrk="1" hangingPunct="1">
              <a:buFont typeface="Wingdings" pitchFamily="2" charset="2"/>
              <a:buNone/>
            </a:pPr>
            <a:r>
              <a:rPr lang="en-US" altLang="zh-CN"/>
              <a:t>5.1.4 </a:t>
            </a:r>
            <a:r>
              <a:rPr lang="zh-CN" altLang="en-US"/>
              <a:t>操作控制器与时序产生器</a:t>
            </a:r>
            <a:br>
              <a:rPr lang="zh-CN" altLang="en-US"/>
            </a:br>
            <a:endParaRPr lang="zh-CN" altLang="en-US"/>
          </a:p>
        </p:txBody>
      </p:sp>
      <p:sp>
        <p:nvSpPr>
          <p:cNvPr id="2" name="日期占位符 1"/>
          <p:cNvSpPr>
            <a:spLocks noGrp="1"/>
          </p:cNvSpPr>
          <p:nvPr>
            <p:ph type="dt" sz="half" idx="10"/>
          </p:nvPr>
        </p:nvSpPr>
        <p:spPr/>
        <p:txBody>
          <a:bodyPr/>
          <a:lstStyle/>
          <a:p>
            <a:pPr>
              <a:defRPr/>
            </a:pPr>
            <a:fld id="{D8B2F279-34EC-4C92-89D2-E2870B7516EA}" type="datetime11">
              <a:rPr lang="zh-CN" altLang="en-US" smtClean="0"/>
              <a:t>09:11:02</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3</a:t>
            </a:fld>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0" name="矩形 17"/>
          <p:cNvSpPr>
            <a:spLocks noChangeArrowheads="1"/>
          </p:cNvSpPr>
          <p:nvPr/>
        </p:nvSpPr>
        <p:spPr bwMode="auto">
          <a:xfrm>
            <a:off x="217167" y="105046"/>
            <a:ext cx="3841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t>5.2.2 MOV</a:t>
            </a:r>
            <a:r>
              <a:rPr lang="zh-CN" altLang="en-US" b="1"/>
              <a:t>指令的指令周期</a:t>
            </a:r>
            <a:r>
              <a:rPr lang="en-US" altLang="zh-CN" b="1"/>
              <a:t>——</a:t>
            </a:r>
            <a:r>
              <a:rPr lang="zh-CN" altLang="en-US" b="1"/>
              <a:t>执行</a:t>
            </a:r>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556" y="923054"/>
            <a:ext cx="8028892" cy="4757213"/>
          </a:xfrm>
          <a:prstGeom prst="rect">
            <a:avLst/>
          </a:prstGeom>
        </p:spPr>
      </p:pic>
      <p:sp>
        <p:nvSpPr>
          <p:cNvPr id="19469" name="AutoShape 4">
            <a:hlinkClick r:id="" action="ppaction://noaction" highlightClick="1"/>
          </p:cNvPr>
          <p:cNvSpPr>
            <a:spLocks noChangeArrowheads="1"/>
          </p:cNvSpPr>
          <p:nvPr/>
        </p:nvSpPr>
        <p:spPr bwMode="auto">
          <a:xfrm>
            <a:off x="107504" y="620687"/>
            <a:ext cx="936104" cy="648074"/>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4" action="ppaction://hlinkfile"/>
              </a:rPr>
              <a:t>CAI</a:t>
            </a:r>
            <a:endParaRPr lang="en-US" altLang="zh-CN" sz="2400">
              <a:latin typeface="隶书" pitchFamily="49" charset="-122"/>
              <a:ea typeface="隶书" pitchFamily="49" charset="-122"/>
            </a:endParaRPr>
          </a:p>
        </p:txBody>
      </p:sp>
      <p:sp>
        <p:nvSpPr>
          <p:cNvPr id="28678" name="Rectangle 6"/>
          <p:cNvSpPr>
            <a:spLocks noChangeArrowheads="1"/>
          </p:cNvSpPr>
          <p:nvPr/>
        </p:nvSpPr>
        <p:spPr bwMode="auto">
          <a:xfrm>
            <a:off x="100416" y="5817601"/>
            <a:ext cx="8178800" cy="641350"/>
          </a:xfrm>
          <a:prstGeom prst="rect">
            <a:avLst/>
          </a:prstGeom>
          <a:solidFill>
            <a:srgbClr val="0000FF"/>
          </a:solidFill>
          <a:ln>
            <a:noFill/>
          </a:ln>
          <a:extLs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p>
            <a:r>
              <a:rPr lang="en-US" altLang="zh-CN" b="1">
                <a:solidFill>
                  <a:srgbClr val="E8060B"/>
                </a:solidFill>
              </a:rPr>
              <a:t>① </a:t>
            </a:r>
            <a:r>
              <a:rPr lang="zh-CN" altLang="en-US" b="1">
                <a:solidFill>
                  <a:srgbClr val="E8060B"/>
                </a:solidFill>
              </a:rPr>
              <a:t>操作控制器（</a:t>
            </a:r>
            <a:r>
              <a:rPr lang="en-US" altLang="zh-CN" b="1">
                <a:solidFill>
                  <a:srgbClr val="E8060B"/>
                </a:solidFill>
              </a:rPr>
              <a:t>OC</a:t>
            </a:r>
            <a:r>
              <a:rPr lang="zh-CN" altLang="en-US" b="1">
                <a:solidFill>
                  <a:srgbClr val="E8060B"/>
                </a:solidFill>
              </a:rPr>
              <a:t>）送出控制信号到通用寄存器，选择</a:t>
            </a:r>
            <a:r>
              <a:rPr lang="en-US" altLang="zh-CN" b="1">
                <a:solidFill>
                  <a:srgbClr val="E8060B"/>
                </a:solidFill>
              </a:rPr>
              <a:t>R1</a:t>
            </a:r>
            <a:r>
              <a:rPr lang="zh-CN" altLang="en-US" b="1">
                <a:solidFill>
                  <a:srgbClr val="E8060B"/>
                </a:solidFill>
              </a:rPr>
              <a:t>（</a:t>
            </a:r>
            <a:r>
              <a:rPr lang="en-US" altLang="zh-CN" b="1">
                <a:solidFill>
                  <a:srgbClr val="E8060B"/>
                </a:solidFill>
              </a:rPr>
              <a:t>10</a:t>
            </a:r>
            <a:r>
              <a:rPr lang="zh-CN" altLang="en-US" b="1">
                <a:solidFill>
                  <a:srgbClr val="E8060B"/>
                </a:solidFill>
              </a:rPr>
              <a:t>）作源寄存器，选择</a:t>
            </a:r>
            <a:r>
              <a:rPr lang="en-US" altLang="zh-CN" b="1">
                <a:solidFill>
                  <a:srgbClr val="E8060B"/>
                </a:solidFill>
              </a:rPr>
              <a:t>R0</a:t>
            </a:r>
            <a:r>
              <a:rPr lang="zh-CN" altLang="en-US" b="1">
                <a:solidFill>
                  <a:srgbClr val="E8060B"/>
                </a:solidFill>
              </a:rPr>
              <a:t>作目标寄存器；</a:t>
            </a:r>
          </a:p>
        </p:txBody>
      </p:sp>
      <p:sp>
        <p:nvSpPr>
          <p:cNvPr id="28679" name="Rectangle 7"/>
          <p:cNvSpPr>
            <a:spLocks noChangeArrowheads="1"/>
          </p:cNvSpPr>
          <p:nvPr/>
        </p:nvSpPr>
        <p:spPr bwMode="auto">
          <a:xfrm>
            <a:off x="1287430" y="5959604"/>
            <a:ext cx="5594350" cy="366713"/>
          </a:xfrm>
          <a:prstGeom prst="rect">
            <a:avLst/>
          </a:prstGeom>
          <a:solidFill>
            <a:srgbClr val="0000FF"/>
          </a:solidFill>
          <a:ln>
            <a:noFill/>
          </a:ln>
          <a:extLs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p>
            <a:r>
              <a:rPr lang="en-US" altLang="zh-CN" b="1">
                <a:solidFill>
                  <a:srgbClr val="E8060B"/>
                </a:solidFill>
              </a:rPr>
              <a:t>② OC</a:t>
            </a:r>
            <a:r>
              <a:rPr lang="zh-CN" altLang="en-US" b="1">
                <a:solidFill>
                  <a:srgbClr val="E8060B"/>
                </a:solidFill>
              </a:rPr>
              <a:t>送出控制信号到</a:t>
            </a:r>
            <a:r>
              <a:rPr lang="en-US" altLang="zh-CN" b="1">
                <a:solidFill>
                  <a:srgbClr val="E8060B"/>
                </a:solidFill>
              </a:rPr>
              <a:t>ALU</a:t>
            </a:r>
            <a:r>
              <a:rPr lang="zh-CN" altLang="en-US" b="1">
                <a:solidFill>
                  <a:srgbClr val="E8060B"/>
                </a:solidFill>
              </a:rPr>
              <a:t>，指定</a:t>
            </a:r>
            <a:r>
              <a:rPr lang="en-US" altLang="zh-CN" b="1">
                <a:solidFill>
                  <a:srgbClr val="E8060B"/>
                </a:solidFill>
              </a:rPr>
              <a:t>ALU</a:t>
            </a:r>
            <a:r>
              <a:rPr lang="zh-CN" altLang="en-US" b="1">
                <a:solidFill>
                  <a:srgbClr val="E8060B"/>
                </a:solidFill>
              </a:rPr>
              <a:t>做传送操作；</a:t>
            </a:r>
          </a:p>
        </p:txBody>
      </p:sp>
      <p:sp>
        <p:nvSpPr>
          <p:cNvPr id="28680" name="Rectangle 8"/>
          <p:cNvSpPr>
            <a:spLocks noChangeArrowheads="1"/>
          </p:cNvSpPr>
          <p:nvPr/>
        </p:nvSpPr>
        <p:spPr bwMode="auto">
          <a:xfrm>
            <a:off x="97763" y="5822285"/>
            <a:ext cx="8178800" cy="641350"/>
          </a:xfrm>
          <a:prstGeom prst="rect">
            <a:avLst/>
          </a:prstGeom>
          <a:solidFill>
            <a:srgbClr val="0000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p>
            <a:r>
              <a:rPr lang="en-US" altLang="zh-CN" b="1">
                <a:solidFill>
                  <a:srgbClr val="E8060B"/>
                </a:solidFill>
              </a:rPr>
              <a:t>③ OC</a:t>
            </a:r>
            <a:r>
              <a:rPr lang="zh-CN" altLang="en-US" b="1">
                <a:solidFill>
                  <a:srgbClr val="E8060B"/>
                </a:solidFill>
              </a:rPr>
              <a:t>送出控制信号，打开</a:t>
            </a:r>
            <a:r>
              <a:rPr lang="en-US" altLang="zh-CN" b="1">
                <a:solidFill>
                  <a:srgbClr val="E8060B"/>
                </a:solidFill>
              </a:rPr>
              <a:t>ALU</a:t>
            </a:r>
            <a:r>
              <a:rPr lang="zh-CN" altLang="en-US" b="1">
                <a:solidFill>
                  <a:srgbClr val="E8060B"/>
                </a:solidFill>
              </a:rPr>
              <a:t>输出三态门，将</a:t>
            </a:r>
            <a:r>
              <a:rPr lang="en-US" altLang="zh-CN" b="1">
                <a:solidFill>
                  <a:srgbClr val="E8060B"/>
                </a:solidFill>
              </a:rPr>
              <a:t>ALU</a:t>
            </a:r>
            <a:r>
              <a:rPr lang="zh-CN" altLang="en-US" b="1">
                <a:solidFill>
                  <a:srgbClr val="E8060B"/>
                </a:solidFill>
              </a:rPr>
              <a:t>输出送到数据总线</a:t>
            </a:r>
            <a:r>
              <a:rPr lang="en-US" altLang="zh-CN" b="1">
                <a:solidFill>
                  <a:srgbClr val="E8060B"/>
                </a:solidFill>
              </a:rPr>
              <a:t>DBUS</a:t>
            </a:r>
            <a:r>
              <a:rPr lang="zh-CN" altLang="en-US" b="1">
                <a:solidFill>
                  <a:srgbClr val="E8060B"/>
                </a:solidFill>
              </a:rPr>
              <a:t>上。注意，任何时候</a:t>
            </a:r>
            <a:r>
              <a:rPr lang="en-US" altLang="zh-CN" b="1">
                <a:solidFill>
                  <a:srgbClr val="E8060B"/>
                </a:solidFill>
              </a:rPr>
              <a:t>DBUS</a:t>
            </a:r>
            <a:r>
              <a:rPr lang="zh-CN" altLang="en-US" b="1">
                <a:solidFill>
                  <a:srgbClr val="E8060B"/>
                </a:solidFill>
              </a:rPr>
              <a:t>上只能有一个数据。</a:t>
            </a:r>
            <a:endParaRPr lang="zh-CN" altLang="en-US" b="1">
              <a:solidFill>
                <a:srgbClr val="EE2200"/>
              </a:solidFill>
            </a:endParaRPr>
          </a:p>
        </p:txBody>
      </p:sp>
      <p:sp>
        <p:nvSpPr>
          <p:cNvPr id="28681" name="Rectangle 9"/>
          <p:cNvSpPr>
            <a:spLocks noChangeArrowheads="1"/>
          </p:cNvSpPr>
          <p:nvPr/>
        </p:nvSpPr>
        <p:spPr bwMode="auto">
          <a:xfrm>
            <a:off x="179512" y="5959604"/>
            <a:ext cx="7981950" cy="366713"/>
          </a:xfrm>
          <a:prstGeom prst="rect">
            <a:avLst/>
          </a:prstGeom>
          <a:solidFill>
            <a:srgbClr val="0000FF"/>
          </a:solidFill>
          <a:ln>
            <a:noFill/>
          </a:ln>
          <a:extLs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p>
            <a:r>
              <a:rPr lang="en-US" altLang="zh-CN" b="1">
                <a:solidFill>
                  <a:srgbClr val="E8060B"/>
                </a:solidFill>
              </a:rPr>
              <a:t>④ OC</a:t>
            </a:r>
            <a:r>
              <a:rPr lang="zh-CN" altLang="en-US" b="1">
                <a:solidFill>
                  <a:srgbClr val="E8060B"/>
                </a:solidFill>
              </a:rPr>
              <a:t>送出控制信号，将</a:t>
            </a:r>
            <a:r>
              <a:rPr lang="en-US" altLang="zh-CN" b="1">
                <a:solidFill>
                  <a:srgbClr val="E8060B"/>
                </a:solidFill>
              </a:rPr>
              <a:t>DBUS</a:t>
            </a:r>
            <a:r>
              <a:rPr lang="zh-CN" altLang="en-US" b="1">
                <a:solidFill>
                  <a:srgbClr val="E8060B"/>
                </a:solidFill>
              </a:rPr>
              <a:t>上的数据打入到数据缓冲寄存器</a:t>
            </a:r>
            <a:r>
              <a:rPr lang="en-US" altLang="zh-CN" b="1">
                <a:solidFill>
                  <a:srgbClr val="E8060B"/>
                </a:solidFill>
              </a:rPr>
              <a:t>DR</a:t>
            </a:r>
            <a:r>
              <a:rPr lang="zh-CN" altLang="en-US" b="1">
                <a:solidFill>
                  <a:srgbClr val="E8060B"/>
                </a:solidFill>
              </a:rPr>
              <a:t>（</a:t>
            </a:r>
            <a:r>
              <a:rPr lang="en-US" altLang="zh-CN" b="1">
                <a:solidFill>
                  <a:srgbClr val="E8060B"/>
                </a:solidFill>
              </a:rPr>
              <a:t>10</a:t>
            </a:r>
            <a:r>
              <a:rPr lang="zh-CN" altLang="en-US" b="1">
                <a:solidFill>
                  <a:srgbClr val="E8060B"/>
                </a:solidFill>
              </a:rPr>
              <a:t>）；</a:t>
            </a:r>
          </a:p>
        </p:txBody>
      </p:sp>
      <p:sp>
        <p:nvSpPr>
          <p:cNvPr id="28682" name="Rectangle 10"/>
          <p:cNvSpPr>
            <a:spLocks noChangeArrowheads="1"/>
          </p:cNvSpPr>
          <p:nvPr/>
        </p:nvSpPr>
        <p:spPr bwMode="auto">
          <a:xfrm>
            <a:off x="121778" y="5822285"/>
            <a:ext cx="8127971" cy="641350"/>
          </a:xfrm>
          <a:prstGeom prst="rect">
            <a:avLst/>
          </a:prstGeom>
          <a:solidFill>
            <a:srgbClr val="0000FF"/>
          </a:solidFill>
          <a:ln>
            <a:noFill/>
          </a:ln>
          <a:extLs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wrap="square">
            <a:spAutoFit/>
          </a:bodyPr>
          <a:lstStyle/>
          <a:p>
            <a:r>
              <a:rPr lang="en-US" altLang="zh-CN" b="1">
                <a:solidFill>
                  <a:srgbClr val="E8060B"/>
                </a:solidFill>
              </a:rPr>
              <a:t>⑤ OC</a:t>
            </a:r>
            <a:r>
              <a:rPr lang="zh-CN" altLang="en-US" b="1">
                <a:solidFill>
                  <a:srgbClr val="E8060B"/>
                </a:solidFill>
              </a:rPr>
              <a:t>送出控制信号，将</a:t>
            </a:r>
            <a:r>
              <a:rPr lang="en-US" altLang="zh-CN" b="1">
                <a:solidFill>
                  <a:srgbClr val="E8060B"/>
                </a:solidFill>
              </a:rPr>
              <a:t>DR</a:t>
            </a:r>
            <a:r>
              <a:rPr lang="zh-CN" altLang="en-US" b="1">
                <a:solidFill>
                  <a:srgbClr val="E8060B"/>
                </a:solidFill>
              </a:rPr>
              <a:t>中的数据</a:t>
            </a:r>
            <a:r>
              <a:rPr lang="en-US" altLang="zh-CN" b="1">
                <a:solidFill>
                  <a:srgbClr val="E8060B"/>
                </a:solidFill>
              </a:rPr>
              <a:t>10</a:t>
            </a:r>
            <a:r>
              <a:rPr lang="zh-CN" altLang="en-US" b="1">
                <a:solidFill>
                  <a:srgbClr val="E8060B"/>
                </a:solidFill>
              </a:rPr>
              <a:t>打入到目标寄存器</a:t>
            </a:r>
            <a:r>
              <a:rPr lang="en-US" altLang="zh-CN" b="1">
                <a:solidFill>
                  <a:srgbClr val="E8060B"/>
                </a:solidFill>
              </a:rPr>
              <a:t>R0</a:t>
            </a:r>
            <a:r>
              <a:rPr lang="zh-CN" altLang="en-US" b="1">
                <a:solidFill>
                  <a:srgbClr val="E8060B"/>
                </a:solidFill>
              </a:rPr>
              <a:t>，</a:t>
            </a:r>
            <a:r>
              <a:rPr lang="en-US" altLang="zh-CN" b="1">
                <a:solidFill>
                  <a:srgbClr val="E8060B"/>
                </a:solidFill>
              </a:rPr>
              <a:t>R0</a:t>
            </a:r>
            <a:r>
              <a:rPr lang="zh-CN" altLang="en-US" b="1">
                <a:solidFill>
                  <a:srgbClr val="E8060B"/>
                </a:solidFill>
              </a:rPr>
              <a:t>的内容由</a:t>
            </a:r>
            <a:r>
              <a:rPr lang="en-US" altLang="zh-CN" b="1">
                <a:solidFill>
                  <a:srgbClr val="E8060B"/>
                </a:solidFill>
              </a:rPr>
              <a:t>00</a:t>
            </a:r>
            <a:r>
              <a:rPr lang="zh-CN" altLang="en-US" b="1">
                <a:solidFill>
                  <a:srgbClr val="E8060B"/>
                </a:solidFill>
              </a:rPr>
              <a:t>变为</a:t>
            </a:r>
            <a:r>
              <a:rPr lang="en-US" altLang="zh-CN" b="1">
                <a:solidFill>
                  <a:srgbClr val="E8060B"/>
                </a:solidFill>
              </a:rPr>
              <a:t>10</a:t>
            </a:r>
            <a:r>
              <a:rPr lang="zh-CN" altLang="en-US" b="1">
                <a:solidFill>
                  <a:srgbClr val="E8060B"/>
                </a:solidFill>
              </a:rPr>
              <a:t>。至此，</a:t>
            </a:r>
            <a:r>
              <a:rPr lang="en-US" altLang="zh-CN" b="1">
                <a:solidFill>
                  <a:srgbClr val="E8060B"/>
                </a:solidFill>
              </a:rPr>
              <a:t>MOV</a:t>
            </a:r>
            <a:r>
              <a:rPr lang="zh-CN" altLang="en-US" b="1">
                <a:solidFill>
                  <a:srgbClr val="E8060B"/>
                </a:solidFill>
              </a:rPr>
              <a:t>指令执行结束。</a:t>
            </a:r>
          </a:p>
        </p:txBody>
      </p:sp>
      <p:sp>
        <p:nvSpPr>
          <p:cNvPr id="2" name="日期占位符 1"/>
          <p:cNvSpPr>
            <a:spLocks noGrp="1"/>
          </p:cNvSpPr>
          <p:nvPr>
            <p:ph type="dt" sz="half" idx="10"/>
          </p:nvPr>
        </p:nvSpPr>
        <p:spPr/>
        <p:txBody>
          <a:bodyPr/>
          <a:lstStyle/>
          <a:p>
            <a:pPr>
              <a:defRPr/>
            </a:pPr>
            <a:fld id="{C76ED9CA-6A74-425D-99AA-3F3C320CAC9E}" type="datetime11">
              <a:rPr lang="zh-CN" altLang="en-US" smtClean="0"/>
              <a:t>09:11:06</a:t>
            </a:fld>
            <a:endParaRPr lang="en-US" altLang="zh-CN"/>
          </a:p>
        </p:txBody>
      </p:sp>
      <p:sp>
        <p:nvSpPr>
          <p:cNvPr id="4" name="灯片编号占位符 3"/>
          <p:cNvSpPr>
            <a:spLocks noGrp="1"/>
          </p:cNvSpPr>
          <p:nvPr>
            <p:ph type="sldNum" sz="quarter" idx="12"/>
          </p:nvPr>
        </p:nvSpPr>
        <p:spPr/>
        <p:txBody>
          <a:bodyPr/>
          <a:lstStyle/>
          <a:p>
            <a:pPr>
              <a:defRPr/>
            </a:pPr>
            <a:fld id="{128B08FC-01B2-4106-965F-E3782BA43ADA}" type="slidenum">
              <a:rPr lang="en-US" altLang="zh-CN" smtClean="0"/>
              <a:pPr>
                <a:defRPr/>
              </a:pPr>
              <a:t>30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678"/>
                                        </p:tgtEl>
                                        <p:attrNameLst>
                                          <p:attrName>style.visibility</p:attrName>
                                        </p:attrNameLst>
                                      </p:cBhvr>
                                      <p:to>
                                        <p:strVal val="visible"/>
                                      </p:to>
                                    </p:set>
                                    <p:anim calcmode="lin" valueType="num">
                                      <p:cBhvr additive="base">
                                        <p:cTn id="7" dur="500" fill="hold"/>
                                        <p:tgtEl>
                                          <p:spTgt spid="28678"/>
                                        </p:tgtEl>
                                        <p:attrNameLst>
                                          <p:attrName>ppt_x</p:attrName>
                                        </p:attrNameLst>
                                      </p:cBhvr>
                                      <p:tavLst>
                                        <p:tav tm="0">
                                          <p:val>
                                            <p:strVal val="#ppt_x"/>
                                          </p:val>
                                        </p:tav>
                                        <p:tav tm="100000">
                                          <p:val>
                                            <p:strVal val="#ppt_x"/>
                                          </p:val>
                                        </p:tav>
                                      </p:tavLst>
                                    </p:anim>
                                    <p:anim calcmode="lin" valueType="num">
                                      <p:cBhvr additive="base">
                                        <p:cTn id="8" dur="500" fill="hold"/>
                                        <p:tgtEl>
                                          <p:spTgt spid="2867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grpId="1" nodeType="clickEffect">
                                  <p:stCondLst>
                                    <p:cond delay="0"/>
                                  </p:stCondLst>
                                  <p:childTnLst>
                                    <p:anim calcmode="lin" valueType="num">
                                      <p:cBhvr additive="base">
                                        <p:cTn id="12" dur="500"/>
                                        <p:tgtEl>
                                          <p:spTgt spid="28678"/>
                                        </p:tgtEl>
                                        <p:attrNameLst>
                                          <p:attrName>ppt_x</p:attrName>
                                        </p:attrNameLst>
                                      </p:cBhvr>
                                      <p:tavLst>
                                        <p:tav tm="0">
                                          <p:val>
                                            <p:strVal val="ppt_x"/>
                                          </p:val>
                                        </p:tav>
                                        <p:tav tm="100000">
                                          <p:val>
                                            <p:strVal val="ppt_x"/>
                                          </p:val>
                                        </p:tav>
                                      </p:tavLst>
                                    </p:anim>
                                    <p:anim calcmode="lin" valueType="num">
                                      <p:cBhvr additive="base">
                                        <p:cTn id="13" dur="500"/>
                                        <p:tgtEl>
                                          <p:spTgt spid="28678"/>
                                        </p:tgtEl>
                                        <p:attrNameLst>
                                          <p:attrName>ppt_y</p:attrName>
                                        </p:attrNameLst>
                                      </p:cBhvr>
                                      <p:tavLst>
                                        <p:tav tm="0">
                                          <p:val>
                                            <p:strVal val="ppt_y"/>
                                          </p:val>
                                        </p:tav>
                                        <p:tav tm="100000">
                                          <p:val>
                                            <p:strVal val="1+ppt_h/2"/>
                                          </p:val>
                                        </p:tav>
                                      </p:tavLst>
                                    </p:anim>
                                    <p:set>
                                      <p:cBhvr>
                                        <p:cTn id="14" dur="1" fill="hold">
                                          <p:stCondLst>
                                            <p:cond delay="499"/>
                                          </p:stCondLst>
                                        </p:cTn>
                                        <p:tgtEl>
                                          <p:spTgt spid="28678"/>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679"/>
                                        </p:tgtEl>
                                        <p:attrNameLst>
                                          <p:attrName>style.visibility</p:attrName>
                                        </p:attrNameLst>
                                      </p:cBhvr>
                                      <p:to>
                                        <p:strVal val="visible"/>
                                      </p:to>
                                    </p:set>
                                    <p:anim calcmode="lin" valueType="num">
                                      <p:cBhvr additive="base">
                                        <p:cTn id="19" dur="500" fill="hold"/>
                                        <p:tgtEl>
                                          <p:spTgt spid="28679"/>
                                        </p:tgtEl>
                                        <p:attrNameLst>
                                          <p:attrName>ppt_x</p:attrName>
                                        </p:attrNameLst>
                                      </p:cBhvr>
                                      <p:tavLst>
                                        <p:tav tm="0">
                                          <p:val>
                                            <p:strVal val="#ppt_x"/>
                                          </p:val>
                                        </p:tav>
                                        <p:tav tm="100000">
                                          <p:val>
                                            <p:strVal val="#ppt_x"/>
                                          </p:val>
                                        </p:tav>
                                      </p:tavLst>
                                    </p:anim>
                                    <p:anim calcmode="lin" valueType="num">
                                      <p:cBhvr additive="base">
                                        <p:cTn id="20" dur="500" fill="hold"/>
                                        <p:tgtEl>
                                          <p:spTgt spid="2867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xit" presetSubtype="4" fill="hold" grpId="1" nodeType="clickEffect">
                                  <p:stCondLst>
                                    <p:cond delay="0"/>
                                  </p:stCondLst>
                                  <p:childTnLst>
                                    <p:anim calcmode="lin" valueType="num">
                                      <p:cBhvr additive="base">
                                        <p:cTn id="24" dur="500"/>
                                        <p:tgtEl>
                                          <p:spTgt spid="28679"/>
                                        </p:tgtEl>
                                        <p:attrNameLst>
                                          <p:attrName>ppt_x</p:attrName>
                                        </p:attrNameLst>
                                      </p:cBhvr>
                                      <p:tavLst>
                                        <p:tav tm="0">
                                          <p:val>
                                            <p:strVal val="ppt_x"/>
                                          </p:val>
                                        </p:tav>
                                        <p:tav tm="100000">
                                          <p:val>
                                            <p:strVal val="ppt_x"/>
                                          </p:val>
                                        </p:tav>
                                      </p:tavLst>
                                    </p:anim>
                                    <p:anim calcmode="lin" valueType="num">
                                      <p:cBhvr additive="base">
                                        <p:cTn id="25" dur="500"/>
                                        <p:tgtEl>
                                          <p:spTgt spid="28679"/>
                                        </p:tgtEl>
                                        <p:attrNameLst>
                                          <p:attrName>ppt_y</p:attrName>
                                        </p:attrNameLst>
                                      </p:cBhvr>
                                      <p:tavLst>
                                        <p:tav tm="0">
                                          <p:val>
                                            <p:strVal val="ppt_y"/>
                                          </p:val>
                                        </p:tav>
                                        <p:tav tm="100000">
                                          <p:val>
                                            <p:strVal val="1+ppt_h/2"/>
                                          </p:val>
                                        </p:tav>
                                      </p:tavLst>
                                    </p:anim>
                                    <p:set>
                                      <p:cBhvr>
                                        <p:cTn id="26" dur="1" fill="hold">
                                          <p:stCondLst>
                                            <p:cond delay="499"/>
                                          </p:stCondLst>
                                        </p:cTn>
                                        <p:tgtEl>
                                          <p:spTgt spid="28679"/>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8680"/>
                                        </p:tgtEl>
                                        <p:attrNameLst>
                                          <p:attrName>style.visibility</p:attrName>
                                        </p:attrNameLst>
                                      </p:cBhvr>
                                      <p:to>
                                        <p:strVal val="visible"/>
                                      </p:to>
                                    </p:set>
                                    <p:anim calcmode="lin" valueType="num">
                                      <p:cBhvr additive="base">
                                        <p:cTn id="31" dur="500" fill="hold"/>
                                        <p:tgtEl>
                                          <p:spTgt spid="28680"/>
                                        </p:tgtEl>
                                        <p:attrNameLst>
                                          <p:attrName>ppt_x</p:attrName>
                                        </p:attrNameLst>
                                      </p:cBhvr>
                                      <p:tavLst>
                                        <p:tav tm="0">
                                          <p:val>
                                            <p:strVal val="#ppt_x"/>
                                          </p:val>
                                        </p:tav>
                                        <p:tav tm="100000">
                                          <p:val>
                                            <p:strVal val="#ppt_x"/>
                                          </p:val>
                                        </p:tav>
                                      </p:tavLst>
                                    </p:anim>
                                    <p:anim calcmode="lin" valueType="num">
                                      <p:cBhvr additive="base">
                                        <p:cTn id="32" dur="500" fill="hold"/>
                                        <p:tgtEl>
                                          <p:spTgt spid="28680"/>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xit" presetSubtype="4" fill="hold" grpId="1" nodeType="clickEffect">
                                  <p:stCondLst>
                                    <p:cond delay="0"/>
                                  </p:stCondLst>
                                  <p:childTnLst>
                                    <p:anim calcmode="lin" valueType="num">
                                      <p:cBhvr additive="base">
                                        <p:cTn id="36" dur="500"/>
                                        <p:tgtEl>
                                          <p:spTgt spid="28680"/>
                                        </p:tgtEl>
                                        <p:attrNameLst>
                                          <p:attrName>ppt_x</p:attrName>
                                        </p:attrNameLst>
                                      </p:cBhvr>
                                      <p:tavLst>
                                        <p:tav tm="0">
                                          <p:val>
                                            <p:strVal val="ppt_x"/>
                                          </p:val>
                                        </p:tav>
                                        <p:tav tm="100000">
                                          <p:val>
                                            <p:strVal val="ppt_x"/>
                                          </p:val>
                                        </p:tav>
                                      </p:tavLst>
                                    </p:anim>
                                    <p:anim calcmode="lin" valueType="num">
                                      <p:cBhvr additive="base">
                                        <p:cTn id="37" dur="500"/>
                                        <p:tgtEl>
                                          <p:spTgt spid="28680"/>
                                        </p:tgtEl>
                                        <p:attrNameLst>
                                          <p:attrName>ppt_y</p:attrName>
                                        </p:attrNameLst>
                                      </p:cBhvr>
                                      <p:tavLst>
                                        <p:tav tm="0">
                                          <p:val>
                                            <p:strVal val="ppt_y"/>
                                          </p:val>
                                        </p:tav>
                                        <p:tav tm="100000">
                                          <p:val>
                                            <p:strVal val="1+ppt_h/2"/>
                                          </p:val>
                                        </p:tav>
                                      </p:tavLst>
                                    </p:anim>
                                    <p:set>
                                      <p:cBhvr>
                                        <p:cTn id="38" dur="1" fill="hold">
                                          <p:stCondLst>
                                            <p:cond delay="499"/>
                                          </p:stCondLst>
                                        </p:cTn>
                                        <p:tgtEl>
                                          <p:spTgt spid="28680"/>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8681"/>
                                        </p:tgtEl>
                                        <p:attrNameLst>
                                          <p:attrName>style.visibility</p:attrName>
                                        </p:attrNameLst>
                                      </p:cBhvr>
                                      <p:to>
                                        <p:strVal val="visible"/>
                                      </p:to>
                                    </p:set>
                                    <p:anim calcmode="lin" valueType="num">
                                      <p:cBhvr additive="base">
                                        <p:cTn id="43" dur="500" fill="hold"/>
                                        <p:tgtEl>
                                          <p:spTgt spid="28681"/>
                                        </p:tgtEl>
                                        <p:attrNameLst>
                                          <p:attrName>ppt_x</p:attrName>
                                        </p:attrNameLst>
                                      </p:cBhvr>
                                      <p:tavLst>
                                        <p:tav tm="0">
                                          <p:val>
                                            <p:strVal val="#ppt_x"/>
                                          </p:val>
                                        </p:tav>
                                        <p:tav tm="100000">
                                          <p:val>
                                            <p:strVal val="#ppt_x"/>
                                          </p:val>
                                        </p:tav>
                                      </p:tavLst>
                                    </p:anim>
                                    <p:anim calcmode="lin" valueType="num">
                                      <p:cBhvr additive="base">
                                        <p:cTn id="44" dur="500" fill="hold"/>
                                        <p:tgtEl>
                                          <p:spTgt spid="28681"/>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xit" presetSubtype="4" fill="hold" grpId="1" nodeType="clickEffect">
                                  <p:stCondLst>
                                    <p:cond delay="0"/>
                                  </p:stCondLst>
                                  <p:childTnLst>
                                    <p:anim calcmode="lin" valueType="num">
                                      <p:cBhvr additive="base">
                                        <p:cTn id="48" dur="500"/>
                                        <p:tgtEl>
                                          <p:spTgt spid="28681"/>
                                        </p:tgtEl>
                                        <p:attrNameLst>
                                          <p:attrName>ppt_x</p:attrName>
                                        </p:attrNameLst>
                                      </p:cBhvr>
                                      <p:tavLst>
                                        <p:tav tm="0">
                                          <p:val>
                                            <p:strVal val="ppt_x"/>
                                          </p:val>
                                        </p:tav>
                                        <p:tav tm="100000">
                                          <p:val>
                                            <p:strVal val="ppt_x"/>
                                          </p:val>
                                        </p:tav>
                                      </p:tavLst>
                                    </p:anim>
                                    <p:anim calcmode="lin" valueType="num">
                                      <p:cBhvr additive="base">
                                        <p:cTn id="49" dur="500"/>
                                        <p:tgtEl>
                                          <p:spTgt spid="28681"/>
                                        </p:tgtEl>
                                        <p:attrNameLst>
                                          <p:attrName>ppt_y</p:attrName>
                                        </p:attrNameLst>
                                      </p:cBhvr>
                                      <p:tavLst>
                                        <p:tav tm="0">
                                          <p:val>
                                            <p:strVal val="ppt_y"/>
                                          </p:val>
                                        </p:tav>
                                        <p:tav tm="100000">
                                          <p:val>
                                            <p:strVal val="1+ppt_h/2"/>
                                          </p:val>
                                        </p:tav>
                                      </p:tavLst>
                                    </p:anim>
                                    <p:set>
                                      <p:cBhvr>
                                        <p:cTn id="50" dur="1" fill="hold">
                                          <p:stCondLst>
                                            <p:cond delay="499"/>
                                          </p:stCondLst>
                                        </p:cTn>
                                        <p:tgtEl>
                                          <p:spTgt spid="28681"/>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8682"/>
                                        </p:tgtEl>
                                        <p:attrNameLst>
                                          <p:attrName>style.visibility</p:attrName>
                                        </p:attrNameLst>
                                      </p:cBhvr>
                                      <p:to>
                                        <p:strVal val="visible"/>
                                      </p:to>
                                    </p:set>
                                    <p:anim calcmode="lin" valueType="num">
                                      <p:cBhvr additive="base">
                                        <p:cTn id="55" dur="500" fill="hold"/>
                                        <p:tgtEl>
                                          <p:spTgt spid="28682"/>
                                        </p:tgtEl>
                                        <p:attrNameLst>
                                          <p:attrName>ppt_x</p:attrName>
                                        </p:attrNameLst>
                                      </p:cBhvr>
                                      <p:tavLst>
                                        <p:tav tm="0">
                                          <p:val>
                                            <p:strVal val="#ppt_x"/>
                                          </p:val>
                                        </p:tav>
                                        <p:tav tm="100000">
                                          <p:val>
                                            <p:strVal val="#ppt_x"/>
                                          </p:val>
                                        </p:tav>
                                      </p:tavLst>
                                    </p:anim>
                                    <p:anim calcmode="lin" valueType="num">
                                      <p:cBhvr additive="base">
                                        <p:cTn id="56" dur="500" fill="hold"/>
                                        <p:tgtEl>
                                          <p:spTgt spid="28682"/>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xit" presetSubtype="4" fill="hold" grpId="1" nodeType="clickEffect">
                                  <p:stCondLst>
                                    <p:cond delay="0"/>
                                  </p:stCondLst>
                                  <p:childTnLst>
                                    <p:anim calcmode="lin" valueType="num">
                                      <p:cBhvr additive="base">
                                        <p:cTn id="60" dur="500"/>
                                        <p:tgtEl>
                                          <p:spTgt spid="28682"/>
                                        </p:tgtEl>
                                        <p:attrNameLst>
                                          <p:attrName>ppt_x</p:attrName>
                                        </p:attrNameLst>
                                      </p:cBhvr>
                                      <p:tavLst>
                                        <p:tav tm="0">
                                          <p:val>
                                            <p:strVal val="ppt_x"/>
                                          </p:val>
                                        </p:tav>
                                        <p:tav tm="100000">
                                          <p:val>
                                            <p:strVal val="ppt_x"/>
                                          </p:val>
                                        </p:tav>
                                      </p:tavLst>
                                    </p:anim>
                                    <p:anim calcmode="lin" valueType="num">
                                      <p:cBhvr additive="base">
                                        <p:cTn id="61" dur="500"/>
                                        <p:tgtEl>
                                          <p:spTgt spid="28682"/>
                                        </p:tgtEl>
                                        <p:attrNameLst>
                                          <p:attrName>ppt_y</p:attrName>
                                        </p:attrNameLst>
                                      </p:cBhvr>
                                      <p:tavLst>
                                        <p:tav tm="0">
                                          <p:val>
                                            <p:strVal val="ppt_y"/>
                                          </p:val>
                                        </p:tav>
                                        <p:tav tm="100000">
                                          <p:val>
                                            <p:strVal val="1+ppt_h/2"/>
                                          </p:val>
                                        </p:tav>
                                      </p:tavLst>
                                    </p:anim>
                                    <p:set>
                                      <p:cBhvr>
                                        <p:cTn id="62" dur="1" fill="hold">
                                          <p:stCondLst>
                                            <p:cond delay="499"/>
                                          </p:stCondLst>
                                        </p:cTn>
                                        <p:tgtEl>
                                          <p:spTgt spid="286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8" grpId="0" animBg="1"/>
      <p:bldP spid="28678" grpId="1" animBg="1"/>
      <p:bldP spid="28679" grpId="0" animBg="1"/>
      <p:bldP spid="28679" grpId="1" animBg="1"/>
      <p:bldP spid="28680" grpId="0" animBg="1"/>
      <p:bldP spid="28680" grpId="1" animBg="1"/>
      <p:bldP spid="28681" grpId="0" animBg="1"/>
      <p:bldP spid="28681" grpId="1" animBg="1"/>
      <p:bldP spid="28682" grpId="0" animBg="1"/>
      <p:bldP spid="28682"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467544" y="548680"/>
            <a:ext cx="6131024" cy="724942"/>
          </a:xfrm>
        </p:spPr>
        <p:txBody>
          <a:bodyPr/>
          <a:lstStyle/>
          <a:p>
            <a:pPr eaLnBrk="1" hangingPunct="1"/>
            <a:r>
              <a:rPr lang="en-US" altLang="zh-CN"/>
              <a:t>5.2.3 LAD </a:t>
            </a:r>
            <a:r>
              <a:rPr lang="zh-CN" altLang="en-US"/>
              <a:t>指令的指令周期</a:t>
            </a:r>
          </a:p>
        </p:txBody>
      </p:sp>
      <p:sp>
        <p:nvSpPr>
          <p:cNvPr id="20484" name="Rectangle 3"/>
          <p:cNvSpPr>
            <a:spLocks noGrp="1" noChangeArrowheads="1"/>
          </p:cNvSpPr>
          <p:nvPr>
            <p:ph type="body" idx="1"/>
          </p:nvPr>
        </p:nvSpPr>
        <p:spPr>
          <a:xfrm>
            <a:off x="457200" y="1719263"/>
            <a:ext cx="2386608" cy="1277689"/>
          </a:xfrm>
        </p:spPr>
        <p:txBody>
          <a:bodyPr/>
          <a:lstStyle/>
          <a:p>
            <a:pPr eaLnBrk="1" hangingPunct="1"/>
            <a:r>
              <a:rPr lang="zh-CN" altLang="en-US"/>
              <a:t>取指周期</a:t>
            </a:r>
          </a:p>
          <a:p>
            <a:pPr eaLnBrk="1" hangingPunct="1"/>
            <a:r>
              <a:rPr lang="zh-CN" altLang="en-US"/>
              <a:t>执行周期</a:t>
            </a:r>
          </a:p>
        </p:txBody>
      </p:sp>
      <p:pic>
        <p:nvPicPr>
          <p:cNvPr id="20485" name="Picture 4" descr="5a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038" y="1989138"/>
            <a:ext cx="4967287" cy="369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73CB1DEE-5473-4295-B5BA-9EC8A88328E5}"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31</a:t>
            </a:fld>
            <a:endParaRPr lang="en-US" altLang="zh-CN"/>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457200" y="332656"/>
            <a:ext cx="5987008" cy="719857"/>
          </a:xfrm>
        </p:spPr>
        <p:txBody>
          <a:bodyPr/>
          <a:lstStyle/>
          <a:p>
            <a:pPr eaLnBrk="1" hangingPunct="1"/>
            <a:r>
              <a:rPr lang="en-US" altLang="zh-CN"/>
              <a:t>5.2.3 LAD</a:t>
            </a:r>
            <a:r>
              <a:rPr lang="zh-CN" altLang="en-US"/>
              <a:t>指令的指令周期</a:t>
            </a:r>
          </a:p>
        </p:txBody>
      </p:sp>
      <p:pic>
        <p:nvPicPr>
          <p:cNvPr id="21508" name="Picture 3" descr="5a8"/>
          <p:cNvPicPr>
            <a:picLocks noGrp="1" noChangeAspect="1" noChangeArrowheads="1"/>
          </p:cNvPicPr>
          <p:nvPr>
            <p:ph type="body" idx="1"/>
          </p:nvPr>
        </p:nvPicPr>
        <p:blipFill>
          <a:blip r:embed="rId3" cstate="print">
            <a:extLst>
              <a:ext uri="{28A0092B-C50C-407E-A947-70E740481C1C}">
                <a14:useLocalDpi xmlns:a14="http://schemas.microsoft.com/office/drawing/2010/main" val="0"/>
              </a:ext>
            </a:extLst>
          </a:blip>
          <a:srcRect/>
          <a:stretch>
            <a:fillRect/>
          </a:stretch>
        </p:blipFill>
        <p:spPr>
          <a:xfrm>
            <a:off x="1042988" y="1125538"/>
            <a:ext cx="7056437" cy="4607717"/>
          </a:xfrm>
          <a:noFill/>
        </p:spPr>
      </p:pic>
      <p:sp>
        <p:nvSpPr>
          <p:cNvPr id="21509" name="AutoShape 4">
            <a:hlinkClick r:id="" action="ppaction://noaction" highlightClick="1"/>
          </p:cNvPr>
          <p:cNvSpPr>
            <a:spLocks noChangeArrowheads="1"/>
          </p:cNvSpPr>
          <p:nvPr/>
        </p:nvSpPr>
        <p:spPr bwMode="auto">
          <a:xfrm>
            <a:off x="6709801" y="332656"/>
            <a:ext cx="1223962" cy="719137"/>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4" action="ppaction://hlinkfile"/>
              </a:rPr>
              <a:t>CAI</a:t>
            </a:r>
            <a:endParaRPr lang="en-US" altLang="zh-CN" sz="2400">
              <a:latin typeface="隶书" pitchFamily="49" charset="-122"/>
              <a:ea typeface="隶书" pitchFamily="49" charset="-122"/>
            </a:endParaRPr>
          </a:p>
        </p:txBody>
      </p:sp>
      <p:sp>
        <p:nvSpPr>
          <p:cNvPr id="6" name="Rectangle 6"/>
          <p:cNvSpPr>
            <a:spLocks noChangeArrowheads="1"/>
          </p:cNvSpPr>
          <p:nvPr/>
        </p:nvSpPr>
        <p:spPr bwMode="auto">
          <a:xfrm>
            <a:off x="179512" y="5817601"/>
            <a:ext cx="8178800" cy="641350"/>
          </a:xfrm>
          <a:prstGeom prst="rect">
            <a:avLst/>
          </a:prstGeom>
          <a:solidFill>
            <a:srgbClr val="0000FF"/>
          </a:solidFill>
          <a:ln>
            <a:noFill/>
          </a:ln>
          <a:extLs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p>
            <a:r>
              <a:rPr lang="en-US" altLang="zh-CN" b="1">
                <a:solidFill>
                  <a:srgbClr val="FF0000"/>
                </a:solidFill>
              </a:rPr>
              <a:t>①</a:t>
            </a:r>
            <a:r>
              <a:rPr lang="zh-CN" altLang="en-US" b="1">
                <a:solidFill>
                  <a:srgbClr val="FF0000"/>
                </a:solidFill>
              </a:rPr>
              <a:t>操作控制器</a:t>
            </a:r>
            <a:r>
              <a:rPr lang="en-US" altLang="zh-CN" b="1">
                <a:solidFill>
                  <a:srgbClr val="FF0000"/>
                </a:solidFill>
              </a:rPr>
              <a:t>OC</a:t>
            </a:r>
            <a:r>
              <a:rPr lang="zh-CN" altLang="en-US" b="1">
                <a:solidFill>
                  <a:srgbClr val="FF0000"/>
                </a:solidFill>
              </a:rPr>
              <a:t>发出控制命令打开</a:t>
            </a:r>
            <a:r>
              <a:rPr lang="en-US" altLang="zh-CN" b="1">
                <a:solidFill>
                  <a:srgbClr val="FF0000"/>
                </a:solidFill>
              </a:rPr>
              <a:t>IR</a:t>
            </a:r>
            <a:r>
              <a:rPr lang="zh-CN" altLang="en-US" b="1">
                <a:solidFill>
                  <a:srgbClr val="FF0000"/>
                </a:solidFill>
              </a:rPr>
              <a:t>输出三态门，将指令中的直接地址码</a:t>
            </a:r>
            <a:r>
              <a:rPr lang="en-US" altLang="zh-CN" b="1">
                <a:solidFill>
                  <a:srgbClr val="FF0000"/>
                </a:solidFill>
              </a:rPr>
              <a:t>6</a:t>
            </a:r>
            <a:r>
              <a:rPr lang="zh-CN" altLang="en-US" b="1">
                <a:solidFill>
                  <a:srgbClr val="FF0000"/>
                </a:solidFill>
              </a:rPr>
              <a:t>放到数据总线</a:t>
            </a:r>
            <a:r>
              <a:rPr lang="en-US" altLang="zh-CN" b="1">
                <a:solidFill>
                  <a:srgbClr val="FF0000"/>
                </a:solidFill>
              </a:rPr>
              <a:t>DBUS</a:t>
            </a:r>
            <a:r>
              <a:rPr lang="zh-CN" altLang="en-US" b="1">
                <a:solidFill>
                  <a:srgbClr val="FF0000"/>
                </a:solidFill>
              </a:rPr>
              <a:t>上；</a:t>
            </a:r>
          </a:p>
        </p:txBody>
      </p:sp>
      <p:sp>
        <p:nvSpPr>
          <p:cNvPr id="7" name="Rectangle 7"/>
          <p:cNvSpPr>
            <a:spLocks noChangeArrowheads="1"/>
          </p:cNvSpPr>
          <p:nvPr/>
        </p:nvSpPr>
        <p:spPr bwMode="auto">
          <a:xfrm>
            <a:off x="1187624" y="5953610"/>
            <a:ext cx="5976664" cy="369332"/>
          </a:xfrm>
          <a:prstGeom prst="rect">
            <a:avLst/>
          </a:prstGeom>
          <a:solidFill>
            <a:srgbClr val="0000FF"/>
          </a:solidFill>
          <a:ln>
            <a:noFill/>
          </a:ln>
          <a:extLs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wrap="square">
            <a:spAutoFit/>
          </a:bodyPr>
          <a:lstStyle/>
          <a:p>
            <a:r>
              <a:rPr lang="en-US" altLang="zh-CN" b="1">
                <a:solidFill>
                  <a:srgbClr val="FF0000"/>
                </a:solidFill>
              </a:rPr>
              <a:t>② OC</a:t>
            </a:r>
            <a:r>
              <a:rPr lang="zh-CN" altLang="en-US" b="1">
                <a:solidFill>
                  <a:srgbClr val="FF0000"/>
                </a:solidFill>
              </a:rPr>
              <a:t>发出操作命令，将地址码</a:t>
            </a:r>
            <a:r>
              <a:rPr lang="en-US" altLang="zh-CN" b="1">
                <a:solidFill>
                  <a:srgbClr val="FF0000"/>
                </a:solidFill>
              </a:rPr>
              <a:t>6</a:t>
            </a:r>
            <a:r>
              <a:rPr lang="zh-CN" altLang="en-US" b="1">
                <a:solidFill>
                  <a:srgbClr val="FF0000"/>
                </a:solidFill>
              </a:rPr>
              <a:t>装入数存地址寄存器</a:t>
            </a:r>
            <a:r>
              <a:rPr lang="en-US" altLang="zh-CN" b="1">
                <a:solidFill>
                  <a:srgbClr val="FF0000"/>
                </a:solidFill>
              </a:rPr>
              <a:t>AR</a:t>
            </a:r>
            <a:r>
              <a:rPr lang="zh-CN" altLang="en-US" b="1">
                <a:solidFill>
                  <a:srgbClr val="FF0000"/>
                </a:solidFill>
              </a:rPr>
              <a:t>；</a:t>
            </a:r>
          </a:p>
        </p:txBody>
      </p:sp>
      <p:sp>
        <p:nvSpPr>
          <p:cNvPr id="8" name="Rectangle 8"/>
          <p:cNvSpPr>
            <a:spLocks noChangeArrowheads="1"/>
          </p:cNvSpPr>
          <p:nvPr/>
        </p:nvSpPr>
        <p:spPr bwMode="auto">
          <a:xfrm>
            <a:off x="829359" y="5947408"/>
            <a:ext cx="6578141" cy="369332"/>
          </a:xfrm>
          <a:prstGeom prst="rect">
            <a:avLst/>
          </a:prstGeom>
          <a:solidFill>
            <a:srgbClr val="0000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p>
            <a:r>
              <a:rPr lang="en-US" altLang="zh-CN" b="1">
                <a:solidFill>
                  <a:srgbClr val="FF0000"/>
                </a:solidFill>
              </a:rPr>
              <a:t>③ OC</a:t>
            </a:r>
            <a:r>
              <a:rPr lang="zh-CN" altLang="en-US" b="1">
                <a:solidFill>
                  <a:srgbClr val="FF0000"/>
                </a:solidFill>
              </a:rPr>
              <a:t>发出读命令，将数存</a:t>
            </a:r>
            <a:r>
              <a:rPr lang="en-US" altLang="zh-CN" b="1">
                <a:solidFill>
                  <a:srgbClr val="FF0000"/>
                </a:solidFill>
              </a:rPr>
              <a:t>6</a:t>
            </a:r>
            <a:r>
              <a:rPr lang="zh-CN" altLang="en-US" b="1">
                <a:solidFill>
                  <a:srgbClr val="FF0000"/>
                </a:solidFill>
              </a:rPr>
              <a:t>号单元中的数</a:t>
            </a:r>
            <a:r>
              <a:rPr lang="en-US" altLang="zh-CN" b="1">
                <a:solidFill>
                  <a:srgbClr val="FF0000"/>
                </a:solidFill>
              </a:rPr>
              <a:t>100</a:t>
            </a:r>
            <a:r>
              <a:rPr lang="zh-CN" altLang="en-US" b="1">
                <a:solidFill>
                  <a:srgbClr val="FF0000"/>
                </a:solidFill>
              </a:rPr>
              <a:t>读出到</a:t>
            </a:r>
            <a:r>
              <a:rPr lang="en-US" altLang="zh-CN" b="1">
                <a:solidFill>
                  <a:srgbClr val="FF0000"/>
                </a:solidFill>
              </a:rPr>
              <a:t>DBUS</a:t>
            </a:r>
            <a:r>
              <a:rPr lang="zh-CN" altLang="en-US" b="1">
                <a:solidFill>
                  <a:srgbClr val="FF0000"/>
                </a:solidFill>
              </a:rPr>
              <a:t>上；</a:t>
            </a:r>
          </a:p>
        </p:txBody>
      </p:sp>
      <p:sp>
        <p:nvSpPr>
          <p:cNvPr id="9" name="Rectangle 9"/>
          <p:cNvSpPr>
            <a:spLocks noChangeArrowheads="1"/>
          </p:cNvSpPr>
          <p:nvPr/>
        </p:nvSpPr>
        <p:spPr bwMode="auto">
          <a:xfrm>
            <a:off x="915075" y="5947408"/>
            <a:ext cx="6406707" cy="366713"/>
          </a:xfrm>
          <a:prstGeom prst="rect">
            <a:avLst/>
          </a:prstGeom>
          <a:solidFill>
            <a:srgbClr val="0000FF"/>
          </a:solidFill>
          <a:ln>
            <a:noFill/>
          </a:ln>
          <a:extLs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wrap="square">
            <a:spAutoFit/>
          </a:bodyPr>
          <a:lstStyle/>
          <a:p>
            <a:r>
              <a:rPr lang="en-US" altLang="zh-CN" b="1">
                <a:solidFill>
                  <a:srgbClr val="FF0000"/>
                </a:solidFill>
              </a:rPr>
              <a:t>④ OC</a:t>
            </a:r>
            <a:r>
              <a:rPr lang="zh-CN" altLang="en-US" b="1">
                <a:solidFill>
                  <a:srgbClr val="FF0000"/>
                </a:solidFill>
              </a:rPr>
              <a:t>发出命令，将</a:t>
            </a:r>
            <a:r>
              <a:rPr lang="en-US" altLang="zh-CN" b="1">
                <a:solidFill>
                  <a:srgbClr val="FF0000"/>
                </a:solidFill>
              </a:rPr>
              <a:t>DBUS</a:t>
            </a:r>
            <a:r>
              <a:rPr lang="zh-CN" altLang="en-US" b="1">
                <a:solidFill>
                  <a:srgbClr val="FF0000"/>
                </a:solidFill>
              </a:rPr>
              <a:t>上的数据</a:t>
            </a:r>
            <a:r>
              <a:rPr lang="en-US" altLang="zh-CN" b="1">
                <a:solidFill>
                  <a:srgbClr val="FF0000"/>
                </a:solidFill>
              </a:rPr>
              <a:t>100</a:t>
            </a:r>
            <a:r>
              <a:rPr lang="zh-CN" altLang="en-US" b="1">
                <a:solidFill>
                  <a:srgbClr val="FF0000"/>
                </a:solidFill>
              </a:rPr>
              <a:t>装入缓冲寄存器</a:t>
            </a:r>
            <a:r>
              <a:rPr lang="en-US" altLang="zh-CN" b="1">
                <a:solidFill>
                  <a:srgbClr val="FF0000"/>
                </a:solidFill>
              </a:rPr>
              <a:t>DR</a:t>
            </a:r>
            <a:r>
              <a:rPr lang="zh-CN" altLang="en-US" b="1">
                <a:solidFill>
                  <a:srgbClr val="FF0000"/>
                </a:solidFill>
              </a:rPr>
              <a:t>；</a:t>
            </a:r>
          </a:p>
        </p:txBody>
      </p:sp>
      <p:sp>
        <p:nvSpPr>
          <p:cNvPr id="10" name="Rectangle 10"/>
          <p:cNvSpPr>
            <a:spLocks noChangeArrowheads="1"/>
          </p:cNvSpPr>
          <p:nvPr/>
        </p:nvSpPr>
        <p:spPr bwMode="auto">
          <a:xfrm>
            <a:off x="179512" y="5810089"/>
            <a:ext cx="8127971" cy="641350"/>
          </a:xfrm>
          <a:prstGeom prst="rect">
            <a:avLst/>
          </a:prstGeom>
          <a:solidFill>
            <a:srgbClr val="0000FF"/>
          </a:solidFill>
          <a:ln>
            <a:noFill/>
          </a:ln>
          <a:extLs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wrap="square">
            <a:spAutoFit/>
          </a:bodyPr>
          <a:lstStyle/>
          <a:p>
            <a:r>
              <a:rPr lang="en-US" altLang="zh-CN" b="1">
                <a:solidFill>
                  <a:srgbClr val="FF0000"/>
                </a:solidFill>
              </a:rPr>
              <a:t>⑤ OC</a:t>
            </a:r>
            <a:r>
              <a:rPr lang="zh-CN" altLang="en-US" b="1">
                <a:solidFill>
                  <a:srgbClr val="FF0000"/>
                </a:solidFill>
              </a:rPr>
              <a:t>发出命令，将</a:t>
            </a:r>
            <a:r>
              <a:rPr lang="en-US" altLang="zh-CN" b="1">
                <a:solidFill>
                  <a:srgbClr val="FF0000"/>
                </a:solidFill>
              </a:rPr>
              <a:t>DR</a:t>
            </a:r>
            <a:r>
              <a:rPr lang="zh-CN" altLang="en-US" b="1">
                <a:solidFill>
                  <a:srgbClr val="FF0000"/>
                </a:solidFill>
              </a:rPr>
              <a:t>中的数</a:t>
            </a:r>
            <a:r>
              <a:rPr lang="en-US" altLang="zh-CN" b="1">
                <a:solidFill>
                  <a:srgbClr val="FF0000"/>
                </a:solidFill>
              </a:rPr>
              <a:t>100</a:t>
            </a:r>
            <a:r>
              <a:rPr lang="zh-CN" altLang="en-US" b="1">
                <a:solidFill>
                  <a:srgbClr val="FF0000"/>
                </a:solidFill>
              </a:rPr>
              <a:t>装入通用寄存器</a:t>
            </a:r>
            <a:r>
              <a:rPr lang="en-US" altLang="zh-CN" b="1">
                <a:solidFill>
                  <a:srgbClr val="FF0000"/>
                </a:solidFill>
              </a:rPr>
              <a:t>R1</a:t>
            </a:r>
            <a:r>
              <a:rPr lang="zh-CN" altLang="en-US" b="1">
                <a:solidFill>
                  <a:srgbClr val="FF0000"/>
                </a:solidFill>
              </a:rPr>
              <a:t>，原来</a:t>
            </a:r>
            <a:r>
              <a:rPr lang="en-US" altLang="zh-CN" b="1">
                <a:solidFill>
                  <a:srgbClr val="FF0000"/>
                </a:solidFill>
              </a:rPr>
              <a:t>R1</a:t>
            </a:r>
            <a:r>
              <a:rPr lang="zh-CN" altLang="en-US" b="1">
                <a:solidFill>
                  <a:srgbClr val="FF0000"/>
                </a:solidFill>
              </a:rPr>
              <a:t>中的数</a:t>
            </a:r>
            <a:r>
              <a:rPr lang="en-US" altLang="zh-CN" b="1">
                <a:solidFill>
                  <a:srgbClr val="FF0000"/>
                </a:solidFill>
              </a:rPr>
              <a:t>10</a:t>
            </a:r>
            <a:r>
              <a:rPr lang="zh-CN" altLang="en-US" b="1">
                <a:solidFill>
                  <a:srgbClr val="FF0000"/>
                </a:solidFill>
              </a:rPr>
              <a:t>被冲掉。至此，</a:t>
            </a:r>
            <a:r>
              <a:rPr lang="en-US" altLang="zh-CN" b="1">
                <a:solidFill>
                  <a:srgbClr val="FF0000"/>
                </a:solidFill>
              </a:rPr>
              <a:t>LAD</a:t>
            </a:r>
            <a:r>
              <a:rPr lang="zh-CN" altLang="en-US" b="1">
                <a:solidFill>
                  <a:srgbClr val="FF0000"/>
                </a:solidFill>
              </a:rPr>
              <a:t>指令执行周期结束。</a:t>
            </a:r>
          </a:p>
        </p:txBody>
      </p:sp>
      <p:sp>
        <p:nvSpPr>
          <p:cNvPr id="2" name="日期占位符 1"/>
          <p:cNvSpPr>
            <a:spLocks noGrp="1"/>
          </p:cNvSpPr>
          <p:nvPr>
            <p:ph type="dt" sz="half" idx="10"/>
          </p:nvPr>
        </p:nvSpPr>
        <p:spPr/>
        <p:txBody>
          <a:bodyPr/>
          <a:lstStyle/>
          <a:p>
            <a:pPr>
              <a:defRPr/>
            </a:pPr>
            <a:fld id="{0016592A-E4D5-497F-916A-83C5A2328EE0}"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32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ppt_x"/>
                                          </p:val>
                                        </p:tav>
                                      </p:tavLst>
                                    </p:anim>
                                    <p:anim calcmode="lin" valueType="num">
                                      <p:cBhvr additive="base">
                                        <p:cTn id="13" dur="500"/>
                                        <p:tgtEl>
                                          <p:spTgt spid="6"/>
                                        </p:tgtEl>
                                        <p:attrNameLst>
                                          <p:attrName>ppt_y</p:attrName>
                                        </p:attrNameLst>
                                      </p:cBhvr>
                                      <p:tavLst>
                                        <p:tav tm="0">
                                          <p:val>
                                            <p:strVal val="ppt_y"/>
                                          </p:val>
                                        </p:tav>
                                        <p:tav tm="100000">
                                          <p:val>
                                            <p:strVal val="1+ppt_h/2"/>
                                          </p:val>
                                        </p:tav>
                                      </p:tavLst>
                                    </p:anim>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7"/>
                                        </p:tgtEl>
                                        <p:attrNameLst>
                                          <p:attrName>ppt_x</p:attrName>
                                        </p:attrNameLst>
                                      </p:cBhvr>
                                      <p:tavLst>
                                        <p:tav tm="0">
                                          <p:val>
                                            <p:strVal val="ppt_x"/>
                                          </p:val>
                                        </p:tav>
                                        <p:tav tm="100000">
                                          <p:val>
                                            <p:strVal val="ppt_x"/>
                                          </p:val>
                                        </p:tav>
                                      </p:tavLst>
                                    </p:anim>
                                    <p:anim calcmode="lin" valueType="num">
                                      <p:cBhvr additive="base">
                                        <p:cTn id="25" dur="500"/>
                                        <p:tgtEl>
                                          <p:spTgt spid="7"/>
                                        </p:tgtEl>
                                        <p:attrNameLst>
                                          <p:attrName>ppt_y</p:attrName>
                                        </p:attrNameLst>
                                      </p:cBhvr>
                                      <p:tavLst>
                                        <p:tav tm="0">
                                          <p:val>
                                            <p:strVal val="ppt_y"/>
                                          </p:val>
                                        </p:tav>
                                        <p:tav tm="100000">
                                          <p:val>
                                            <p:strVal val="1+ppt_h/2"/>
                                          </p:val>
                                        </p:tav>
                                      </p:tavLst>
                                    </p:anim>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8"/>
                                        </p:tgtEl>
                                        <p:attrNameLst>
                                          <p:attrName>ppt_x</p:attrName>
                                        </p:attrNameLst>
                                      </p:cBhvr>
                                      <p:tavLst>
                                        <p:tav tm="0">
                                          <p:val>
                                            <p:strVal val="ppt_x"/>
                                          </p:val>
                                        </p:tav>
                                        <p:tav tm="100000">
                                          <p:val>
                                            <p:strVal val="ppt_x"/>
                                          </p:val>
                                        </p:tav>
                                      </p:tavLst>
                                    </p:anim>
                                    <p:anim calcmode="lin" valueType="num">
                                      <p:cBhvr additive="base">
                                        <p:cTn id="37" dur="500"/>
                                        <p:tgtEl>
                                          <p:spTgt spid="8"/>
                                        </p:tgtEl>
                                        <p:attrNameLst>
                                          <p:attrName>ppt_y</p:attrName>
                                        </p:attrNameLst>
                                      </p:cBhvr>
                                      <p:tavLst>
                                        <p:tav tm="0">
                                          <p:val>
                                            <p:strVal val="ppt_y"/>
                                          </p:val>
                                        </p:tav>
                                        <p:tav tm="100000">
                                          <p:val>
                                            <p:strVal val="1+ppt_h/2"/>
                                          </p:val>
                                        </p:tav>
                                      </p:tavLst>
                                    </p:anim>
                                    <p:set>
                                      <p:cBhvr>
                                        <p:cTn id="38" dur="1" fill="hold">
                                          <p:stCondLst>
                                            <p:cond delay="499"/>
                                          </p:stCondLst>
                                        </p:cTn>
                                        <p:tgtEl>
                                          <p:spTgt spid="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grpId="1" nodeType="clickEffect">
                                  <p:stCondLst>
                                    <p:cond delay="0"/>
                                  </p:stCondLst>
                                  <p:childTnLst>
                                    <p:anim calcmode="lin" valueType="num">
                                      <p:cBhvr additive="base">
                                        <p:cTn id="48" dur="500"/>
                                        <p:tgtEl>
                                          <p:spTgt spid="9"/>
                                        </p:tgtEl>
                                        <p:attrNameLst>
                                          <p:attrName>ppt_x</p:attrName>
                                        </p:attrNameLst>
                                      </p:cBhvr>
                                      <p:tavLst>
                                        <p:tav tm="0">
                                          <p:val>
                                            <p:strVal val="ppt_x"/>
                                          </p:val>
                                        </p:tav>
                                        <p:tav tm="100000">
                                          <p:val>
                                            <p:strVal val="ppt_x"/>
                                          </p:val>
                                        </p:tav>
                                      </p:tavLst>
                                    </p:anim>
                                    <p:anim calcmode="lin" valueType="num">
                                      <p:cBhvr additive="base">
                                        <p:cTn id="49" dur="500"/>
                                        <p:tgtEl>
                                          <p:spTgt spid="9"/>
                                        </p:tgtEl>
                                        <p:attrNameLst>
                                          <p:attrName>ppt_y</p:attrName>
                                        </p:attrNameLst>
                                      </p:cBhvr>
                                      <p:tavLst>
                                        <p:tav tm="0">
                                          <p:val>
                                            <p:strVal val="ppt_y"/>
                                          </p:val>
                                        </p:tav>
                                        <p:tav tm="100000">
                                          <p:val>
                                            <p:strVal val="1+ppt_h/2"/>
                                          </p:val>
                                        </p:tav>
                                      </p:tavLst>
                                    </p:anim>
                                    <p:set>
                                      <p:cBhvr>
                                        <p:cTn id="50" dur="1" fill="hold">
                                          <p:stCondLst>
                                            <p:cond delay="499"/>
                                          </p:stCondLst>
                                        </p:cTn>
                                        <p:tgtEl>
                                          <p:spTgt spid="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grpId="1" nodeType="clickEffect">
                                  <p:stCondLst>
                                    <p:cond delay="0"/>
                                  </p:stCondLst>
                                  <p:childTnLst>
                                    <p:anim calcmode="lin" valueType="num">
                                      <p:cBhvr additive="base">
                                        <p:cTn id="60" dur="500"/>
                                        <p:tgtEl>
                                          <p:spTgt spid="10"/>
                                        </p:tgtEl>
                                        <p:attrNameLst>
                                          <p:attrName>ppt_x</p:attrName>
                                        </p:attrNameLst>
                                      </p:cBhvr>
                                      <p:tavLst>
                                        <p:tav tm="0">
                                          <p:val>
                                            <p:strVal val="ppt_x"/>
                                          </p:val>
                                        </p:tav>
                                        <p:tav tm="100000">
                                          <p:val>
                                            <p:strVal val="ppt_x"/>
                                          </p:val>
                                        </p:tav>
                                      </p:tavLst>
                                    </p:anim>
                                    <p:anim calcmode="lin" valueType="num">
                                      <p:cBhvr additive="base">
                                        <p:cTn id="61" dur="500"/>
                                        <p:tgtEl>
                                          <p:spTgt spid="10"/>
                                        </p:tgtEl>
                                        <p:attrNameLst>
                                          <p:attrName>ppt_y</p:attrName>
                                        </p:attrNameLst>
                                      </p:cBhvr>
                                      <p:tavLst>
                                        <p:tav tm="0">
                                          <p:val>
                                            <p:strVal val="ppt_y"/>
                                          </p:val>
                                        </p:tav>
                                        <p:tav tm="100000">
                                          <p:val>
                                            <p:strVal val="1+ppt_h/2"/>
                                          </p:val>
                                        </p:tav>
                                      </p:tavLst>
                                    </p:anim>
                                    <p:set>
                                      <p:cBhvr>
                                        <p:cTn id="6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440060" y="260648"/>
            <a:ext cx="6076156" cy="791865"/>
          </a:xfrm>
        </p:spPr>
        <p:txBody>
          <a:bodyPr/>
          <a:lstStyle/>
          <a:p>
            <a:pPr eaLnBrk="1" hangingPunct="1"/>
            <a:r>
              <a:rPr lang="en-US" altLang="zh-CN"/>
              <a:t>5.2.4 ADD</a:t>
            </a:r>
            <a:r>
              <a:rPr lang="zh-CN" altLang="en-US"/>
              <a:t>指令的指令周期</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2217838"/>
            <a:ext cx="4038600"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3"/>
          <p:cNvSpPr txBox="1">
            <a:spLocks noChangeArrowheads="1"/>
          </p:cNvSpPr>
          <p:nvPr/>
        </p:nvSpPr>
        <p:spPr bwMode="auto">
          <a:xfrm>
            <a:off x="457200" y="1719263"/>
            <a:ext cx="2386608" cy="127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eaLnBrk="1" hangingPunct="1"/>
            <a:r>
              <a:rPr lang="zh-CN" altLang="en-US"/>
              <a:t>取指周期</a:t>
            </a:r>
          </a:p>
          <a:p>
            <a:pPr eaLnBrk="1" hangingPunct="1"/>
            <a:r>
              <a:rPr lang="zh-CN" altLang="en-US"/>
              <a:t>执行周期</a:t>
            </a:r>
          </a:p>
        </p:txBody>
      </p:sp>
      <p:sp>
        <p:nvSpPr>
          <p:cNvPr id="2" name="日期占位符 1"/>
          <p:cNvSpPr>
            <a:spLocks noGrp="1"/>
          </p:cNvSpPr>
          <p:nvPr>
            <p:ph type="dt" sz="half" idx="10"/>
          </p:nvPr>
        </p:nvSpPr>
        <p:spPr/>
        <p:txBody>
          <a:bodyPr/>
          <a:lstStyle/>
          <a:p>
            <a:pPr>
              <a:defRPr/>
            </a:pPr>
            <a:fld id="{3B05239E-A199-475A-B46A-0B8C41386980}"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33</a:t>
            </a:fld>
            <a:endParaRPr lang="en-US" altLang="zh-C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3" descr="5a9"/>
          <p:cNvPicPr>
            <a:picLocks noGrp="1" noChangeAspect="1" noChangeArrowheads="1"/>
          </p:cNvPicPr>
          <p:nvPr>
            <p:ph type="body" idx="1"/>
          </p:nvPr>
        </p:nvPicPr>
        <p:blipFill>
          <a:blip r:embed="rId3" cstate="print">
            <a:extLst>
              <a:ext uri="{28A0092B-C50C-407E-A947-70E740481C1C}">
                <a14:useLocalDpi xmlns:a14="http://schemas.microsoft.com/office/drawing/2010/main" val="0"/>
              </a:ext>
            </a:extLst>
          </a:blip>
          <a:srcRect/>
          <a:stretch>
            <a:fillRect/>
          </a:stretch>
        </p:blipFill>
        <p:spPr>
          <a:xfrm>
            <a:off x="539552" y="476672"/>
            <a:ext cx="7848600" cy="5331869"/>
          </a:xfrm>
          <a:noFill/>
        </p:spPr>
      </p:pic>
      <p:sp>
        <p:nvSpPr>
          <p:cNvPr id="23558" name="AutoShape 4">
            <a:hlinkClick r:id="" action="ppaction://noaction" highlightClick="1"/>
          </p:cNvPr>
          <p:cNvSpPr>
            <a:spLocks noChangeArrowheads="1"/>
          </p:cNvSpPr>
          <p:nvPr/>
        </p:nvSpPr>
        <p:spPr bwMode="auto">
          <a:xfrm>
            <a:off x="214313" y="214313"/>
            <a:ext cx="1223962" cy="719137"/>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4" action="ppaction://hlinkfile"/>
              </a:rPr>
              <a:t>CAI</a:t>
            </a:r>
            <a:endParaRPr lang="en-US" altLang="zh-CN" sz="2400">
              <a:latin typeface="隶书" pitchFamily="49" charset="-122"/>
              <a:ea typeface="隶书" pitchFamily="49" charset="-122"/>
            </a:endParaRPr>
          </a:p>
        </p:txBody>
      </p:sp>
      <p:sp>
        <p:nvSpPr>
          <p:cNvPr id="7" name="Rectangle 6"/>
          <p:cNvSpPr>
            <a:spLocks noChangeArrowheads="1"/>
          </p:cNvSpPr>
          <p:nvPr/>
        </p:nvSpPr>
        <p:spPr bwMode="auto">
          <a:xfrm>
            <a:off x="100416" y="5817601"/>
            <a:ext cx="8178800" cy="641350"/>
          </a:xfrm>
          <a:prstGeom prst="rect">
            <a:avLst/>
          </a:prstGeom>
          <a:solidFill>
            <a:srgbClr val="0000FF"/>
          </a:solidFill>
          <a:ln>
            <a:noFill/>
          </a:ln>
          <a:extLs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p>
            <a:r>
              <a:rPr lang="en-US" altLang="zh-CN" b="1">
                <a:solidFill>
                  <a:srgbClr val="FF0000"/>
                </a:solidFill>
              </a:rPr>
              <a:t>①</a:t>
            </a:r>
            <a:r>
              <a:rPr lang="zh-CN" altLang="en-US" b="1">
                <a:solidFill>
                  <a:srgbClr val="FF0000"/>
                </a:solidFill>
              </a:rPr>
              <a:t>操作控制器</a:t>
            </a:r>
            <a:r>
              <a:rPr lang="en-US" altLang="zh-CN" b="1">
                <a:solidFill>
                  <a:srgbClr val="FF0000"/>
                </a:solidFill>
              </a:rPr>
              <a:t>OC</a:t>
            </a:r>
            <a:r>
              <a:rPr lang="zh-CN" altLang="en-US" b="1">
                <a:solidFill>
                  <a:srgbClr val="FF0000"/>
                </a:solidFill>
              </a:rPr>
              <a:t>送出控制命令到通用寄存器，选择</a:t>
            </a:r>
            <a:r>
              <a:rPr lang="en-US" altLang="zh-CN" b="1">
                <a:solidFill>
                  <a:srgbClr val="FF0000"/>
                </a:solidFill>
              </a:rPr>
              <a:t>R1</a:t>
            </a:r>
            <a:r>
              <a:rPr lang="zh-CN" altLang="en-US" b="1">
                <a:solidFill>
                  <a:srgbClr val="FF0000"/>
                </a:solidFill>
              </a:rPr>
              <a:t>做源寄存器，</a:t>
            </a:r>
            <a:r>
              <a:rPr lang="en-US" altLang="zh-CN" b="1">
                <a:solidFill>
                  <a:srgbClr val="FF0000"/>
                </a:solidFill>
              </a:rPr>
              <a:t>R2</a:t>
            </a:r>
            <a:r>
              <a:rPr lang="zh-CN" altLang="en-US" b="1">
                <a:solidFill>
                  <a:srgbClr val="FF0000"/>
                </a:solidFill>
              </a:rPr>
              <a:t>做目标寄存器；</a:t>
            </a:r>
          </a:p>
        </p:txBody>
      </p:sp>
      <p:sp>
        <p:nvSpPr>
          <p:cNvPr id="8" name="Rectangle 7"/>
          <p:cNvSpPr>
            <a:spLocks noChangeArrowheads="1"/>
          </p:cNvSpPr>
          <p:nvPr/>
        </p:nvSpPr>
        <p:spPr bwMode="auto">
          <a:xfrm>
            <a:off x="100416" y="5953610"/>
            <a:ext cx="8178800" cy="369332"/>
          </a:xfrm>
          <a:prstGeom prst="rect">
            <a:avLst/>
          </a:prstGeom>
          <a:solidFill>
            <a:srgbClr val="0000FF"/>
          </a:solidFill>
          <a:ln>
            <a:noFill/>
          </a:ln>
          <a:extLs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wrap="square">
            <a:spAutoFit/>
          </a:bodyPr>
          <a:lstStyle/>
          <a:p>
            <a:r>
              <a:rPr lang="en-US" altLang="zh-CN" b="1">
                <a:solidFill>
                  <a:srgbClr val="FF0000"/>
                </a:solidFill>
              </a:rPr>
              <a:t>② OC </a:t>
            </a:r>
            <a:r>
              <a:rPr lang="zh-CN" altLang="en-US" b="1">
                <a:solidFill>
                  <a:srgbClr val="FF0000"/>
                </a:solidFill>
              </a:rPr>
              <a:t>送出控制命令到</a:t>
            </a:r>
            <a:r>
              <a:rPr lang="en-US" altLang="zh-CN" b="1">
                <a:solidFill>
                  <a:srgbClr val="FF0000"/>
                </a:solidFill>
              </a:rPr>
              <a:t>ALU</a:t>
            </a:r>
            <a:r>
              <a:rPr lang="zh-CN" altLang="en-US" b="1">
                <a:solidFill>
                  <a:srgbClr val="FF0000"/>
                </a:solidFill>
              </a:rPr>
              <a:t>，指定</a:t>
            </a:r>
            <a:r>
              <a:rPr lang="en-US" altLang="zh-CN" b="1">
                <a:solidFill>
                  <a:srgbClr val="FF0000"/>
                </a:solidFill>
              </a:rPr>
              <a:t>ALU</a:t>
            </a:r>
            <a:r>
              <a:rPr lang="zh-CN" altLang="en-US" b="1">
                <a:solidFill>
                  <a:srgbClr val="FF0000"/>
                </a:solidFill>
              </a:rPr>
              <a:t>做</a:t>
            </a:r>
            <a:r>
              <a:rPr lang="en-US" altLang="zh-CN" b="1">
                <a:solidFill>
                  <a:srgbClr val="FF0000"/>
                </a:solidFill>
              </a:rPr>
              <a:t>R1</a:t>
            </a:r>
            <a:r>
              <a:rPr lang="zh-CN" altLang="en-US" b="1">
                <a:solidFill>
                  <a:srgbClr val="FF0000"/>
                </a:solidFill>
              </a:rPr>
              <a:t>（</a:t>
            </a:r>
            <a:r>
              <a:rPr lang="en-US" altLang="zh-CN" b="1">
                <a:solidFill>
                  <a:srgbClr val="FF0000"/>
                </a:solidFill>
              </a:rPr>
              <a:t>100</a:t>
            </a:r>
            <a:r>
              <a:rPr lang="zh-CN" altLang="en-US" b="1">
                <a:solidFill>
                  <a:srgbClr val="FF0000"/>
                </a:solidFill>
              </a:rPr>
              <a:t>）和</a:t>
            </a:r>
            <a:r>
              <a:rPr lang="en-US" altLang="zh-CN" b="1">
                <a:solidFill>
                  <a:srgbClr val="FF0000"/>
                </a:solidFill>
              </a:rPr>
              <a:t>R2</a:t>
            </a:r>
            <a:r>
              <a:rPr lang="zh-CN" altLang="en-US" b="1">
                <a:solidFill>
                  <a:srgbClr val="FF0000"/>
                </a:solidFill>
              </a:rPr>
              <a:t>（</a:t>
            </a:r>
            <a:r>
              <a:rPr lang="en-US" altLang="zh-CN" b="1">
                <a:solidFill>
                  <a:srgbClr val="FF0000"/>
                </a:solidFill>
              </a:rPr>
              <a:t>20</a:t>
            </a:r>
            <a:r>
              <a:rPr lang="zh-CN" altLang="en-US" b="1">
                <a:solidFill>
                  <a:srgbClr val="FF0000"/>
                </a:solidFill>
              </a:rPr>
              <a:t>）的加法操作；</a:t>
            </a:r>
          </a:p>
        </p:txBody>
      </p:sp>
      <p:sp>
        <p:nvSpPr>
          <p:cNvPr id="9" name="Rectangle 8"/>
          <p:cNvSpPr>
            <a:spLocks noChangeArrowheads="1"/>
          </p:cNvSpPr>
          <p:nvPr/>
        </p:nvSpPr>
        <p:spPr bwMode="auto">
          <a:xfrm>
            <a:off x="100416" y="5953610"/>
            <a:ext cx="8178800" cy="369332"/>
          </a:xfrm>
          <a:prstGeom prst="rect">
            <a:avLst/>
          </a:prstGeom>
          <a:solidFill>
            <a:srgbClr val="0000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p>
            <a:r>
              <a:rPr lang="en-US" altLang="zh-CN" b="1">
                <a:solidFill>
                  <a:srgbClr val="FF0000"/>
                </a:solidFill>
              </a:rPr>
              <a:t>③ OC</a:t>
            </a:r>
            <a:r>
              <a:rPr lang="zh-CN" altLang="en-US" b="1">
                <a:solidFill>
                  <a:srgbClr val="FF0000"/>
                </a:solidFill>
              </a:rPr>
              <a:t>送出控制命令，打开</a:t>
            </a:r>
            <a:r>
              <a:rPr lang="en-US" altLang="zh-CN" b="1">
                <a:solidFill>
                  <a:srgbClr val="FF0000"/>
                </a:solidFill>
              </a:rPr>
              <a:t>ALU</a:t>
            </a:r>
            <a:r>
              <a:rPr lang="zh-CN" altLang="en-US" b="1">
                <a:solidFill>
                  <a:srgbClr val="FF0000"/>
                </a:solidFill>
              </a:rPr>
              <a:t>输出三态门，运算结果</a:t>
            </a:r>
            <a:r>
              <a:rPr lang="en-US" altLang="zh-CN" b="1">
                <a:solidFill>
                  <a:srgbClr val="FF0000"/>
                </a:solidFill>
              </a:rPr>
              <a:t>120</a:t>
            </a:r>
            <a:r>
              <a:rPr lang="zh-CN" altLang="en-US" b="1">
                <a:solidFill>
                  <a:srgbClr val="FF0000"/>
                </a:solidFill>
              </a:rPr>
              <a:t>放到</a:t>
            </a:r>
            <a:r>
              <a:rPr lang="en-US" altLang="zh-CN" b="1">
                <a:solidFill>
                  <a:srgbClr val="FF0000"/>
                </a:solidFill>
              </a:rPr>
              <a:t>DBUS</a:t>
            </a:r>
            <a:r>
              <a:rPr lang="zh-CN" altLang="en-US" b="1">
                <a:solidFill>
                  <a:srgbClr val="FF0000"/>
                </a:solidFill>
              </a:rPr>
              <a:t>上；</a:t>
            </a:r>
          </a:p>
        </p:txBody>
      </p:sp>
      <p:sp>
        <p:nvSpPr>
          <p:cNvPr id="10" name="Rectangle 9"/>
          <p:cNvSpPr>
            <a:spLocks noChangeArrowheads="1"/>
          </p:cNvSpPr>
          <p:nvPr/>
        </p:nvSpPr>
        <p:spPr bwMode="auto">
          <a:xfrm>
            <a:off x="216566" y="5808542"/>
            <a:ext cx="7981950" cy="646331"/>
          </a:xfrm>
          <a:prstGeom prst="rect">
            <a:avLst/>
          </a:prstGeom>
          <a:solidFill>
            <a:srgbClr val="0000FF"/>
          </a:solidFill>
          <a:ln>
            <a:noFill/>
          </a:ln>
          <a:extLs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p>
            <a:r>
              <a:rPr lang="en-US" altLang="zh-CN" b="1">
                <a:solidFill>
                  <a:srgbClr val="FF0000"/>
                </a:solidFill>
              </a:rPr>
              <a:t>④ OC</a:t>
            </a:r>
            <a:r>
              <a:rPr lang="zh-CN" altLang="en-US" b="1">
                <a:solidFill>
                  <a:srgbClr val="FF0000"/>
                </a:solidFill>
              </a:rPr>
              <a:t>送出控制命令，将</a:t>
            </a:r>
            <a:r>
              <a:rPr lang="en-US" altLang="zh-CN" b="1">
                <a:solidFill>
                  <a:srgbClr val="FF0000"/>
                </a:solidFill>
              </a:rPr>
              <a:t>DBUS</a:t>
            </a:r>
            <a:r>
              <a:rPr lang="zh-CN" altLang="en-US" b="1">
                <a:solidFill>
                  <a:srgbClr val="FF0000"/>
                </a:solidFill>
              </a:rPr>
              <a:t>上数据打入缓冲寄存器</a:t>
            </a:r>
            <a:r>
              <a:rPr lang="en-US" altLang="zh-CN" b="1">
                <a:solidFill>
                  <a:srgbClr val="FF0000"/>
                </a:solidFill>
              </a:rPr>
              <a:t>DR</a:t>
            </a:r>
            <a:r>
              <a:rPr lang="zh-CN" altLang="en-US" b="1">
                <a:solidFill>
                  <a:srgbClr val="FF0000"/>
                </a:solidFill>
              </a:rPr>
              <a:t>；</a:t>
            </a:r>
            <a:r>
              <a:rPr lang="en-US" altLang="zh-CN" b="1">
                <a:solidFill>
                  <a:srgbClr val="FF0000"/>
                </a:solidFill>
              </a:rPr>
              <a:t>ALU</a:t>
            </a:r>
            <a:r>
              <a:rPr lang="zh-CN" altLang="en-US" b="1">
                <a:solidFill>
                  <a:srgbClr val="FF0000"/>
                </a:solidFill>
              </a:rPr>
              <a:t>产生的进位信号保存状态字寄存器在</a:t>
            </a:r>
            <a:r>
              <a:rPr lang="en-US" altLang="zh-CN" b="1">
                <a:solidFill>
                  <a:srgbClr val="FF0000"/>
                </a:solidFill>
              </a:rPr>
              <a:t>PSW</a:t>
            </a:r>
            <a:r>
              <a:rPr lang="zh-CN" altLang="en-US" b="1">
                <a:solidFill>
                  <a:srgbClr val="FF0000"/>
                </a:solidFill>
              </a:rPr>
              <a:t>中。</a:t>
            </a:r>
          </a:p>
        </p:txBody>
      </p:sp>
      <p:sp>
        <p:nvSpPr>
          <p:cNvPr id="11" name="Rectangle 10"/>
          <p:cNvSpPr>
            <a:spLocks noChangeArrowheads="1"/>
          </p:cNvSpPr>
          <p:nvPr/>
        </p:nvSpPr>
        <p:spPr bwMode="auto">
          <a:xfrm>
            <a:off x="162592" y="5813523"/>
            <a:ext cx="8127971" cy="641350"/>
          </a:xfrm>
          <a:prstGeom prst="rect">
            <a:avLst/>
          </a:prstGeom>
          <a:solidFill>
            <a:srgbClr val="0000FF"/>
          </a:solidFill>
          <a:ln>
            <a:noFill/>
          </a:ln>
          <a:extLs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wrap="square">
            <a:spAutoFit/>
          </a:bodyPr>
          <a:lstStyle/>
          <a:p>
            <a:r>
              <a:rPr lang="en-US" altLang="zh-CN" b="1">
                <a:solidFill>
                  <a:srgbClr val="FF0000"/>
                </a:solidFill>
              </a:rPr>
              <a:t>⑤ OC</a:t>
            </a:r>
            <a:r>
              <a:rPr lang="zh-CN" altLang="en-US" b="1">
                <a:solidFill>
                  <a:srgbClr val="FF0000"/>
                </a:solidFill>
              </a:rPr>
              <a:t>送出控制命令，将</a:t>
            </a:r>
            <a:r>
              <a:rPr lang="en-US" altLang="zh-CN" b="1">
                <a:solidFill>
                  <a:srgbClr val="FF0000"/>
                </a:solidFill>
              </a:rPr>
              <a:t>DR</a:t>
            </a:r>
            <a:r>
              <a:rPr lang="zh-CN" altLang="en-US" b="1">
                <a:solidFill>
                  <a:srgbClr val="FF0000"/>
                </a:solidFill>
              </a:rPr>
              <a:t>（</a:t>
            </a:r>
            <a:r>
              <a:rPr lang="en-US" altLang="zh-CN" b="1">
                <a:solidFill>
                  <a:srgbClr val="FF0000"/>
                </a:solidFill>
              </a:rPr>
              <a:t>120</a:t>
            </a:r>
            <a:r>
              <a:rPr lang="zh-CN" altLang="en-US" b="1">
                <a:solidFill>
                  <a:srgbClr val="FF0000"/>
                </a:solidFill>
              </a:rPr>
              <a:t>）装入</a:t>
            </a:r>
            <a:r>
              <a:rPr lang="en-US" altLang="zh-CN" b="1">
                <a:solidFill>
                  <a:srgbClr val="FF0000"/>
                </a:solidFill>
              </a:rPr>
              <a:t>R2</a:t>
            </a:r>
            <a:r>
              <a:rPr lang="zh-CN" altLang="en-US" b="1">
                <a:solidFill>
                  <a:srgbClr val="FF0000"/>
                </a:solidFill>
              </a:rPr>
              <a:t>，</a:t>
            </a:r>
            <a:r>
              <a:rPr lang="en-US" altLang="zh-CN" b="1">
                <a:solidFill>
                  <a:srgbClr val="FF0000"/>
                </a:solidFill>
              </a:rPr>
              <a:t>R2</a:t>
            </a:r>
            <a:r>
              <a:rPr lang="zh-CN" altLang="en-US" b="1">
                <a:solidFill>
                  <a:srgbClr val="FF0000"/>
                </a:solidFill>
              </a:rPr>
              <a:t>中原来的内容</a:t>
            </a:r>
            <a:r>
              <a:rPr lang="en-US" altLang="zh-CN" b="1">
                <a:solidFill>
                  <a:srgbClr val="FF0000"/>
                </a:solidFill>
              </a:rPr>
              <a:t>20</a:t>
            </a:r>
            <a:r>
              <a:rPr lang="zh-CN" altLang="en-US" b="1">
                <a:solidFill>
                  <a:srgbClr val="FF0000"/>
                </a:solidFill>
              </a:rPr>
              <a:t>被冲掉。至此</a:t>
            </a:r>
            <a:r>
              <a:rPr lang="en-US" altLang="zh-CN" b="1">
                <a:solidFill>
                  <a:srgbClr val="FF0000"/>
                </a:solidFill>
              </a:rPr>
              <a:t>ADD</a:t>
            </a:r>
            <a:r>
              <a:rPr lang="zh-CN" altLang="en-US" b="1">
                <a:solidFill>
                  <a:srgbClr val="FF0000"/>
                </a:solidFill>
              </a:rPr>
              <a:t>指令执行周期结束。</a:t>
            </a:r>
          </a:p>
        </p:txBody>
      </p:sp>
      <p:sp>
        <p:nvSpPr>
          <p:cNvPr id="2" name="日期占位符 1"/>
          <p:cNvSpPr>
            <a:spLocks noGrp="1"/>
          </p:cNvSpPr>
          <p:nvPr>
            <p:ph type="dt" sz="half" idx="10"/>
          </p:nvPr>
        </p:nvSpPr>
        <p:spPr/>
        <p:txBody>
          <a:bodyPr/>
          <a:lstStyle/>
          <a:p>
            <a:pPr>
              <a:defRPr/>
            </a:pPr>
            <a:fld id="{40FD5A30-72F0-4A27-8328-7E19114ABF23}"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34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8"/>
                                        </p:tgtEl>
                                        <p:attrNameLst>
                                          <p:attrName>ppt_x</p:attrName>
                                        </p:attrNameLst>
                                      </p:cBhvr>
                                      <p:tavLst>
                                        <p:tav tm="0">
                                          <p:val>
                                            <p:strVal val="ppt_x"/>
                                          </p:val>
                                        </p:tav>
                                        <p:tav tm="100000">
                                          <p:val>
                                            <p:strVal val="ppt_x"/>
                                          </p:val>
                                        </p:tav>
                                      </p:tavLst>
                                    </p:anim>
                                    <p:anim calcmode="lin" valueType="num">
                                      <p:cBhvr additive="base">
                                        <p:cTn id="25" dur="500"/>
                                        <p:tgtEl>
                                          <p:spTgt spid="8"/>
                                        </p:tgtEl>
                                        <p:attrNameLst>
                                          <p:attrName>ppt_y</p:attrName>
                                        </p:attrNameLst>
                                      </p:cBhvr>
                                      <p:tavLst>
                                        <p:tav tm="0">
                                          <p:val>
                                            <p:strVal val="ppt_y"/>
                                          </p:val>
                                        </p:tav>
                                        <p:tav tm="100000">
                                          <p:val>
                                            <p:strVal val="1+ppt_h/2"/>
                                          </p:val>
                                        </p:tav>
                                      </p:tavLst>
                                    </p:anim>
                                    <p:set>
                                      <p:cBhvr>
                                        <p:cTn id="26" dur="1" fill="hold">
                                          <p:stCondLst>
                                            <p:cond delay="499"/>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9"/>
                                        </p:tgtEl>
                                        <p:attrNameLst>
                                          <p:attrName>ppt_x</p:attrName>
                                        </p:attrNameLst>
                                      </p:cBhvr>
                                      <p:tavLst>
                                        <p:tav tm="0">
                                          <p:val>
                                            <p:strVal val="ppt_x"/>
                                          </p:val>
                                        </p:tav>
                                        <p:tav tm="100000">
                                          <p:val>
                                            <p:strVal val="ppt_x"/>
                                          </p:val>
                                        </p:tav>
                                      </p:tavLst>
                                    </p:anim>
                                    <p:anim calcmode="lin" valueType="num">
                                      <p:cBhvr additive="base">
                                        <p:cTn id="37" dur="500"/>
                                        <p:tgtEl>
                                          <p:spTgt spid="9"/>
                                        </p:tgtEl>
                                        <p:attrNameLst>
                                          <p:attrName>ppt_y</p:attrName>
                                        </p:attrNameLst>
                                      </p:cBhvr>
                                      <p:tavLst>
                                        <p:tav tm="0">
                                          <p:val>
                                            <p:strVal val="ppt_y"/>
                                          </p:val>
                                        </p:tav>
                                        <p:tav tm="100000">
                                          <p:val>
                                            <p:strVal val="1+ppt_h/2"/>
                                          </p:val>
                                        </p:tav>
                                      </p:tavLst>
                                    </p:anim>
                                    <p:set>
                                      <p:cBhvr>
                                        <p:cTn id="38" dur="1" fill="hold">
                                          <p:stCondLst>
                                            <p:cond delay="499"/>
                                          </p:stCondLst>
                                        </p:cTn>
                                        <p:tgtEl>
                                          <p:spTgt spid="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grpId="1" nodeType="clickEffect">
                                  <p:stCondLst>
                                    <p:cond delay="0"/>
                                  </p:stCondLst>
                                  <p:childTnLst>
                                    <p:anim calcmode="lin" valueType="num">
                                      <p:cBhvr additive="base">
                                        <p:cTn id="48" dur="500"/>
                                        <p:tgtEl>
                                          <p:spTgt spid="10"/>
                                        </p:tgtEl>
                                        <p:attrNameLst>
                                          <p:attrName>ppt_x</p:attrName>
                                        </p:attrNameLst>
                                      </p:cBhvr>
                                      <p:tavLst>
                                        <p:tav tm="0">
                                          <p:val>
                                            <p:strVal val="ppt_x"/>
                                          </p:val>
                                        </p:tav>
                                        <p:tav tm="100000">
                                          <p:val>
                                            <p:strVal val="ppt_x"/>
                                          </p:val>
                                        </p:tav>
                                      </p:tavLst>
                                    </p:anim>
                                    <p:anim calcmode="lin" valueType="num">
                                      <p:cBhvr additive="base">
                                        <p:cTn id="49" dur="500"/>
                                        <p:tgtEl>
                                          <p:spTgt spid="10"/>
                                        </p:tgtEl>
                                        <p:attrNameLst>
                                          <p:attrName>ppt_y</p:attrName>
                                        </p:attrNameLst>
                                      </p:cBhvr>
                                      <p:tavLst>
                                        <p:tav tm="0">
                                          <p:val>
                                            <p:strVal val="ppt_y"/>
                                          </p:val>
                                        </p:tav>
                                        <p:tav tm="100000">
                                          <p:val>
                                            <p:strVal val="1+ppt_h/2"/>
                                          </p:val>
                                        </p:tav>
                                      </p:tavLst>
                                    </p:anim>
                                    <p:set>
                                      <p:cBhvr>
                                        <p:cTn id="50" dur="1" fill="hold">
                                          <p:stCondLst>
                                            <p:cond delay="499"/>
                                          </p:stCondLst>
                                        </p:cTn>
                                        <p:tgtEl>
                                          <p:spTgt spid="1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grpId="1" nodeType="clickEffect">
                                  <p:stCondLst>
                                    <p:cond delay="0"/>
                                  </p:stCondLst>
                                  <p:childTnLst>
                                    <p:anim calcmode="lin" valueType="num">
                                      <p:cBhvr additive="base">
                                        <p:cTn id="60" dur="500"/>
                                        <p:tgtEl>
                                          <p:spTgt spid="11"/>
                                        </p:tgtEl>
                                        <p:attrNameLst>
                                          <p:attrName>ppt_x</p:attrName>
                                        </p:attrNameLst>
                                      </p:cBhvr>
                                      <p:tavLst>
                                        <p:tav tm="0">
                                          <p:val>
                                            <p:strVal val="ppt_x"/>
                                          </p:val>
                                        </p:tav>
                                        <p:tav tm="100000">
                                          <p:val>
                                            <p:strVal val="ppt_x"/>
                                          </p:val>
                                        </p:tav>
                                      </p:tavLst>
                                    </p:anim>
                                    <p:anim calcmode="lin" valueType="num">
                                      <p:cBhvr additive="base">
                                        <p:cTn id="61" dur="500"/>
                                        <p:tgtEl>
                                          <p:spTgt spid="11"/>
                                        </p:tgtEl>
                                        <p:attrNameLst>
                                          <p:attrName>ppt_y</p:attrName>
                                        </p:attrNameLst>
                                      </p:cBhvr>
                                      <p:tavLst>
                                        <p:tav tm="0">
                                          <p:val>
                                            <p:strVal val="ppt_y"/>
                                          </p:val>
                                        </p:tav>
                                        <p:tav tm="100000">
                                          <p:val>
                                            <p:strVal val="1+ppt_h/2"/>
                                          </p:val>
                                        </p:tav>
                                      </p:tavLst>
                                    </p:anim>
                                    <p:set>
                                      <p:cBhvr>
                                        <p:cTn id="6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457200" y="404664"/>
            <a:ext cx="6347048" cy="796950"/>
          </a:xfrm>
        </p:spPr>
        <p:txBody>
          <a:bodyPr/>
          <a:lstStyle/>
          <a:p>
            <a:pPr eaLnBrk="1" hangingPunct="1"/>
            <a:r>
              <a:rPr lang="en-US" altLang="zh-CN"/>
              <a:t>5.2.5 STO</a:t>
            </a:r>
            <a:r>
              <a:rPr lang="zh-CN" altLang="en-US"/>
              <a:t>指令的指令周期</a:t>
            </a:r>
          </a:p>
        </p:txBody>
      </p:sp>
      <p:pic>
        <p:nvPicPr>
          <p:cNvPr id="24580" name="Picture 3" descr="5a10"/>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131840" y="1745177"/>
            <a:ext cx="5400675" cy="4019550"/>
          </a:xfrm>
          <a:noFill/>
        </p:spPr>
      </p:pic>
      <p:sp>
        <p:nvSpPr>
          <p:cNvPr id="5" name="Rectangle 3"/>
          <p:cNvSpPr txBox="1">
            <a:spLocks noChangeArrowheads="1"/>
          </p:cNvSpPr>
          <p:nvPr/>
        </p:nvSpPr>
        <p:spPr bwMode="auto">
          <a:xfrm>
            <a:off x="457200" y="1719263"/>
            <a:ext cx="2386608" cy="127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eaLnBrk="1" hangingPunct="1"/>
            <a:r>
              <a:rPr lang="zh-CN" altLang="en-US"/>
              <a:t>取指周期</a:t>
            </a:r>
          </a:p>
          <a:p>
            <a:pPr eaLnBrk="1" hangingPunct="1"/>
            <a:r>
              <a:rPr lang="zh-CN" altLang="en-US"/>
              <a:t>执行周期</a:t>
            </a:r>
          </a:p>
        </p:txBody>
      </p:sp>
      <p:sp>
        <p:nvSpPr>
          <p:cNvPr id="2" name="日期占位符 1"/>
          <p:cNvSpPr>
            <a:spLocks noGrp="1"/>
          </p:cNvSpPr>
          <p:nvPr>
            <p:ph type="dt" sz="half" idx="10"/>
          </p:nvPr>
        </p:nvSpPr>
        <p:spPr/>
        <p:txBody>
          <a:bodyPr/>
          <a:lstStyle/>
          <a:p>
            <a:pPr>
              <a:defRPr/>
            </a:pPr>
            <a:fld id="{C98C6C5B-89B5-4078-9D1E-00D86B38672B}"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35</a:t>
            </a:fld>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5" name="Picture 4" descr="5a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312" y="548680"/>
            <a:ext cx="7991475" cy="5236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AutoShape 4">
            <a:hlinkClick r:id="" action="ppaction://noaction" highlightClick="1"/>
          </p:cNvPr>
          <p:cNvSpPr>
            <a:spLocks noChangeArrowheads="1"/>
          </p:cNvSpPr>
          <p:nvPr/>
        </p:nvSpPr>
        <p:spPr bwMode="auto">
          <a:xfrm>
            <a:off x="214313" y="357188"/>
            <a:ext cx="1223962" cy="719137"/>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4" action="ppaction://hlinkfile"/>
              </a:rPr>
              <a:t>CAI</a:t>
            </a:r>
            <a:endParaRPr lang="en-US" altLang="zh-CN" sz="2400">
              <a:latin typeface="隶书" pitchFamily="49" charset="-122"/>
              <a:ea typeface="隶书" pitchFamily="49" charset="-122"/>
            </a:endParaRPr>
          </a:p>
        </p:txBody>
      </p:sp>
      <p:sp>
        <p:nvSpPr>
          <p:cNvPr id="8" name="Rectangle 6"/>
          <p:cNvSpPr>
            <a:spLocks noChangeArrowheads="1"/>
          </p:cNvSpPr>
          <p:nvPr/>
        </p:nvSpPr>
        <p:spPr bwMode="auto">
          <a:xfrm>
            <a:off x="114483" y="5805264"/>
            <a:ext cx="8178800" cy="641350"/>
          </a:xfrm>
          <a:prstGeom prst="rect">
            <a:avLst/>
          </a:prstGeom>
          <a:solidFill>
            <a:srgbClr val="0000FF"/>
          </a:solidFill>
          <a:ln>
            <a:noFill/>
          </a:ln>
          <a:extLs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p>
            <a:r>
              <a:rPr lang="en-US" altLang="zh-CN" b="1">
                <a:solidFill>
                  <a:srgbClr val="FF0000"/>
                </a:solidFill>
              </a:rPr>
              <a:t>①</a:t>
            </a:r>
            <a:r>
              <a:rPr lang="zh-CN" altLang="en-US" b="1">
                <a:solidFill>
                  <a:srgbClr val="FF0000"/>
                </a:solidFill>
              </a:rPr>
              <a:t>操作控制器</a:t>
            </a:r>
            <a:r>
              <a:rPr lang="en-US" altLang="zh-CN" b="1">
                <a:solidFill>
                  <a:srgbClr val="FF0000"/>
                </a:solidFill>
              </a:rPr>
              <a:t>OC</a:t>
            </a:r>
            <a:r>
              <a:rPr lang="zh-CN" altLang="en-US" b="1">
                <a:solidFill>
                  <a:srgbClr val="FF0000"/>
                </a:solidFill>
              </a:rPr>
              <a:t>送出操作命令到通用寄存器，选择（</a:t>
            </a:r>
            <a:r>
              <a:rPr lang="en-US" altLang="zh-CN" b="1">
                <a:solidFill>
                  <a:srgbClr val="FF0000"/>
                </a:solidFill>
              </a:rPr>
              <a:t>R3</a:t>
            </a:r>
            <a:r>
              <a:rPr lang="zh-CN" altLang="en-US" b="1">
                <a:solidFill>
                  <a:srgbClr val="FF0000"/>
                </a:solidFill>
              </a:rPr>
              <a:t>）</a:t>
            </a:r>
            <a:r>
              <a:rPr lang="en-US" altLang="zh-CN" b="1">
                <a:solidFill>
                  <a:srgbClr val="FF0000"/>
                </a:solidFill>
              </a:rPr>
              <a:t>=30〖DK</a:t>
            </a:r>
            <a:r>
              <a:rPr lang="zh-CN" altLang="en-US" b="1">
                <a:solidFill>
                  <a:srgbClr val="FF0000"/>
                </a:solidFill>
              </a:rPr>
              <a:t>）</a:t>
            </a:r>
            <a:r>
              <a:rPr lang="en-US" altLang="zh-CN" b="1">
                <a:solidFill>
                  <a:srgbClr val="FF0000"/>
                </a:solidFill>
              </a:rPr>
              <a:t>〗</a:t>
            </a:r>
            <a:r>
              <a:rPr lang="zh-CN" altLang="en-US" b="1">
                <a:solidFill>
                  <a:srgbClr val="FF0000"/>
                </a:solidFill>
              </a:rPr>
              <a:t>做数据存储器的地址单元；</a:t>
            </a:r>
          </a:p>
        </p:txBody>
      </p:sp>
      <p:sp>
        <p:nvSpPr>
          <p:cNvPr id="9" name="Rectangle 7"/>
          <p:cNvSpPr>
            <a:spLocks noChangeArrowheads="1"/>
          </p:cNvSpPr>
          <p:nvPr/>
        </p:nvSpPr>
        <p:spPr bwMode="auto">
          <a:xfrm>
            <a:off x="114483" y="5800283"/>
            <a:ext cx="8178800" cy="646331"/>
          </a:xfrm>
          <a:prstGeom prst="rect">
            <a:avLst/>
          </a:prstGeom>
          <a:solidFill>
            <a:srgbClr val="0000FF"/>
          </a:solidFill>
          <a:ln>
            <a:noFill/>
          </a:ln>
          <a:extLs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wrap="square">
            <a:spAutoFit/>
          </a:bodyPr>
          <a:lstStyle/>
          <a:p>
            <a:r>
              <a:rPr lang="en-US" altLang="zh-CN" b="1">
                <a:solidFill>
                  <a:srgbClr val="FF0000"/>
                </a:solidFill>
              </a:rPr>
              <a:t>② OC</a:t>
            </a:r>
            <a:r>
              <a:rPr lang="zh-CN" altLang="en-US" b="1">
                <a:solidFill>
                  <a:srgbClr val="FF0000"/>
                </a:solidFill>
              </a:rPr>
              <a:t>发出操作命令，打开通用寄存器输出三态门（不经</a:t>
            </a:r>
            <a:r>
              <a:rPr lang="en-US" altLang="zh-CN" b="1">
                <a:solidFill>
                  <a:srgbClr val="FF0000"/>
                </a:solidFill>
              </a:rPr>
              <a:t>ALU</a:t>
            </a:r>
            <a:r>
              <a:rPr lang="zh-CN" altLang="en-US" b="1">
                <a:solidFill>
                  <a:srgbClr val="FF0000"/>
                </a:solidFill>
              </a:rPr>
              <a:t>以节省时间），将地址</a:t>
            </a:r>
            <a:r>
              <a:rPr lang="en-US" altLang="zh-CN" b="1">
                <a:solidFill>
                  <a:srgbClr val="FF0000"/>
                </a:solidFill>
              </a:rPr>
              <a:t>30</a:t>
            </a:r>
            <a:r>
              <a:rPr lang="zh-CN" altLang="en-US" b="1">
                <a:solidFill>
                  <a:srgbClr val="FF0000"/>
                </a:solidFill>
              </a:rPr>
              <a:t>放到</a:t>
            </a:r>
            <a:r>
              <a:rPr lang="en-US" altLang="zh-CN" b="1">
                <a:solidFill>
                  <a:srgbClr val="FF0000"/>
                </a:solidFill>
              </a:rPr>
              <a:t>DBUS</a:t>
            </a:r>
            <a:r>
              <a:rPr lang="zh-CN" altLang="en-US" b="1">
                <a:solidFill>
                  <a:srgbClr val="FF0000"/>
                </a:solidFill>
              </a:rPr>
              <a:t>上；</a:t>
            </a:r>
          </a:p>
        </p:txBody>
      </p:sp>
      <p:sp>
        <p:nvSpPr>
          <p:cNvPr id="10" name="Rectangle 8"/>
          <p:cNvSpPr>
            <a:spLocks noChangeArrowheads="1"/>
          </p:cNvSpPr>
          <p:nvPr/>
        </p:nvSpPr>
        <p:spPr bwMode="auto">
          <a:xfrm>
            <a:off x="723307" y="5938782"/>
            <a:ext cx="6750894" cy="369332"/>
          </a:xfrm>
          <a:prstGeom prst="rect">
            <a:avLst/>
          </a:prstGeom>
          <a:solidFill>
            <a:srgbClr val="0000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p>
            <a:r>
              <a:rPr lang="en-US" altLang="zh-CN" b="1">
                <a:solidFill>
                  <a:srgbClr val="FF0000"/>
                </a:solidFill>
              </a:rPr>
              <a:t>③ OC</a:t>
            </a:r>
            <a:r>
              <a:rPr lang="zh-CN" altLang="en-US" b="1">
                <a:solidFill>
                  <a:srgbClr val="FF0000"/>
                </a:solidFill>
              </a:rPr>
              <a:t>发出操作命令，将地址</a:t>
            </a:r>
            <a:r>
              <a:rPr lang="en-US" altLang="zh-CN" b="1">
                <a:solidFill>
                  <a:srgbClr val="FF0000"/>
                </a:solidFill>
              </a:rPr>
              <a:t>30</a:t>
            </a:r>
            <a:r>
              <a:rPr lang="zh-CN" altLang="en-US" b="1">
                <a:solidFill>
                  <a:srgbClr val="FF0000"/>
                </a:solidFill>
              </a:rPr>
              <a:t>打入</a:t>
            </a:r>
            <a:r>
              <a:rPr lang="en-US" altLang="zh-CN" b="1">
                <a:solidFill>
                  <a:srgbClr val="FF0000"/>
                </a:solidFill>
              </a:rPr>
              <a:t>AR</a:t>
            </a:r>
            <a:r>
              <a:rPr lang="zh-CN" altLang="en-US" b="1">
                <a:solidFill>
                  <a:srgbClr val="FF0000"/>
                </a:solidFill>
              </a:rPr>
              <a:t>，并进行数存地址译码；</a:t>
            </a:r>
          </a:p>
        </p:txBody>
      </p:sp>
      <p:sp>
        <p:nvSpPr>
          <p:cNvPr id="11" name="Rectangle 9"/>
          <p:cNvSpPr>
            <a:spLocks noChangeArrowheads="1"/>
          </p:cNvSpPr>
          <p:nvPr/>
        </p:nvSpPr>
        <p:spPr bwMode="auto">
          <a:xfrm>
            <a:off x="208269" y="5929393"/>
            <a:ext cx="7981950" cy="369332"/>
          </a:xfrm>
          <a:prstGeom prst="rect">
            <a:avLst/>
          </a:prstGeom>
          <a:solidFill>
            <a:srgbClr val="0000FF"/>
          </a:solidFill>
          <a:ln>
            <a:noFill/>
          </a:ln>
          <a:extLs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p>
            <a:r>
              <a:rPr lang="en-US" altLang="zh-CN" b="1">
                <a:solidFill>
                  <a:srgbClr val="FF0000"/>
                </a:solidFill>
              </a:rPr>
              <a:t>④ OC</a:t>
            </a:r>
            <a:r>
              <a:rPr lang="zh-CN" altLang="en-US" b="1">
                <a:solidFill>
                  <a:srgbClr val="FF0000"/>
                </a:solidFill>
              </a:rPr>
              <a:t>发出操作命令到通用寄存器，选择（</a:t>
            </a:r>
            <a:r>
              <a:rPr lang="en-US" altLang="zh-CN" b="1">
                <a:solidFill>
                  <a:srgbClr val="FF0000"/>
                </a:solidFill>
              </a:rPr>
              <a:t>R2</a:t>
            </a:r>
            <a:r>
              <a:rPr lang="zh-CN" altLang="en-US" b="1">
                <a:solidFill>
                  <a:srgbClr val="FF0000"/>
                </a:solidFill>
              </a:rPr>
              <a:t>）</a:t>
            </a:r>
            <a:r>
              <a:rPr lang="en-US" altLang="zh-CN" b="1">
                <a:solidFill>
                  <a:srgbClr val="FF0000"/>
                </a:solidFill>
              </a:rPr>
              <a:t>=120</a:t>
            </a:r>
            <a:r>
              <a:rPr lang="zh-CN" altLang="en-US" b="1">
                <a:solidFill>
                  <a:srgbClr val="FF0000"/>
                </a:solidFill>
              </a:rPr>
              <a:t>，作为数存的写入数据；</a:t>
            </a:r>
          </a:p>
        </p:txBody>
      </p:sp>
      <p:sp>
        <p:nvSpPr>
          <p:cNvPr id="12" name="Rectangle 10"/>
          <p:cNvSpPr>
            <a:spLocks noChangeArrowheads="1"/>
          </p:cNvSpPr>
          <p:nvPr/>
        </p:nvSpPr>
        <p:spPr bwMode="auto">
          <a:xfrm>
            <a:off x="187208" y="5941273"/>
            <a:ext cx="8127971" cy="369332"/>
          </a:xfrm>
          <a:prstGeom prst="rect">
            <a:avLst/>
          </a:prstGeom>
          <a:solidFill>
            <a:srgbClr val="0000FF"/>
          </a:solidFill>
          <a:ln>
            <a:noFill/>
          </a:ln>
          <a:extLs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wrap="square">
            <a:spAutoFit/>
          </a:bodyPr>
          <a:lstStyle/>
          <a:p>
            <a:r>
              <a:rPr lang="en-US" altLang="zh-CN" b="1">
                <a:solidFill>
                  <a:srgbClr val="FF0000"/>
                </a:solidFill>
              </a:rPr>
              <a:t>⑤ OC</a:t>
            </a:r>
            <a:r>
              <a:rPr lang="zh-CN" altLang="en-US" b="1">
                <a:solidFill>
                  <a:srgbClr val="FF0000"/>
                </a:solidFill>
              </a:rPr>
              <a:t>发出操作命令，打开通用寄存器输出三态门，将数据</a:t>
            </a:r>
            <a:r>
              <a:rPr lang="en-US" altLang="zh-CN" b="1">
                <a:solidFill>
                  <a:srgbClr val="FF0000"/>
                </a:solidFill>
              </a:rPr>
              <a:t>120</a:t>
            </a:r>
            <a:r>
              <a:rPr lang="zh-CN" altLang="en-US" b="1">
                <a:solidFill>
                  <a:srgbClr val="FF0000"/>
                </a:solidFill>
              </a:rPr>
              <a:t>放到</a:t>
            </a:r>
            <a:r>
              <a:rPr lang="en-US" altLang="zh-CN" b="1">
                <a:solidFill>
                  <a:srgbClr val="FF0000"/>
                </a:solidFill>
              </a:rPr>
              <a:t>DBUS</a:t>
            </a:r>
            <a:r>
              <a:rPr lang="zh-CN" altLang="en-US" b="1">
                <a:solidFill>
                  <a:srgbClr val="FF0000"/>
                </a:solidFill>
              </a:rPr>
              <a:t>上。</a:t>
            </a:r>
          </a:p>
        </p:txBody>
      </p:sp>
      <p:sp>
        <p:nvSpPr>
          <p:cNvPr id="13" name="Rectangle 10"/>
          <p:cNvSpPr>
            <a:spLocks noChangeArrowheads="1"/>
          </p:cNvSpPr>
          <p:nvPr/>
        </p:nvSpPr>
        <p:spPr bwMode="auto">
          <a:xfrm>
            <a:off x="101406" y="5784858"/>
            <a:ext cx="8127971" cy="646331"/>
          </a:xfrm>
          <a:prstGeom prst="rect">
            <a:avLst/>
          </a:prstGeom>
          <a:solidFill>
            <a:srgbClr val="0000FF"/>
          </a:solidFill>
          <a:ln>
            <a:noFill/>
          </a:ln>
          <a:extLs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wrap="square">
            <a:spAutoFit/>
          </a:bodyPr>
          <a:lstStyle/>
          <a:p>
            <a:r>
              <a:rPr lang="zh-CN" altLang="en-US" b="1">
                <a:solidFill>
                  <a:srgbClr val="FF0000"/>
                </a:solidFill>
              </a:rPr>
              <a:t>⑥ </a:t>
            </a:r>
            <a:r>
              <a:rPr lang="en-US" altLang="zh-CN" b="1">
                <a:solidFill>
                  <a:srgbClr val="FF0000"/>
                </a:solidFill>
              </a:rPr>
              <a:t>OC</a:t>
            </a:r>
            <a:r>
              <a:rPr lang="zh-CN" altLang="en-US" b="1">
                <a:solidFill>
                  <a:srgbClr val="FF0000"/>
                </a:solidFill>
              </a:rPr>
              <a:t>发出操作命令，将数据</a:t>
            </a:r>
            <a:r>
              <a:rPr lang="en-US" altLang="zh-CN" b="1">
                <a:solidFill>
                  <a:srgbClr val="FF0000"/>
                </a:solidFill>
              </a:rPr>
              <a:t>120</a:t>
            </a:r>
            <a:r>
              <a:rPr lang="zh-CN" altLang="en-US" b="1">
                <a:solidFill>
                  <a:srgbClr val="FF0000"/>
                </a:solidFill>
              </a:rPr>
              <a:t>写入数存</a:t>
            </a:r>
            <a:r>
              <a:rPr lang="en-US" altLang="zh-CN" b="1">
                <a:solidFill>
                  <a:srgbClr val="FF0000"/>
                </a:solidFill>
              </a:rPr>
              <a:t>30</a:t>
            </a:r>
            <a:r>
              <a:rPr lang="zh-CN" altLang="en-US" b="1">
                <a:solidFill>
                  <a:srgbClr val="FF0000"/>
                </a:solidFill>
              </a:rPr>
              <a:t>号单元，它原先的数据</a:t>
            </a:r>
            <a:r>
              <a:rPr lang="en-US" altLang="zh-CN" b="1">
                <a:solidFill>
                  <a:srgbClr val="FF0000"/>
                </a:solidFill>
              </a:rPr>
              <a:t>40</a:t>
            </a:r>
            <a:r>
              <a:rPr lang="zh-CN" altLang="en-US" b="1">
                <a:solidFill>
                  <a:srgbClr val="FF0000"/>
                </a:solidFill>
              </a:rPr>
              <a:t>被冲掉。至此，</a:t>
            </a:r>
            <a:r>
              <a:rPr lang="en-US" altLang="zh-CN" b="1">
                <a:solidFill>
                  <a:srgbClr val="FF0000"/>
                </a:solidFill>
              </a:rPr>
              <a:t>STO</a:t>
            </a:r>
            <a:r>
              <a:rPr lang="zh-CN" altLang="en-US" b="1">
                <a:solidFill>
                  <a:srgbClr val="FF0000"/>
                </a:solidFill>
              </a:rPr>
              <a:t>指令执行周期结束。</a:t>
            </a:r>
          </a:p>
        </p:txBody>
      </p:sp>
      <p:sp>
        <p:nvSpPr>
          <p:cNvPr id="2" name="日期占位符 1"/>
          <p:cNvSpPr>
            <a:spLocks noGrp="1"/>
          </p:cNvSpPr>
          <p:nvPr>
            <p:ph type="dt" sz="half" idx="10"/>
          </p:nvPr>
        </p:nvSpPr>
        <p:spPr/>
        <p:txBody>
          <a:bodyPr/>
          <a:lstStyle/>
          <a:p>
            <a:pPr>
              <a:defRPr/>
            </a:pPr>
            <a:fld id="{DD9C4A05-201B-4928-8A02-511398CFB287}"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36</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8"/>
                                        </p:tgtEl>
                                        <p:attrNameLst>
                                          <p:attrName>ppt_x</p:attrName>
                                        </p:attrNameLst>
                                      </p:cBhvr>
                                      <p:tavLst>
                                        <p:tav tm="0">
                                          <p:val>
                                            <p:strVal val="ppt_x"/>
                                          </p:val>
                                        </p:tav>
                                        <p:tav tm="100000">
                                          <p:val>
                                            <p:strVal val="ppt_x"/>
                                          </p:val>
                                        </p:tav>
                                      </p:tavLst>
                                    </p:anim>
                                    <p:anim calcmode="lin" valueType="num">
                                      <p:cBhvr additive="base">
                                        <p:cTn id="13" dur="500"/>
                                        <p:tgtEl>
                                          <p:spTgt spid="8"/>
                                        </p:tgtEl>
                                        <p:attrNameLst>
                                          <p:attrName>ppt_y</p:attrName>
                                        </p:attrNameLst>
                                      </p:cBhvr>
                                      <p:tavLst>
                                        <p:tav tm="0">
                                          <p:val>
                                            <p:strVal val="ppt_y"/>
                                          </p:val>
                                        </p:tav>
                                        <p:tav tm="100000">
                                          <p:val>
                                            <p:strVal val="1+ppt_h/2"/>
                                          </p:val>
                                        </p:tav>
                                      </p:tavLst>
                                    </p:anim>
                                    <p:set>
                                      <p:cBhvr>
                                        <p:cTn id="14" dur="1" fill="hold">
                                          <p:stCondLst>
                                            <p:cond delay="499"/>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9"/>
                                        </p:tgtEl>
                                        <p:attrNameLst>
                                          <p:attrName>ppt_x</p:attrName>
                                        </p:attrNameLst>
                                      </p:cBhvr>
                                      <p:tavLst>
                                        <p:tav tm="0">
                                          <p:val>
                                            <p:strVal val="ppt_x"/>
                                          </p:val>
                                        </p:tav>
                                        <p:tav tm="100000">
                                          <p:val>
                                            <p:strVal val="ppt_x"/>
                                          </p:val>
                                        </p:tav>
                                      </p:tavLst>
                                    </p:anim>
                                    <p:anim calcmode="lin" valueType="num">
                                      <p:cBhvr additive="base">
                                        <p:cTn id="25" dur="500"/>
                                        <p:tgtEl>
                                          <p:spTgt spid="9"/>
                                        </p:tgtEl>
                                        <p:attrNameLst>
                                          <p:attrName>ppt_y</p:attrName>
                                        </p:attrNameLst>
                                      </p:cBhvr>
                                      <p:tavLst>
                                        <p:tav tm="0">
                                          <p:val>
                                            <p:strVal val="ppt_y"/>
                                          </p:val>
                                        </p:tav>
                                        <p:tav tm="100000">
                                          <p:val>
                                            <p:strVal val="1+ppt_h/2"/>
                                          </p:val>
                                        </p:tav>
                                      </p:tavLst>
                                    </p:anim>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10"/>
                                        </p:tgtEl>
                                        <p:attrNameLst>
                                          <p:attrName>ppt_x</p:attrName>
                                        </p:attrNameLst>
                                      </p:cBhvr>
                                      <p:tavLst>
                                        <p:tav tm="0">
                                          <p:val>
                                            <p:strVal val="ppt_x"/>
                                          </p:val>
                                        </p:tav>
                                        <p:tav tm="100000">
                                          <p:val>
                                            <p:strVal val="ppt_x"/>
                                          </p:val>
                                        </p:tav>
                                      </p:tavLst>
                                    </p:anim>
                                    <p:anim calcmode="lin" valueType="num">
                                      <p:cBhvr additive="base">
                                        <p:cTn id="37" dur="500"/>
                                        <p:tgtEl>
                                          <p:spTgt spid="10"/>
                                        </p:tgtEl>
                                        <p:attrNameLst>
                                          <p:attrName>ppt_y</p:attrName>
                                        </p:attrNameLst>
                                      </p:cBhvr>
                                      <p:tavLst>
                                        <p:tav tm="0">
                                          <p:val>
                                            <p:strVal val="ppt_y"/>
                                          </p:val>
                                        </p:tav>
                                        <p:tav tm="100000">
                                          <p:val>
                                            <p:strVal val="1+ppt_h/2"/>
                                          </p:val>
                                        </p:tav>
                                      </p:tavLst>
                                    </p:anim>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grpId="1" nodeType="clickEffect">
                                  <p:stCondLst>
                                    <p:cond delay="0"/>
                                  </p:stCondLst>
                                  <p:childTnLst>
                                    <p:anim calcmode="lin" valueType="num">
                                      <p:cBhvr additive="base">
                                        <p:cTn id="48" dur="500"/>
                                        <p:tgtEl>
                                          <p:spTgt spid="11"/>
                                        </p:tgtEl>
                                        <p:attrNameLst>
                                          <p:attrName>ppt_x</p:attrName>
                                        </p:attrNameLst>
                                      </p:cBhvr>
                                      <p:tavLst>
                                        <p:tav tm="0">
                                          <p:val>
                                            <p:strVal val="ppt_x"/>
                                          </p:val>
                                        </p:tav>
                                        <p:tav tm="100000">
                                          <p:val>
                                            <p:strVal val="ppt_x"/>
                                          </p:val>
                                        </p:tav>
                                      </p:tavLst>
                                    </p:anim>
                                    <p:anim calcmode="lin" valueType="num">
                                      <p:cBhvr additive="base">
                                        <p:cTn id="49" dur="500"/>
                                        <p:tgtEl>
                                          <p:spTgt spid="11"/>
                                        </p:tgtEl>
                                        <p:attrNameLst>
                                          <p:attrName>ppt_y</p:attrName>
                                        </p:attrNameLst>
                                      </p:cBhvr>
                                      <p:tavLst>
                                        <p:tav tm="0">
                                          <p:val>
                                            <p:strVal val="ppt_y"/>
                                          </p:val>
                                        </p:tav>
                                        <p:tav tm="100000">
                                          <p:val>
                                            <p:strVal val="1+ppt_h/2"/>
                                          </p:val>
                                        </p:tav>
                                      </p:tavLst>
                                    </p:anim>
                                    <p:set>
                                      <p:cBhvr>
                                        <p:cTn id="50" dur="1" fill="hold">
                                          <p:stCondLst>
                                            <p:cond delay="499"/>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grpId="1" nodeType="clickEffect">
                                  <p:stCondLst>
                                    <p:cond delay="0"/>
                                  </p:stCondLst>
                                  <p:childTnLst>
                                    <p:anim calcmode="lin" valueType="num">
                                      <p:cBhvr additive="base">
                                        <p:cTn id="60" dur="500"/>
                                        <p:tgtEl>
                                          <p:spTgt spid="12"/>
                                        </p:tgtEl>
                                        <p:attrNameLst>
                                          <p:attrName>ppt_x</p:attrName>
                                        </p:attrNameLst>
                                      </p:cBhvr>
                                      <p:tavLst>
                                        <p:tav tm="0">
                                          <p:val>
                                            <p:strVal val="ppt_x"/>
                                          </p:val>
                                        </p:tav>
                                        <p:tav tm="100000">
                                          <p:val>
                                            <p:strVal val="ppt_x"/>
                                          </p:val>
                                        </p:tav>
                                      </p:tavLst>
                                    </p:anim>
                                    <p:anim calcmode="lin" valueType="num">
                                      <p:cBhvr additive="base">
                                        <p:cTn id="61" dur="500"/>
                                        <p:tgtEl>
                                          <p:spTgt spid="12"/>
                                        </p:tgtEl>
                                        <p:attrNameLst>
                                          <p:attrName>ppt_y</p:attrName>
                                        </p:attrNameLst>
                                      </p:cBhvr>
                                      <p:tavLst>
                                        <p:tav tm="0">
                                          <p:val>
                                            <p:strVal val="ppt_y"/>
                                          </p:val>
                                        </p:tav>
                                        <p:tav tm="100000">
                                          <p:val>
                                            <p:strVal val="1+ppt_h/2"/>
                                          </p:val>
                                        </p:tav>
                                      </p:tavLst>
                                    </p:anim>
                                    <p:set>
                                      <p:cBhvr>
                                        <p:cTn id="62" dur="1" fill="hold">
                                          <p:stCondLst>
                                            <p:cond delay="499"/>
                                          </p:stCondLst>
                                        </p:cTn>
                                        <p:tgtEl>
                                          <p:spTgt spid="1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ppt_x"/>
                                          </p:val>
                                        </p:tav>
                                        <p:tav tm="100000">
                                          <p:val>
                                            <p:strVal val="#ppt_x"/>
                                          </p:val>
                                        </p:tav>
                                      </p:tavLst>
                                    </p:anim>
                                    <p:anim calcmode="lin" valueType="num">
                                      <p:cBhvr additive="base">
                                        <p:cTn id="6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grpId="1" nodeType="clickEffect">
                                  <p:stCondLst>
                                    <p:cond delay="0"/>
                                  </p:stCondLst>
                                  <p:childTnLst>
                                    <p:anim calcmode="lin" valueType="num">
                                      <p:cBhvr additive="base">
                                        <p:cTn id="72" dur="500"/>
                                        <p:tgtEl>
                                          <p:spTgt spid="13"/>
                                        </p:tgtEl>
                                        <p:attrNameLst>
                                          <p:attrName>ppt_x</p:attrName>
                                        </p:attrNameLst>
                                      </p:cBhvr>
                                      <p:tavLst>
                                        <p:tav tm="0">
                                          <p:val>
                                            <p:strVal val="ppt_x"/>
                                          </p:val>
                                        </p:tav>
                                        <p:tav tm="100000">
                                          <p:val>
                                            <p:strVal val="ppt_x"/>
                                          </p:val>
                                        </p:tav>
                                      </p:tavLst>
                                    </p:anim>
                                    <p:anim calcmode="lin" valueType="num">
                                      <p:cBhvr additive="base">
                                        <p:cTn id="73" dur="500"/>
                                        <p:tgtEl>
                                          <p:spTgt spid="13"/>
                                        </p:tgtEl>
                                        <p:attrNameLst>
                                          <p:attrName>ppt_y</p:attrName>
                                        </p:attrNameLst>
                                      </p:cBhvr>
                                      <p:tavLst>
                                        <p:tav tm="0">
                                          <p:val>
                                            <p:strVal val="ppt_y"/>
                                          </p:val>
                                        </p:tav>
                                        <p:tav tm="100000">
                                          <p:val>
                                            <p:strVal val="1+ppt_h/2"/>
                                          </p:val>
                                        </p:tav>
                                      </p:tavLst>
                                    </p:anim>
                                    <p:set>
                                      <p:cBhvr>
                                        <p:cTn id="7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457200" y="548680"/>
            <a:ext cx="6203032" cy="786259"/>
          </a:xfrm>
        </p:spPr>
        <p:txBody>
          <a:bodyPr/>
          <a:lstStyle/>
          <a:p>
            <a:pPr eaLnBrk="1" hangingPunct="1"/>
            <a:r>
              <a:rPr lang="en-US" altLang="zh-CN"/>
              <a:t>5.2.6 JMP</a:t>
            </a:r>
            <a:r>
              <a:rPr lang="zh-CN" altLang="en-US"/>
              <a:t>指令的指令周期</a:t>
            </a:r>
          </a:p>
        </p:txBody>
      </p:sp>
      <p:pic>
        <p:nvPicPr>
          <p:cNvPr id="26628" name="Picture 4" descr="5a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1844824"/>
            <a:ext cx="4176712"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bwMode="auto">
          <a:xfrm>
            <a:off x="457200" y="1719263"/>
            <a:ext cx="2386608" cy="1277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eaLnBrk="1" hangingPunct="1"/>
            <a:r>
              <a:rPr lang="zh-CN" altLang="en-US"/>
              <a:t>取指周期</a:t>
            </a:r>
          </a:p>
          <a:p>
            <a:pPr eaLnBrk="1" hangingPunct="1"/>
            <a:r>
              <a:rPr lang="zh-CN" altLang="en-US"/>
              <a:t>执行周期</a:t>
            </a:r>
          </a:p>
        </p:txBody>
      </p:sp>
      <p:sp>
        <p:nvSpPr>
          <p:cNvPr id="2" name="日期占位符 1"/>
          <p:cNvSpPr>
            <a:spLocks noGrp="1"/>
          </p:cNvSpPr>
          <p:nvPr>
            <p:ph type="dt" sz="half" idx="10"/>
          </p:nvPr>
        </p:nvSpPr>
        <p:spPr/>
        <p:txBody>
          <a:bodyPr/>
          <a:lstStyle/>
          <a:p>
            <a:pPr>
              <a:defRPr/>
            </a:pPr>
            <a:fld id="{A3819C7D-E8A5-47B5-8D3F-CA74321EE452}"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37</a:t>
            </a:fld>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3" name="Picture 4" descr="5a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750" y="276157"/>
            <a:ext cx="7921625" cy="525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5" name="AutoShape 4">
            <a:hlinkClick r:id="" action="ppaction://noaction" highlightClick="1"/>
          </p:cNvPr>
          <p:cNvSpPr>
            <a:spLocks noChangeArrowheads="1"/>
          </p:cNvSpPr>
          <p:nvPr/>
        </p:nvSpPr>
        <p:spPr bwMode="auto">
          <a:xfrm>
            <a:off x="285750" y="357188"/>
            <a:ext cx="1223963" cy="719137"/>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4" action="ppaction://hlinkfile"/>
              </a:rPr>
              <a:t>CAI</a:t>
            </a:r>
            <a:endParaRPr lang="en-US" altLang="zh-CN" sz="2400">
              <a:latin typeface="隶书" pitchFamily="49" charset="-122"/>
              <a:ea typeface="隶书" pitchFamily="49" charset="-122"/>
            </a:endParaRPr>
          </a:p>
        </p:txBody>
      </p:sp>
      <p:sp>
        <p:nvSpPr>
          <p:cNvPr id="8" name="Rectangle 6"/>
          <p:cNvSpPr>
            <a:spLocks noChangeArrowheads="1"/>
          </p:cNvSpPr>
          <p:nvPr/>
        </p:nvSpPr>
        <p:spPr bwMode="auto">
          <a:xfrm>
            <a:off x="100416" y="5817601"/>
            <a:ext cx="8178800" cy="641350"/>
          </a:xfrm>
          <a:prstGeom prst="rect">
            <a:avLst/>
          </a:prstGeom>
          <a:solidFill>
            <a:srgbClr val="0000FF"/>
          </a:solidFill>
          <a:ln>
            <a:noFill/>
          </a:ln>
          <a:extLs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a:spAutoFit/>
          </a:bodyPr>
          <a:lstStyle/>
          <a:p>
            <a:r>
              <a:rPr lang="en-US" altLang="zh-CN" b="1">
                <a:solidFill>
                  <a:srgbClr val="FF0000"/>
                </a:solidFill>
              </a:rPr>
              <a:t>① OC</a:t>
            </a:r>
            <a:r>
              <a:rPr lang="zh-CN" altLang="en-US" b="1">
                <a:solidFill>
                  <a:srgbClr val="FF0000"/>
                </a:solidFill>
              </a:rPr>
              <a:t>发生操作控制命令，打开指令寄存器</a:t>
            </a:r>
            <a:r>
              <a:rPr lang="en-US" altLang="zh-CN" b="1">
                <a:solidFill>
                  <a:srgbClr val="FF0000"/>
                </a:solidFill>
              </a:rPr>
              <a:t>IR</a:t>
            </a:r>
            <a:r>
              <a:rPr lang="zh-CN" altLang="en-US" b="1">
                <a:solidFill>
                  <a:srgbClr val="FF0000"/>
                </a:solidFill>
              </a:rPr>
              <a:t>的输出三态门，将</a:t>
            </a:r>
            <a:r>
              <a:rPr lang="en-US" altLang="zh-CN" b="1">
                <a:solidFill>
                  <a:srgbClr val="FF0000"/>
                </a:solidFill>
              </a:rPr>
              <a:t>IR</a:t>
            </a:r>
            <a:r>
              <a:rPr lang="zh-CN" altLang="en-US" b="1">
                <a:solidFill>
                  <a:srgbClr val="FF0000"/>
                </a:solidFill>
              </a:rPr>
              <a:t>中的地址码</a:t>
            </a:r>
            <a:r>
              <a:rPr lang="en-US" altLang="zh-CN" b="1">
                <a:solidFill>
                  <a:srgbClr val="FF0000"/>
                </a:solidFill>
              </a:rPr>
              <a:t>101</a:t>
            </a:r>
            <a:r>
              <a:rPr lang="zh-CN" altLang="en-US" b="1">
                <a:solidFill>
                  <a:srgbClr val="FF0000"/>
                </a:solidFill>
              </a:rPr>
              <a:t>发送到</a:t>
            </a:r>
            <a:r>
              <a:rPr lang="en-US" altLang="zh-CN" b="1">
                <a:solidFill>
                  <a:srgbClr val="FF0000"/>
                </a:solidFill>
              </a:rPr>
              <a:t>DBUS</a:t>
            </a:r>
            <a:r>
              <a:rPr lang="zh-CN" altLang="en-US" b="1">
                <a:solidFill>
                  <a:srgbClr val="FF0000"/>
                </a:solidFill>
              </a:rPr>
              <a:t>上；</a:t>
            </a:r>
          </a:p>
        </p:txBody>
      </p:sp>
      <p:sp>
        <p:nvSpPr>
          <p:cNvPr id="9" name="Rectangle 7"/>
          <p:cNvSpPr>
            <a:spLocks noChangeArrowheads="1"/>
          </p:cNvSpPr>
          <p:nvPr/>
        </p:nvSpPr>
        <p:spPr bwMode="auto">
          <a:xfrm>
            <a:off x="100416" y="5535621"/>
            <a:ext cx="8178800" cy="923330"/>
          </a:xfrm>
          <a:prstGeom prst="rect">
            <a:avLst/>
          </a:prstGeom>
          <a:solidFill>
            <a:srgbClr val="0000FF"/>
          </a:solidFill>
          <a:ln>
            <a:noFill/>
          </a:ln>
          <a:extLst>
            <a:ext uri="{91240B29-F687-4F45-9708-019B960494DF}">
              <a14:hiddenLine xmlns:a14="http://schemas.microsoft.com/office/drawing/2010/main" w="12700" cap="sq" algn="ctr">
                <a:solidFill>
                  <a:srgbClr val="000000"/>
                </a:solidFill>
                <a:miter lim="800000"/>
                <a:headEnd type="none" w="sm" len="sm"/>
                <a:tailEnd type="none" w="sm" len="sm"/>
              </a14:hiddenLine>
            </a:ext>
          </a:extLst>
        </p:spPr>
        <p:txBody>
          <a:bodyPr wrap="square">
            <a:spAutoFit/>
          </a:bodyPr>
          <a:lstStyle/>
          <a:p>
            <a:r>
              <a:rPr lang="en-US" altLang="zh-CN" b="1">
                <a:solidFill>
                  <a:srgbClr val="FF0000"/>
                </a:solidFill>
              </a:rPr>
              <a:t>② OC</a:t>
            </a:r>
            <a:r>
              <a:rPr lang="zh-CN" altLang="en-US" b="1">
                <a:solidFill>
                  <a:srgbClr val="FF0000"/>
                </a:solidFill>
              </a:rPr>
              <a:t>发出操作控制命令，将</a:t>
            </a:r>
            <a:r>
              <a:rPr lang="en-US" altLang="zh-CN" b="1">
                <a:solidFill>
                  <a:srgbClr val="FF0000"/>
                </a:solidFill>
              </a:rPr>
              <a:t>DBUS</a:t>
            </a:r>
            <a:r>
              <a:rPr lang="zh-CN" altLang="en-US" b="1">
                <a:solidFill>
                  <a:srgbClr val="FF0000"/>
                </a:solidFill>
              </a:rPr>
              <a:t>上的地址码</a:t>
            </a:r>
            <a:r>
              <a:rPr lang="en-US" altLang="zh-CN" b="1">
                <a:solidFill>
                  <a:srgbClr val="FF0000"/>
                </a:solidFill>
              </a:rPr>
              <a:t>101</a:t>
            </a:r>
            <a:r>
              <a:rPr lang="zh-CN" altLang="en-US" b="1">
                <a:solidFill>
                  <a:srgbClr val="FF0000"/>
                </a:solidFill>
              </a:rPr>
              <a:t>打入到程序计数器</a:t>
            </a:r>
            <a:r>
              <a:rPr lang="en-US" altLang="zh-CN" b="1">
                <a:solidFill>
                  <a:srgbClr val="FF0000"/>
                </a:solidFill>
              </a:rPr>
              <a:t>PC</a:t>
            </a:r>
            <a:r>
              <a:rPr lang="zh-CN" altLang="en-US" b="1">
                <a:solidFill>
                  <a:srgbClr val="FF0000"/>
                </a:solidFill>
              </a:rPr>
              <a:t>中，</a:t>
            </a:r>
            <a:r>
              <a:rPr lang="en-US" altLang="zh-CN" b="1">
                <a:solidFill>
                  <a:srgbClr val="FF0000"/>
                </a:solidFill>
              </a:rPr>
              <a:t>PC</a:t>
            </a:r>
            <a:r>
              <a:rPr lang="zh-CN" altLang="en-US" b="1">
                <a:solidFill>
                  <a:srgbClr val="FF0000"/>
                </a:solidFill>
              </a:rPr>
              <a:t>中的原先内容</a:t>
            </a:r>
            <a:r>
              <a:rPr lang="en-US" altLang="zh-CN" b="1">
                <a:solidFill>
                  <a:srgbClr val="FF0000"/>
                </a:solidFill>
              </a:rPr>
              <a:t>106</a:t>
            </a:r>
            <a:r>
              <a:rPr lang="zh-CN" altLang="en-US" b="1">
                <a:solidFill>
                  <a:srgbClr val="FF0000"/>
                </a:solidFill>
              </a:rPr>
              <a:t>被更换。于是下一条指令不是从</a:t>
            </a:r>
            <a:r>
              <a:rPr lang="en-US" altLang="zh-CN" b="1">
                <a:solidFill>
                  <a:srgbClr val="FF0000"/>
                </a:solidFill>
              </a:rPr>
              <a:t>106</a:t>
            </a:r>
            <a:r>
              <a:rPr lang="zh-CN" altLang="en-US" b="1">
                <a:solidFill>
                  <a:srgbClr val="FF0000"/>
                </a:solidFill>
              </a:rPr>
              <a:t>号单元取出，而是转移到</a:t>
            </a:r>
            <a:r>
              <a:rPr lang="en-US" altLang="zh-CN" b="1">
                <a:solidFill>
                  <a:srgbClr val="FF0000"/>
                </a:solidFill>
              </a:rPr>
              <a:t>101</a:t>
            </a:r>
            <a:r>
              <a:rPr lang="zh-CN" altLang="en-US" b="1">
                <a:solidFill>
                  <a:srgbClr val="FF0000"/>
                </a:solidFill>
              </a:rPr>
              <a:t>号单元取出。至此</a:t>
            </a:r>
            <a:r>
              <a:rPr lang="en-US" altLang="zh-CN" b="1">
                <a:solidFill>
                  <a:srgbClr val="FF0000"/>
                </a:solidFill>
              </a:rPr>
              <a:t>JMP</a:t>
            </a:r>
            <a:r>
              <a:rPr lang="zh-CN" altLang="en-US" b="1">
                <a:solidFill>
                  <a:srgbClr val="FF0000"/>
                </a:solidFill>
              </a:rPr>
              <a:t>指令执行周期结束。</a:t>
            </a:r>
          </a:p>
        </p:txBody>
      </p:sp>
      <p:sp>
        <p:nvSpPr>
          <p:cNvPr id="2" name="日期占位符 1"/>
          <p:cNvSpPr>
            <a:spLocks noGrp="1"/>
          </p:cNvSpPr>
          <p:nvPr>
            <p:ph type="dt" sz="half" idx="10"/>
          </p:nvPr>
        </p:nvSpPr>
        <p:spPr/>
        <p:txBody>
          <a:bodyPr/>
          <a:lstStyle/>
          <a:p>
            <a:pPr>
              <a:defRPr/>
            </a:pPr>
            <a:fld id="{A829F848-7DC9-44D4-9EF4-58D77DD667B3}"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38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8"/>
                                        </p:tgtEl>
                                        <p:attrNameLst>
                                          <p:attrName>ppt_x</p:attrName>
                                        </p:attrNameLst>
                                      </p:cBhvr>
                                      <p:tavLst>
                                        <p:tav tm="0">
                                          <p:val>
                                            <p:strVal val="ppt_x"/>
                                          </p:val>
                                        </p:tav>
                                        <p:tav tm="100000">
                                          <p:val>
                                            <p:strVal val="ppt_x"/>
                                          </p:val>
                                        </p:tav>
                                      </p:tavLst>
                                    </p:anim>
                                    <p:anim calcmode="lin" valueType="num">
                                      <p:cBhvr additive="base">
                                        <p:cTn id="13" dur="500"/>
                                        <p:tgtEl>
                                          <p:spTgt spid="8"/>
                                        </p:tgtEl>
                                        <p:attrNameLst>
                                          <p:attrName>ppt_y</p:attrName>
                                        </p:attrNameLst>
                                      </p:cBhvr>
                                      <p:tavLst>
                                        <p:tav tm="0">
                                          <p:val>
                                            <p:strVal val="ppt_y"/>
                                          </p:val>
                                        </p:tav>
                                        <p:tav tm="100000">
                                          <p:val>
                                            <p:strVal val="1+ppt_h/2"/>
                                          </p:val>
                                        </p:tav>
                                      </p:tavLst>
                                    </p:anim>
                                    <p:set>
                                      <p:cBhvr>
                                        <p:cTn id="14" dur="1" fill="hold">
                                          <p:stCondLst>
                                            <p:cond delay="499"/>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9"/>
                                        </p:tgtEl>
                                        <p:attrNameLst>
                                          <p:attrName>ppt_x</p:attrName>
                                        </p:attrNameLst>
                                      </p:cBhvr>
                                      <p:tavLst>
                                        <p:tav tm="0">
                                          <p:val>
                                            <p:strVal val="ppt_x"/>
                                          </p:val>
                                        </p:tav>
                                        <p:tav tm="100000">
                                          <p:val>
                                            <p:strVal val="ppt_x"/>
                                          </p:val>
                                        </p:tav>
                                      </p:tavLst>
                                    </p:anim>
                                    <p:anim calcmode="lin" valueType="num">
                                      <p:cBhvr additive="base">
                                        <p:cTn id="25" dur="500"/>
                                        <p:tgtEl>
                                          <p:spTgt spid="9"/>
                                        </p:tgtEl>
                                        <p:attrNameLst>
                                          <p:attrName>ppt_y</p:attrName>
                                        </p:attrNameLst>
                                      </p:cBhvr>
                                      <p:tavLst>
                                        <p:tav tm="0">
                                          <p:val>
                                            <p:strVal val="ppt_y"/>
                                          </p:val>
                                        </p:tav>
                                        <p:tav tm="100000">
                                          <p:val>
                                            <p:strVal val="1+ppt_h/2"/>
                                          </p:val>
                                        </p:tav>
                                      </p:tavLst>
                                    </p:anim>
                                    <p:set>
                                      <p:cBhvr>
                                        <p:cTn id="2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467544" y="476672"/>
            <a:ext cx="7488832" cy="724942"/>
          </a:xfrm>
        </p:spPr>
        <p:txBody>
          <a:bodyPr/>
          <a:lstStyle/>
          <a:p>
            <a:pPr eaLnBrk="1" hangingPunct="1"/>
            <a:r>
              <a:rPr lang="en-US" altLang="zh-CN"/>
              <a:t>5.2.7 </a:t>
            </a:r>
            <a:r>
              <a:rPr lang="zh-CN" altLang="en-US"/>
              <a:t>用方框图语言表示指令周期</a:t>
            </a:r>
          </a:p>
        </p:txBody>
      </p:sp>
      <p:sp>
        <p:nvSpPr>
          <p:cNvPr id="28676" name="Rectangle 3"/>
          <p:cNvSpPr>
            <a:spLocks noGrp="1" noChangeArrowheads="1"/>
          </p:cNvSpPr>
          <p:nvPr>
            <p:ph type="body" idx="1"/>
          </p:nvPr>
        </p:nvSpPr>
        <p:spPr>
          <a:xfrm>
            <a:off x="467544" y="1628800"/>
            <a:ext cx="8229600" cy="4590058"/>
          </a:xfrm>
        </p:spPr>
        <p:txBody>
          <a:bodyPr/>
          <a:lstStyle/>
          <a:p>
            <a:pPr marL="0" indent="457200" eaLnBrk="1" hangingPunct="1">
              <a:buNone/>
            </a:pPr>
            <a:r>
              <a:rPr lang="zh-CN" altLang="en-US"/>
              <a:t>在进行计算机设计时，可以采用方框图语言来表示指令的指令周期。其方法是：</a:t>
            </a:r>
            <a:endParaRPr lang="en-US" altLang="zh-CN"/>
          </a:p>
          <a:p>
            <a:pPr marL="0" indent="0" eaLnBrk="1" hangingPunct="1">
              <a:buNone/>
            </a:pPr>
            <a:r>
              <a:rPr lang="en-US" altLang="zh-CN"/>
              <a:t>1.</a:t>
            </a:r>
            <a:r>
              <a:rPr lang="zh-CN" altLang="en-US"/>
              <a:t>一个方框代表一个</a:t>
            </a:r>
            <a:r>
              <a:rPr lang="en-US" altLang="zh-CN"/>
              <a:t>CPU</a:t>
            </a:r>
            <a:r>
              <a:rPr lang="zh-CN" altLang="en-US"/>
              <a:t>周期；</a:t>
            </a:r>
            <a:endParaRPr lang="en-US" altLang="zh-CN"/>
          </a:p>
          <a:p>
            <a:pPr marL="0" indent="0" eaLnBrk="1" hangingPunct="1">
              <a:buNone/>
            </a:pPr>
            <a:r>
              <a:rPr lang="en-US" altLang="zh-CN"/>
              <a:t>2.</a:t>
            </a:r>
            <a:r>
              <a:rPr lang="zh-CN" altLang="en-US"/>
              <a:t>方框中的内容表示数据通路的操作或某种控制操作；</a:t>
            </a:r>
            <a:endParaRPr lang="en-US" altLang="zh-CN"/>
          </a:p>
          <a:p>
            <a:pPr marL="0" indent="0" eaLnBrk="1" hangingPunct="1">
              <a:buNone/>
            </a:pPr>
            <a:r>
              <a:rPr lang="en-US" altLang="zh-CN"/>
              <a:t>3. </a:t>
            </a:r>
            <a:r>
              <a:rPr lang="zh-CN" altLang="en-US"/>
              <a:t>需要一个菱形符号，它通常用来表示某种判别或测试，但时间上依附于紧接它的前一个方框的</a:t>
            </a:r>
            <a:r>
              <a:rPr lang="en-US" altLang="zh-CN"/>
              <a:t>CPU</a:t>
            </a:r>
            <a:r>
              <a:rPr lang="zh-CN" altLang="en-US"/>
              <a:t>周期，不独占</a:t>
            </a:r>
            <a:r>
              <a:rPr lang="en-US" altLang="zh-CN"/>
              <a:t>CPU</a:t>
            </a:r>
            <a:r>
              <a:rPr lang="zh-CN" altLang="en-US"/>
              <a:t>周期；</a:t>
            </a:r>
            <a:endParaRPr lang="en-US" altLang="zh-CN"/>
          </a:p>
          <a:p>
            <a:pPr marL="0" indent="0" eaLnBrk="1" hangingPunct="1">
              <a:buNone/>
            </a:pPr>
            <a:r>
              <a:rPr lang="en-US" altLang="zh-CN"/>
              <a:t>4.</a:t>
            </a:r>
            <a:r>
              <a:rPr lang="zh-CN" altLang="en-US"/>
              <a:t>符号“</a:t>
            </a:r>
            <a:r>
              <a:rPr lang="en-US" altLang="zh-CN"/>
              <a:t>~</a:t>
            </a:r>
            <a:r>
              <a:rPr lang="zh-CN" altLang="en-US"/>
              <a:t>”称为公操作。</a:t>
            </a:r>
          </a:p>
        </p:txBody>
      </p:sp>
      <p:sp>
        <p:nvSpPr>
          <p:cNvPr id="2" name="日期占位符 1"/>
          <p:cNvSpPr>
            <a:spLocks noGrp="1"/>
          </p:cNvSpPr>
          <p:nvPr>
            <p:ph type="dt" sz="half" idx="10"/>
          </p:nvPr>
        </p:nvSpPr>
        <p:spPr/>
        <p:txBody>
          <a:bodyPr/>
          <a:lstStyle/>
          <a:p>
            <a:pPr>
              <a:defRPr/>
            </a:pPr>
            <a:fld id="{02523BD0-9E18-4CAE-BF08-656085C74D8F}"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39</a:t>
            </a:fld>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3"/>
          <p:cNvSpPr>
            <a:spLocks noGrp="1" noChangeArrowheads="1"/>
          </p:cNvSpPr>
          <p:nvPr>
            <p:ph type="body" idx="1"/>
          </p:nvPr>
        </p:nvSpPr>
        <p:spPr>
          <a:xfrm>
            <a:off x="467544" y="1628800"/>
            <a:ext cx="8424936" cy="4896544"/>
          </a:xfrm>
        </p:spPr>
        <p:txBody>
          <a:bodyPr/>
          <a:lstStyle/>
          <a:p>
            <a:pPr marL="0" lvl="1" indent="457200" eaLnBrk="1" hangingPunct="1">
              <a:buNone/>
            </a:pPr>
            <a:r>
              <a:rPr lang="zh-CN" altLang="en-US" smtClean="0"/>
              <a:t>程序是一</a:t>
            </a:r>
            <a:r>
              <a:rPr lang="zh-CN" altLang="en-US"/>
              <a:t>个指令序列，这个序列明确告诉计算机应该执行什么操作，在什么地方找到用来操作的数据。一旦把程序装入内存，就可以由计算机部件来自动完成取指令和执行指令的任务。专门用来完成此项工作的计算机部件称为中央处理器，通常简称</a:t>
            </a:r>
            <a:r>
              <a:rPr lang="en-US" altLang="zh-CN"/>
              <a:t>CPU</a:t>
            </a:r>
            <a:r>
              <a:rPr lang="zh-CN" altLang="en-US"/>
              <a:t>。</a:t>
            </a:r>
          </a:p>
          <a:p>
            <a:pPr marL="0" lvl="1" indent="457200" eaLnBrk="1" hangingPunct="1">
              <a:buNone/>
            </a:pPr>
            <a:r>
              <a:rPr lang="en-US" altLang="zh-CN"/>
              <a:t>CPU</a:t>
            </a:r>
            <a:r>
              <a:rPr lang="zh-CN" altLang="en-US"/>
              <a:t>对整个计算机系统的</a:t>
            </a:r>
            <a:r>
              <a:rPr lang="zh-CN" altLang="en-US" smtClean="0"/>
              <a:t>运行极其重要</a:t>
            </a:r>
            <a:r>
              <a:rPr lang="zh-CN" altLang="en-US"/>
              <a:t>，它具有以下四个方面的基本功能。</a:t>
            </a:r>
          </a:p>
          <a:p>
            <a:pPr marL="638175" lvl="2" indent="-342900" eaLnBrk="1" hangingPunct="1">
              <a:buClrTx/>
              <a:buFont typeface="Wingdings" pitchFamily="2" charset="2"/>
              <a:buChar char="n"/>
            </a:pPr>
            <a:r>
              <a:rPr lang="zh-CN" altLang="en-US"/>
              <a:t>指令控制（程序的顺序控制）</a:t>
            </a:r>
          </a:p>
          <a:p>
            <a:pPr marL="638175" lvl="2" indent="-342900" eaLnBrk="1" hangingPunct="1">
              <a:buClrTx/>
              <a:buFont typeface="Wingdings" pitchFamily="2" charset="2"/>
              <a:buChar char="n"/>
            </a:pPr>
            <a:r>
              <a:rPr lang="zh-CN" altLang="en-US"/>
              <a:t>操作控制（一条</a:t>
            </a:r>
            <a:r>
              <a:rPr lang="zh-CN" altLang="en-US" smtClean="0"/>
              <a:t>指令由若干</a:t>
            </a:r>
            <a:r>
              <a:rPr lang="zh-CN" altLang="en-US"/>
              <a:t>操作</a:t>
            </a:r>
            <a:r>
              <a:rPr lang="zh-CN" altLang="en-US" smtClean="0"/>
              <a:t>信号的组合来实现</a:t>
            </a:r>
            <a:r>
              <a:rPr lang="zh-CN" altLang="en-US"/>
              <a:t>）</a:t>
            </a:r>
          </a:p>
          <a:p>
            <a:pPr marL="638175" lvl="2" indent="-342900" eaLnBrk="1" hangingPunct="1">
              <a:buClrTx/>
              <a:buFont typeface="Wingdings" pitchFamily="2" charset="2"/>
              <a:buChar char="n"/>
            </a:pPr>
            <a:r>
              <a:rPr lang="zh-CN" altLang="en-US"/>
              <a:t>时间控制</a:t>
            </a:r>
            <a:r>
              <a:rPr lang="zh-CN" altLang="en-US" smtClean="0"/>
              <a:t>（对指令</a:t>
            </a:r>
            <a:r>
              <a:rPr lang="zh-CN" altLang="en-US"/>
              <a:t>各个操作实施时间的定时）</a:t>
            </a:r>
          </a:p>
          <a:p>
            <a:pPr marL="638175" lvl="2" indent="-342900" eaLnBrk="1" hangingPunct="1">
              <a:buClrTx/>
              <a:buFont typeface="Wingdings" pitchFamily="2" charset="2"/>
              <a:buChar char="n"/>
            </a:pPr>
            <a:r>
              <a:rPr lang="zh-CN" altLang="en-US"/>
              <a:t>数据加工（算术运算和逻辑运算）</a:t>
            </a:r>
          </a:p>
        </p:txBody>
      </p:sp>
      <p:sp>
        <p:nvSpPr>
          <p:cNvPr id="7" name="Rectangle 2"/>
          <p:cNvSpPr>
            <a:spLocks noGrp="1" noChangeArrowheads="1"/>
          </p:cNvSpPr>
          <p:nvPr>
            <p:ph type="title"/>
          </p:nvPr>
        </p:nvSpPr>
        <p:spPr>
          <a:xfrm>
            <a:off x="395536" y="332656"/>
            <a:ext cx="4155656" cy="864096"/>
          </a:xfrm>
        </p:spPr>
        <p:txBody>
          <a:bodyPr/>
          <a:lstStyle/>
          <a:p>
            <a:pPr eaLnBrk="1" hangingPunct="1"/>
            <a:r>
              <a:rPr lang="en-US" altLang="zh-CN"/>
              <a:t>5.1.1 CPU</a:t>
            </a:r>
            <a:r>
              <a:rPr lang="zh-CN" altLang="en-US"/>
              <a:t>的功能</a:t>
            </a:r>
          </a:p>
        </p:txBody>
      </p:sp>
      <p:sp>
        <p:nvSpPr>
          <p:cNvPr id="2" name="日期占位符 1"/>
          <p:cNvSpPr>
            <a:spLocks noGrp="1"/>
          </p:cNvSpPr>
          <p:nvPr>
            <p:ph type="dt" sz="half" idx="10"/>
          </p:nvPr>
        </p:nvSpPr>
        <p:spPr/>
        <p:txBody>
          <a:bodyPr/>
          <a:lstStyle/>
          <a:p>
            <a:pPr>
              <a:defRPr/>
            </a:pPr>
            <a:fld id="{CAE241F2-68AD-4F29-B7FC-E98D29CEDB4C}" type="datetime11">
              <a:rPr lang="zh-CN" altLang="en-US" smtClean="0"/>
              <a:t>09:11:02</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4</a:t>
            </a:fld>
            <a:endParaRPr lang="en-US" altLang="zh-CN"/>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467544" y="260648"/>
            <a:ext cx="7488832" cy="724942"/>
          </a:xfrm>
        </p:spPr>
        <p:txBody>
          <a:bodyPr/>
          <a:lstStyle/>
          <a:p>
            <a:pPr eaLnBrk="1" hangingPunct="1"/>
            <a:r>
              <a:rPr lang="en-US" altLang="zh-CN"/>
              <a:t>5.2.7 </a:t>
            </a:r>
            <a:r>
              <a:rPr lang="zh-CN" altLang="en-US"/>
              <a:t>用方框图语言表示指令周期</a:t>
            </a:r>
          </a:p>
        </p:txBody>
      </p:sp>
      <p:sp>
        <p:nvSpPr>
          <p:cNvPr id="28676" name="Rectangle 3"/>
          <p:cNvSpPr>
            <a:spLocks noGrp="1" noChangeArrowheads="1"/>
          </p:cNvSpPr>
          <p:nvPr>
            <p:ph type="body" idx="1"/>
          </p:nvPr>
        </p:nvSpPr>
        <p:spPr>
          <a:xfrm>
            <a:off x="467544" y="1484784"/>
            <a:ext cx="8229600" cy="4590058"/>
          </a:xfrm>
        </p:spPr>
        <p:txBody>
          <a:bodyPr/>
          <a:lstStyle/>
          <a:p>
            <a:pPr marL="0" indent="0" eaLnBrk="1" hangingPunct="1">
              <a:buNone/>
            </a:pPr>
            <a:r>
              <a:rPr lang="zh-CN" altLang="en-US" sz="2800" b="1">
                <a:solidFill>
                  <a:srgbClr val="FF0000"/>
                </a:solidFill>
              </a:rPr>
              <a:t>公操作</a:t>
            </a:r>
            <a:endParaRPr lang="en-US" altLang="zh-CN" sz="2800" b="1">
              <a:solidFill>
                <a:srgbClr val="FF0000"/>
              </a:solidFill>
            </a:endParaRPr>
          </a:p>
          <a:p>
            <a:pPr marL="0" indent="457200" eaLnBrk="1" hangingPunct="1">
              <a:buNone/>
            </a:pPr>
            <a:r>
              <a:rPr lang="zh-CN" altLang="en-US" sz="2800"/>
              <a:t>所谓公操作，就是一条指令执行完毕后，</a:t>
            </a:r>
            <a:r>
              <a:rPr lang="en-US" altLang="zh-CN" sz="2800"/>
              <a:t>CPU</a:t>
            </a:r>
            <a:r>
              <a:rPr lang="zh-CN" altLang="en-US" sz="2800"/>
              <a:t>所开始进行的一些操作，这些操作主要是</a:t>
            </a:r>
            <a:r>
              <a:rPr lang="en-US" altLang="zh-CN" sz="2800"/>
              <a:t>CPU</a:t>
            </a:r>
            <a:r>
              <a:rPr lang="zh-CN" altLang="en-US" sz="2800"/>
              <a:t>对外围设备请求的处理，如中断处理、通道处理等。</a:t>
            </a:r>
            <a:endParaRPr lang="en-US" altLang="zh-CN" sz="2800"/>
          </a:p>
          <a:p>
            <a:pPr marL="0" indent="457200" eaLnBrk="1" hangingPunct="1">
              <a:buNone/>
            </a:pPr>
            <a:r>
              <a:rPr lang="zh-CN" altLang="en-US" sz="2800"/>
              <a:t>如果外围设备没有向</a:t>
            </a:r>
            <a:r>
              <a:rPr lang="en-US" altLang="zh-CN" sz="2800"/>
              <a:t>CPU</a:t>
            </a:r>
            <a:r>
              <a:rPr lang="zh-CN" altLang="en-US" sz="2800"/>
              <a:t>请求交换数据，那么</a:t>
            </a:r>
            <a:r>
              <a:rPr lang="en-US" altLang="zh-CN" sz="2800"/>
              <a:t>CPU</a:t>
            </a:r>
            <a:r>
              <a:rPr lang="zh-CN" altLang="en-US" sz="2800"/>
              <a:t>就转向指存取下一条指令。</a:t>
            </a:r>
            <a:endParaRPr lang="en-US" altLang="zh-CN" sz="2800"/>
          </a:p>
          <a:p>
            <a:pPr marL="0" indent="457200" eaLnBrk="1" hangingPunct="1">
              <a:buNone/>
            </a:pPr>
            <a:r>
              <a:rPr lang="zh-CN" altLang="en-US" sz="2800"/>
              <a:t>由于所有指令的取指周期是完全一样的，因此，取指令也可以认为是公操作。这是因为，一条指令执行结束后，如果没有外设请求，</a:t>
            </a:r>
            <a:r>
              <a:rPr lang="en-US" altLang="zh-CN" sz="2800"/>
              <a:t>CPU</a:t>
            </a:r>
            <a:r>
              <a:rPr lang="zh-CN" altLang="en-US" sz="2800"/>
              <a:t>一定转入“取指令”操作。</a:t>
            </a:r>
          </a:p>
        </p:txBody>
      </p:sp>
      <p:sp>
        <p:nvSpPr>
          <p:cNvPr id="2" name="日期占位符 1"/>
          <p:cNvSpPr>
            <a:spLocks noGrp="1"/>
          </p:cNvSpPr>
          <p:nvPr>
            <p:ph type="dt" sz="half" idx="10"/>
          </p:nvPr>
        </p:nvSpPr>
        <p:spPr/>
        <p:txBody>
          <a:bodyPr/>
          <a:lstStyle/>
          <a:p>
            <a:pPr>
              <a:defRPr/>
            </a:pPr>
            <a:fld id="{F91072A4-AB10-48C0-A137-DF4F5D2EA90A}"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40</a:t>
            </a:fld>
            <a:endParaRPr lang="en-US" altLang="zh-CN"/>
          </a:p>
        </p:txBody>
      </p:sp>
    </p:spTree>
    <p:extLst>
      <p:ext uri="{BB962C8B-B14F-4D97-AF65-F5344CB8AC3E}">
        <p14:creationId xmlns:p14="http://schemas.microsoft.com/office/powerpoint/2010/main" val="32689870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467544" y="332656"/>
            <a:ext cx="7543800" cy="786978"/>
          </a:xfrm>
        </p:spPr>
        <p:txBody>
          <a:bodyPr/>
          <a:lstStyle/>
          <a:p>
            <a:pPr eaLnBrk="1" hangingPunct="1"/>
            <a:r>
              <a:rPr lang="en-US" altLang="zh-CN"/>
              <a:t>5.2.7</a:t>
            </a:r>
            <a:r>
              <a:rPr lang="zh-CN"/>
              <a:t>用方框图语言表示指令周期</a:t>
            </a:r>
            <a:endParaRPr lang="zh-CN" altLang="en-US"/>
          </a:p>
        </p:txBody>
      </p:sp>
      <p:pic>
        <p:nvPicPr>
          <p:cNvPr id="29700" name="Picture 3" descr="5a14">
            <a:hlinkClick r:id="rId2" action="ppaction://hlinkfile"/>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900113" y="1773238"/>
            <a:ext cx="6913562" cy="4432300"/>
          </a:xfrm>
        </p:spPr>
      </p:pic>
      <p:sp>
        <p:nvSpPr>
          <p:cNvPr id="29701" name="Line 4"/>
          <p:cNvSpPr>
            <a:spLocks noChangeShapeType="1"/>
          </p:cNvSpPr>
          <p:nvPr/>
        </p:nvSpPr>
        <p:spPr bwMode="auto">
          <a:xfrm>
            <a:off x="827088" y="3860800"/>
            <a:ext cx="7488237" cy="0"/>
          </a:xfrm>
          <a:prstGeom prst="line">
            <a:avLst/>
          </a:prstGeom>
          <a:noFill/>
          <a:ln w="12700">
            <a:solidFill>
              <a:schemeClr val="tx1"/>
            </a:solidFill>
            <a:prstDash val="dashDot"/>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9702" name="Text Box 5"/>
          <p:cNvSpPr txBox="1">
            <a:spLocks noChangeArrowheads="1"/>
          </p:cNvSpPr>
          <p:nvPr/>
        </p:nvSpPr>
        <p:spPr bwMode="auto">
          <a:xfrm>
            <a:off x="7864475" y="307498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t>取指</a:t>
            </a:r>
          </a:p>
        </p:txBody>
      </p:sp>
      <p:sp>
        <p:nvSpPr>
          <p:cNvPr id="29703" name="Text Box 6"/>
          <p:cNvSpPr txBox="1">
            <a:spLocks noChangeArrowheads="1"/>
          </p:cNvSpPr>
          <p:nvPr/>
        </p:nvSpPr>
        <p:spPr bwMode="auto">
          <a:xfrm>
            <a:off x="7864475" y="4010025"/>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t>执行</a:t>
            </a:r>
          </a:p>
        </p:txBody>
      </p:sp>
      <p:sp>
        <p:nvSpPr>
          <p:cNvPr id="29704" name="AutoShape 4">
            <a:hlinkClick r:id="" action="ppaction://noaction" highlightClick="1"/>
          </p:cNvPr>
          <p:cNvSpPr>
            <a:spLocks noChangeArrowheads="1"/>
          </p:cNvSpPr>
          <p:nvPr/>
        </p:nvSpPr>
        <p:spPr bwMode="auto">
          <a:xfrm>
            <a:off x="1143000" y="1785938"/>
            <a:ext cx="1223963" cy="719137"/>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2" action="ppaction://hlinkfile"/>
              </a:rPr>
              <a:t>CAI</a:t>
            </a:r>
            <a:endParaRPr lang="en-US" altLang="zh-CN" sz="2400">
              <a:latin typeface="隶书" pitchFamily="49" charset="-122"/>
              <a:ea typeface="隶书" pitchFamily="49" charset="-122"/>
            </a:endParaRPr>
          </a:p>
        </p:txBody>
      </p:sp>
      <p:sp>
        <p:nvSpPr>
          <p:cNvPr id="2" name="日期占位符 1"/>
          <p:cNvSpPr>
            <a:spLocks noGrp="1"/>
          </p:cNvSpPr>
          <p:nvPr>
            <p:ph type="dt" sz="half" idx="10"/>
          </p:nvPr>
        </p:nvSpPr>
        <p:spPr/>
        <p:txBody>
          <a:bodyPr/>
          <a:lstStyle/>
          <a:p>
            <a:pPr>
              <a:defRPr/>
            </a:pPr>
            <a:fld id="{DAF9F7F8-C79B-49C9-9AB0-D0F116BBA816}"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41</a:t>
            </a:fld>
            <a:endParaRPr lang="en-US" altLang="zh-C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323528" y="260648"/>
            <a:ext cx="7543800" cy="796950"/>
          </a:xfrm>
        </p:spPr>
        <p:txBody>
          <a:bodyPr/>
          <a:lstStyle/>
          <a:p>
            <a:pPr eaLnBrk="1" hangingPunct="1"/>
            <a:r>
              <a:rPr lang="en-US" altLang="zh-CN"/>
              <a:t>5.2.7 </a:t>
            </a:r>
            <a:r>
              <a:rPr lang="zh-CN"/>
              <a:t>用方框图语言表示指令周期</a:t>
            </a:r>
            <a:endParaRPr lang="zh-CN" altLang="en-US"/>
          </a:p>
        </p:txBody>
      </p:sp>
      <p:sp>
        <p:nvSpPr>
          <p:cNvPr id="30725" name="Text Box 4"/>
          <p:cNvSpPr txBox="1">
            <a:spLocks noChangeArrowheads="1"/>
          </p:cNvSpPr>
          <p:nvPr/>
        </p:nvSpPr>
        <p:spPr bwMode="auto">
          <a:xfrm>
            <a:off x="323528" y="1412776"/>
            <a:ext cx="8208912"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2400"/>
              <a:t>[</a:t>
            </a:r>
            <a:r>
              <a:rPr lang="zh-CN" altLang="en-US" sz="2400"/>
              <a:t>例</a:t>
            </a:r>
            <a:r>
              <a:rPr lang="en-US" altLang="zh-CN" sz="2400"/>
              <a:t>1] </a:t>
            </a:r>
            <a:r>
              <a:rPr lang="zh-CN" altLang="en-US" sz="2400"/>
              <a:t>双总线结构机器的数据通路图中，</a:t>
            </a:r>
            <a:r>
              <a:rPr lang="en-US" altLang="zh-CN" sz="2400"/>
              <a:t>IR</a:t>
            </a:r>
            <a:r>
              <a:rPr lang="zh-CN" altLang="en-US" sz="2400"/>
              <a:t>为指令寄存器，</a:t>
            </a:r>
            <a:r>
              <a:rPr lang="en-US" altLang="zh-CN" sz="2400"/>
              <a:t>PC</a:t>
            </a:r>
            <a:r>
              <a:rPr lang="zh-CN" altLang="en-US" sz="2400"/>
              <a:t>为程序计数器（具有自增功能），</a:t>
            </a:r>
            <a:r>
              <a:rPr lang="en-US" altLang="zh-CN" sz="2400"/>
              <a:t>M</a:t>
            </a:r>
            <a:r>
              <a:rPr lang="zh-CN" altLang="en-US" sz="2400"/>
              <a:t>为主存（受</a:t>
            </a:r>
            <a:r>
              <a:rPr lang="en-US" altLang="zh-CN" sz="2400"/>
              <a:t>R/W</a:t>
            </a:r>
            <a:r>
              <a:rPr lang="zh-CN" altLang="en-US" sz="2400"/>
              <a:t>信号控制），它既存放指令又存放数据，</a:t>
            </a:r>
            <a:r>
              <a:rPr lang="en-US" altLang="zh-CN" sz="2400"/>
              <a:t>AR</a:t>
            </a:r>
            <a:r>
              <a:rPr lang="zh-CN" altLang="en-US" sz="2400"/>
              <a:t>为地址寄存器，</a:t>
            </a:r>
            <a:r>
              <a:rPr lang="en-US" altLang="zh-CN" sz="2400"/>
              <a:t>DR</a:t>
            </a:r>
            <a:r>
              <a:rPr lang="zh-CN" altLang="en-US" sz="2400"/>
              <a:t>为数据缓冲器，</a:t>
            </a:r>
            <a:r>
              <a:rPr lang="en-US" altLang="zh-CN" sz="2400"/>
              <a:t>ALU</a:t>
            </a:r>
            <a:r>
              <a:rPr lang="zh-CN" altLang="en-US" sz="2400"/>
              <a:t>由加、减控制信号决定完成何种操作，控制信号</a:t>
            </a:r>
            <a:r>
              <a:rPr lang="en-US" altLang="zh-CN" sz="2400"/>
              <a:t>G</a:t>
            </a:r>
            <a:r>
              <a:rPr lang="zh-CN" altLang="en-US" sz="2400"/>
              <a:t>控制的是一个门电路，它相当于两条总线之间的桥。另外，线上标注有小圆圈表示有控制信号，例如，</a:t>
            </a:r>
            <a:r>
              <a:rPr lang="en-US" altLang="zh-CN" sz="2400"/>
              <a:t>y</a:t>
            </a:r>
            <a:r>
              <a:rPr lang="en-US" altLang="zh-CN" sz="2400" baseline="-25000"/>
              <a:t>i</a:t>
            </a:r>
            <a:r>
              <a:rPr lang="zh-CN" altLang="en-US" sz="2400"/>
              <a:t>表示</a:t>
            </a:r>
            <a:r>
              <a:rPr lang="en-US" altLang="zh-CN" sz="2400"/>
              <a:t>y</a:t>
            </a:r>
            <a:r>
              <a:rPr lang="zh-CN" altLang="en-US" sz="2400"/>
              <a:t>寄存器的输入控制信号，</a:t>
            </a:r>
            <a:r>
              <a:rPr lang="en-US" altLang="zh-CN" sz="2400"/>
              <a:t>R</a:t>
            </a:r>
            <a:r>
              <a:rPr lang="en-US" altLang="zh-CN" sz="2400" baseline="-25000"/>
              <a:t>1o</a:t>
            </a:r>
            <a:r>
              <a:rPr lang="zh-CN" altLang="en-US" sz="2400"/>
              <a:t>为寄存器</a:t>
            </a:r>
            <a:r>
              <a:rPr lang="en-US" altLang="zh-CN" sz="2400"/>
              <a:t>R</a:t>
            </a:r>
            <a:r>
              <a:rPr lang="en-US" altLang="zh-CN" sz="2400" baseline="-25000"/>
              <a:t>1</a:t>
            </a:r>
            <a:r>
              <a:rPr lang="zh-CN" altLang="en-US" sz="2400"/>
              <a:t>的输出控制信号，未标字符的线为直通线，不受控制。</a:t>
            </a:r>
            <a:endParaRPr lang="en-US" altLang="zh-CN" sz="2400"/>
          </a:p>
          <a:p>
            <a:pPr eaLnBrk="1" hangingPunct="1"/>
            <a:r>
              <a:rPr lang="zh-CN" altLang="en-US" sz="2400"/>
              <a:t>（</a:t>
            </a:r>
            <a:r>
              <a:rPr lang="en-US" altLang="zh-CN" sz="2400"/>
              <a:t>1</a:t>
            </a:r>
            <a:r>
              <a:rPr lang="zh-CN" altLang="en-US" sz="2400"/>
              <a:t>）“</a:t>
            </a:r>
            <a:r>
              <a:rPr lang="en-US" altLang="zh-CN" sz="2400"/>
              <a:t>ADD  R</a:t>
            </a:r>
            <a:r>
              <a:rPr lang="en-US" altLang="zh-CN" sz="2400" baseline="-25000"/>
              <a:t>2</a:t>
            </a:r>
            <a:r>
              <a:rPr lang="zh-CN" altLang="en-US" sz="2400"/>
              <a:t>，</a:t>
            </a:r>
            <a:r>
              <a:rPr lang="en-US" altLang="zh-CN" sz="2400"/>
              <a:t>R</a:t>
            </a:r>
            <a:r>
              <a:rPr lang="en-US" altLang="zh-CN" sz="2400" baseline="-25000"/>
              <a:t>0</a:t>
            </a:r>
            <a:r>
              <a:rPr lang="zh-CN" altLang="en-US" sz="2400"/>
              <a:t>”指令完成（</a:t>
            </a:r>
            <a:r>
              <a:rPr lang="en-US" altLang="zh-CN" sz="2400"/>
              <a:t>R</a:t>
            </a:r>
            <a:r>
              <a:rPr lang="en-US" altLang="zh-CN" sz="2400" baseline="-25000"/>
              <a:t>0</a:t>
            </a:r>
            <a:r>
              <a:rPr lang="zh-CN" altLang="en-US" sz="2400"/>
              <a:t>）</a:t>
            </a:r>
            <a:r>
              <a:rPr lang="en-US" altLang="zh-CN" sz="2400"/>
              <a:t>+</a:t>
            </a:r>
            <a:r>
              <a:rPr lang="zh-CN" altLang="en-US" sz="2400"/>
              <a:t>（</a:t>
            </a:r>
            <a:r>
              <a:rPr lang="en-US" altLang="zh-CN" sz="2400"/>
              <a:t>R</a:t>
            </a:r>
            <a:r>
              <a:rPr lang="en-US" altLang="zh-CN" sz="2400" baseline="-25000"/>
              <a:t>2</a:t>
            </a:r>
            <a:r>
              <a:rPr lang="zh-CN" altLang="en-US" sz="2400"/>
              <a:t>）</a:t>
            </a:r>
            <a:r>
              <a:rPr lang="en-US" altLang="zh-CN" sz="2400"/>
              <a:t>-&gt;R</a:t>
            </a:r>
            <a:r>
              <a:rPr lang="en-US" altLang="zh-CN" sz="2400" baseline="-25000"/>
              <a:t>0</a:t>
            </a:r>
            <a:r>
              <a:rPr lang="zh-CN" altLang="en-US" sz="2400"/>
              <a:t>的功能操作，画出其指令周期流程图，假设该指令的地址已放入</a:t>
            </a:r>
            <a:r>
              <a:rPr lang="en-US" altLang="zh-CN" sz="2400"/>
              <a:t>PC</a:t>
            </a:r>
            <a:r>
              <a:rPr lang="zh-CN" altLang="en-US" sz="2400"/>
              <a:t>中，并列出相应</a:t>
            </a:r>
            <a:r>
              <a:rPr lang="zh-CN" altLang="en-US" sz="2400" smtClean="0"/>
              <a:t>的微操作控制</a:t>
            </a:r>
            <a:r>
              <a:rPr lang="zh-CN" altLang="en-US" sz="2400"/>
              <a:t>信号序列。</a:t>
            </a:r>
            <a:endParaRPr lang="en-US" altLang="zh-CN" sz="2400"/>
          </a:p>
          <a:p>
            <a:pPr eaLnBrk="1" hangingPunct="1"/>
            <a:r>
              <a:rPr lang="zh-CN" altLang="en-US" sz="2400"/>
              <a:t>（</a:t>
            </a:r>
            <a:r>
              <a:rPr lang="en-US" altLang="zh-CN" sz="2400"/>
              <a:t>2</a:t>
            </a:r>
            <a:r>
              <a:rPr lang="zh-CN" altLang="en-US" sz="2400"/>
              <a:t>）“</a:t>
            </a:r>
            <a:r>
              <a:rPr lang="en-US" altLang="zh-CN" sz="2400"/>
              <a:t>SUB  R</a:t>
            </a:r>
            <a:r>
              <a:rPr lang="en-US" altLang="zh-CN" sz="2400" baseline="-25000"/>
              <a:t>1</a:t>
            </a:r>
            <a:r>
              <a:rPr lang="zh-CN" altLang="en-US" sz="2400"/>
              <a:t>，</a:t>
            </a:r>
            <a:r>
              <a:rPr lang="en-US" altLang="zh-CN" sz="2400"/>
              <a:t>R</a:t>
            </a:r>
            <a:r>
              <a:rPr lang="en-US" altLang="zh-CN" sz="2400" baseline="-25000"/>
              <a:t>3</a:t>
            </a:r>
            <a:r>
              <a:rPr lang="zh-CN" altLang="en-US" sz="2400"/>
              <a:t>”指令完成（</a:t>
            </a:r>
            <a:r>
              <a:rPr lang="en-US" altLang="zh-CN" sz="2400"/>
              <a:t>R</a:t>
            </a:r>
            <a:r>
              <a:rPr lang="en-US" altLang="zh-CN" sz="2400" baseline="-25000"/>
              <a:t>3</a:t>
            </a:r>
            <a:r>
              <a:rPr lang="zh-CN" altLang="en-US" sz="2400"/>
              <a:t>）</a:t>
            </a:r>
            <a:r>
              <a:rPr lang="en-US" altLang="zh-CN" sz="2400"/>
              <a:t>-</a:t>
            </a:r>
            <a:r>
              <a:rPr lang="zh-CN" altLang="en-US" sz="2400"/>
              <a:t>（</a:t>
            </a:r>
            <a:r>
              <a:rPr lang="en-US" altLang="zh-CN" sz="2400"/>
              <a:t>R</a:t>
            </a:r>
            <a:r>
              <a:rPr lang="en-US" altLang="zh-CN" sz="2400" baseline="-25000"/>
              <a:t>1</a:t>
            </a:r>
            <a:r>
              <a:rPr lang="zh-CN" altLang="en-US" sz="2400"/>
              <a:t>）</a:t>
            </a:r>
            <a:r>
              <a:rPr lang="en-US" altLang="zh-CN" sz="2400"/>
              <a:t>-&gt;R</a:t>
            </a:r>
            <a:r>
              <a:rPr lang="en-US" altLang="zh-CN" sz="2400" baseline="-25000"/>
              <a:t>3</a:t>
            </a:r>
            <a:r>
              <a:rPr lang="zh-CN" altLang="en-US" sz="2400"/>
              <a:t>的操作，画出其指令周期流程图，并列出相应</a:t>
            </a:r>
            <a:r>
              <a:rPr lang="zh-CN" altLang="en-US" sz="2400" smtClean="0"/>
              <a:t>的微操作控制</a:t>
            </a:r>
            <a:r>
              <a:rPr lang="zh-CN" altLang="en-US" sz="2400"/>
              <a:t>信号序列。</a:t>
            </a:r>
            <a:endParaRPr lang="en-US" altLang="zh-CN" sz="2400"/>
          </a:p>
        </p:txBody>
      </p:sp>
      <p:cxnSp>
        <p:nvCxnSpPr>
          <p:cNvPr id="4" name="直接连接符 3"/>
          <p:cNvCxnSpPr/>
          <p:nvPr/>
        </p:nvCxnSpPr>
        <p:spPr bwMode="auto">
          <a:xfrm>
            <a:off x="7524328" y="1844824"/>
            <a:ext cx="288032" cy="0"/>
          </a:xfrm>
          <a:prstGeom prst="line">
            <a:avLst/>
          </a:prstGeom>
          <a:solidFill>
            <a:schemeClr val="accent1"/>
          </a:solidFill>
          <a:ln w="25400" cap="sq" cmpd="sng" algn="ctr">
            <a:solidFill>
              <a:schemeClr val="tx1"/>
            </a:solidFill>
            <a:prstDash val="solid"/>
            <a:round/>
            <a:headEnd type="none" w="sm" len="sm"/>
            <a:tailEnd type="none" w="sm" len="sm"/>
          </a:ln>
          <a:effectLst/>
        </p:spPr>
      </p:cxnSp>
      <p:sp>
        <p:nvSpPr>
          <p:cNvPr id="2" name="日期占位符 1"/>
          <p:cNvSpPr>
            <a:spLocks noGrp="1"/>
          </p:cNvSpPr>
          <p:nvPr>
            <p:ph type="dt" sz="half" idx="10"/>
          </p:nvPr>
        </p:nvSpPr>
        <p:spPr/>
        <p:txBody>
          <a:bodyPr/>
          <a:lstStyle/>
          <a:p>
            <a:pPr>
              <a:defRPr/>
            </a:pPr>
            <a:fld id="{96985B49-DA20-43E5-AB34-0C070CB9A3B9}"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42</a:t>
            </a:fld>
            <a:endParaRPr lang="en-US" altLang="zh-CN"/>
          </a:p>
        </p:txBody>
      </p:sp>
    </p:spTree>
    <p:extLst>
      <p:ext uri="{BB962C8B-B14F-4D97-AF65-F5344CB8AC3E}">
        <p14:creationId xmlns:p14="http://schemas.microsoft.com/office/powerpoint/2010/main" val="2644648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412750" y="328588"/>
            <a:ext cx="7543800" cy="796950"/>
          </a:xfrm>
        </p:spPr>
        <p:txBody>
          <a:bodyPr/>
          <a:lstStyle/>
          <a:p>
            <a:pPr eaLnBrk="1" hangingPunct="1"/>
            <a:r>
              <a:rPr lang="en-US" altLang="zh-CN"/>
              <a:t>5.2.7 </a:t>
            </a:r>
            <a:r>
              <a:rPr lang="zh-CN"/>
              <a:t>用方框图语言表示指令周期</a:t>
            </a:r>
            <a:endParaRPr lang="zh-CN" altLang="en-US"/>
          </a:p>
        </p:txBody>
      </p:sp>
      <p:pic>
        <p:nvPicPr>
          <p:cNvPr id="30724" name="Picture 3" descr="5a15">
            <a:hlinkClick r:id="rId2" action="ppaction://hlinkfile"/>
          </p:cNvPr>
          <p:cNvPicPr>
            <a:picLocks noGrp="1" noChangeAspect="1" noChangeArrowheads="1"/>
          </p:cNvPicPr>
          <p:nvPr>
            <p:ph type="body" idx="1"/>
          </p:nvPr>
        </p:nvPicPr>
        <p:blipFill>
          <a:blip r:embed="rId3" cstate="print">
            <a:extLst>
              <a:ext uri="{28A0092B-C50C-407E-A947-70E740481C1C}">
                <a14:useLocalDpi xmlns:a14="http://schemas.microsoft.com/office/drawing/2010/main" val="0"/>
              </a:ext>
            </a:extLst>
          </a:blip>
          <a:srcRect/>
          <a:stretch>
            <a:fillRect/>
          </a:stretch>
        </p:blipFill>
        <p:spPr>
          <a:xfrm>
            <a:off x="1187450" y="2205038"/>
            <a:ext cx="7058025" cy="3910012"/>
          </a:xfrm>
        </p:spPr>
      </p:pic>
      <p:sp>
        <p:nvSpPr>
          <p:cNvPr id="45061" name="AutoShape 5"/>
          <p:cNvSpPr>
            <a:spLocks noChangeArrowheads="1"/>
          </p:cNvSpPr>
          <p:nvPr/>
        </p:nvSpPr>
        <p:spPr bwMode="auto">
          <a:xfrm>
            <a:off x="6948488" y="1125538"/>
            <a:ext cx="914400" cy="609600"/>
          </a:xfrm>
          <a:prstGeom prst="wedgeRectCallout">
            <a:avLst>
              <a:gd name="adj1" fmla="val -113370"/>
              <a:gd name="adj2" fmla="val 244792"/>
            </a:avLst>
          </a:prstGeom>
          <a:solidFill>
            <a:schemeClr val="accent1"/>
          </a:solidFill>
          <a:ln w="12700" cap="sq">
            <a:solidFill>
              <a:schemeClr val="tx1"/>
            </a:solidFill>
            <a:miter lim="800000"/>
            <a:headEnd type="none" w="sm" len="sm"/>
            <a:tailEnd type="none" w="sm" len="sm"/>
          </a:ln>
        </p:spPr>
        <p:txBody>
          <a:bodyPr/>
          <a:lstStyle/>
          <a:p>
            <a:pPr algn="ctr"/>
            <a:r>
              <a:rPr lang="zh-CN" altLang="en-US" sz="1600"/>
              <a:t>微操作信号</a:t>
            </a:r>
          </a:p>
        </p:txBody>
      </p:sp>
      <p:sp>
        <p:nvSpPr>
          <p:cNvPr id="45062" name="AutoShape 6"/>
          <p:cNvSpPr>
            <a:spLocks noChangeArrowheads="1"/>
          </p:cNvSpPr>
          <p:nvPr/>
        </p:nvSpPr>
        <p:spPr bwMode="auto">
          <a:xfrm>
            <a:off x="7956550" y="1844675"/>
            <a:ext cx="914400" cy="609600"/>
          </a:xfrm>
          <a:prstGeom prst="wedgeRectCallout">
            <a:avLst>
              <a:gd name="adj1" fmla="val -149134"/>
              <a:gd name="adj2" fmla="val 207551"/>
            </a:avLst>
          </a:prstGeom>
          <a:solidFill>
            <a:schemeClr val="accent1"/>
          </a:solidFill>
          <a:ln w="12700" cap="sq">
            <a:solidFill>
              <a:schemeClr val="tx1"/>
            </a:solidFill>
            <a:miter lim="800000"/>
            <a:headEnd type="none" w="sm" len="sm"/>
            <a:tailEnd type="none" w="sm" len="sm"/>
          </a:ln>
        </p:spPr>
        <p:txBody>
          <a:bodyPr/>
          <a:lstStyle/>
          <a:p>
            <a:pPr algn="ctr"/>
            <a:r>
              <a:rPr lang="zh-CN" altLang="en-US" sz="1600"/>
              <a:t>微操作信号</a:t>
            </a:r>
          </a:p>
        </p:txBody>
      </p:sp>
      <p:sp>
        <p:nvSpPr>
          <p:cNvPr id="30728" name="AutoShape 4">
            <a:hlinkClick r:id="" action="ppaction://noaction" highlightClick="1"/>
          </p:cNvPr>
          <p:cNvSpPr>
            <a:spLocks noChangeArrowheads="1"/>
          </p:cNvSpPr>
          <p:nvPr/>
        </p:nvSpPr>
        <p:spPr bwMode="auto">
          <a:xfrm>
            <a:off x="4211960" y="1375569"/>
            <a:ext cx="1223962" cy="719138"/>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2" action="ppaction://hlinkfile"/>
              </a:rPr>
              <a:t>CAI</a:t>
            </a:r>
            <a:endParaRPr lang="en-US" altLang="zh-CN" sz="2400">
              <a:latin typeface="隶书" pitchFamily="49" charset="-122"/>
              <a:ea typeface="隶书" pitchFamily="49" charset="-122"/>
            </a:endParaRPr>
          </a:p>
        </p:txBody>
      </p:sp>
      <p:sp>
        <p:nvSpPr>
          <p:cNvPr id="2" name="日期占位符 1"/>
          <p:cNvSpPr>
            <a:spLocks noGrp="1"/>
          </p:cNvSpPr>
          <p:nvPr>
            <p:ph type="dt" sz="half" idx="10"/>
          </p:nvPr>
        </p:nvSpPr>
        <p:spPr/>
        <p:txBody>
          <a:bodyPr/>
          <a:lstStyle/>
          <a:p>
            <a:pPr>
              <a:defRPr/>
            </a:pPr>
            <a:fld id="{C2470BEE-4521-4C92-8669-DA342A73B5C4}"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43</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062"/>
                                        </p:tgtEl>
                                        <p:attrNameLst>
                                          <p:attrName>style.visibility</p:attrName>
                                        </p:attrNameLst>
                                      </p:cBhvr>
                                      <p:to>
                                        <p:strVal val="visible"/>
                                      </p:to>
                                    </p:set>
                                    <p:animEffect transition="in" filter="blinds(horizontal)">
                                      <p:cBhvr>
                                        <p:cTn id="7" dur="500"/>
                                        <p:tgtEl>
                                          <p:spTgt spid="450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grpId="1" nodeType="clickEffect">
                                  <p:stCondLst>
                                    <p:cond delay="0"/>
                                  </p:stCondLst>
                                  <p:childTnLst>
                                    <p:animEffect transition="out" filter="blinds(horizontal)">
                                      <p:cBhvr>
                                        <p:cTn id="11" dur="500"/>
                                        <p:tgtEl>
                                          <p:spTgt spid="45062"/>
                                        </p:tgtEl>
                                      </p:cBhvr>
                                    </p:animEffect>
                                    <p:set>
                                      <p:cBhvr>
                                        <p:cTn id="12" dur="1" fill="hold">
                                          <p:stCondLst>
                                            <p:cond delay="499"/>
                                          </p:stCondLst>
                                        </p:cTn>
                                        <p:tgtEl>
                                          <p:spTgt spid="45062"/>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5061"/>
                                        </p:tgtEl>
                                        <p:attrNameLst>
                                          <p:attrName>style.visibility</p:attrName>
                                        </p:attrNameLst>
                                      </p:cBhvr>
                                      <p:to>
                                        <p:strVal val="visible"/>
                                      </p:to>
                                    </p:set>
                                    <p:animEffect transition="in" filter="blinds(horizontal)">
                                      <p:cBhvr>
                                        <p:cTn id="17" dur="500"/>
                                        <p:tgtEl>
                                          <p:spTgt spid="450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xit" presetSubtype="4" fill="hold" grpId="1" nodeType="clickEffect">
                                  <p:stCondLst>
                                    <p:cond delay="0"/>
                                  </p:stCondLst>
                                  <p:childTnLst>
                                    <p:anim calcmode="lin" valueType="num">
                                      <p:cBhvr additive="base">
                                        <p:cTn id="21" dur="500"/>
                                        <p:tgtEl>
                                          <p:spTgt spid="45061"/>
                                        </p:tgtEl>
                                        <p:attrNameLst>
                                          <p:attrName>ppt_x</p:attrName>
                                        </p:attrNameLst>
                                      </p:cBhvr>
                                      <p:tavLst>
                                        <p:tav tm="0">
                                          <p:val>
                                            <p:strVal val="ppt_x"/>
                                          </p:val>
                                        </p:tav>
                                        <p:tav tm="100000">
                                          <p:val>
                                            <p:strVal val="ppt_x"/>
                                          </p:val>
                                        </p:tav>
                                      </p:tavLst>
                                    </p:anim>
                                    <p:anim calcmode="lin" valueType="num">
                                      <p:cBhvr additive="base">
                                        <p:cTn id="22" dur="500"/>
                                        <p:tgtEl>
                                          <p:spTgt spid="45061"/>
                                        </p:tgtEl>
                                        <p:attrNameLst>
                                          <p:attrName>ppt_y</p:attrName>
                                        </p:attrNameLst>
                                      </p:cBhvr>
                                      <p:tavLst>
                                        <p:tav tm="0">
                                          <p:val>
                                            <p:strVal val="ppt_y"/>
                                          </p:val>
                                        </p:tav>
                                        <p:tav tm="100000">
                                          <p:val>
                                            <p:strVal val="1+ppt_h/2"/>
                                          </p:val>
                                        </p:tav>
                                      </p:tavLst>
                                    </p:anim>
                                    <p:set>
                                      <p:cBhvr>
                                        <p:cTn id="23" dur="1" fill="hold">
                                          <p:stCondLst>
                                            <p:cond delay="499"/>
                                          </p:stCondLst>
                                        </p:cTn>
                                        <p:tgtEl>
                                          <p:spTgt spid="450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animBg="1"/>
      <p:bldP spid="45061" grpId="1" animBg="1"/>
      <p:bldP spid="45062" grpId="0" animBg="1"/>
      <p:bldP spid="45062"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3" name="AutoShape 4">
            <a:hlinkClick r:id="" action="ppaction://noaction" highlightClick="1"/>
          </p:cNvPr>
          <p:cNvSpPr>
            <a:spLocks noChangeArrowheads="1"/>
          </p:cNvSpPr>
          <p:nvPr/>
        </p:nvSpPr>
        <p:spPr bwMode="auto">
          <a:xfrm>
            <a:off x="2268338" y="1056427"/>
            <a:ext cx="1223962" cy="719138"/>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2" action="ppaction://hlinkfile"/>
              </a:rPr>
              <a:t>CAI</a:t>
            </a:r>
            <a:endParaRPr lang="en-US" altLang="zh-CN" sz="2400">
              <a:latin typeface="隶书" pitchFamily="49" charset="-122"/>
              <a:ea typeface="隶书" pitchFamily="49" charset="-122"/>
            </a:endParaRPr>
          </a:p>
        </p:txBody>
      </p:sp>
      <p:pic>
        <p:nvPicPr>
          <p:cNvPr id="19" name="Picture 3" descr="5a15">
            <a:hlinkClick r:id="rId3" action="ppaction://hlinkfile"/>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254994"/>
            <a:ext cx="5760639"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5868144" y="1700808"/>
            <a:ext cx="2736305" cy="4276725"/>
            <a:chOff x="5868144" y="1700808"/>
            <a:chExt cx="2736305" cy="4276725"/>
          </a:xfrm>
        </p:grpSpPr>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144" y="1700808"/>
              <a:ext cx="2664296" cy="427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 name="Group 11"/>
            <p:cNvGrpSpPr>
              <a:grpSpLocks/>
            </p:cNvGrpSpPr>
            <p:nvPr/>
          </p:nvGrpSpPr>
          <p:grpSpPr bwMode="auto">
            <a:xfrm>
              <a:off x="6372201" y="1752679"/>
              <a:ext cx="2232248" cy="1223963"/>
              <a:chOff x="3152" y="663"/>
              <a:chExt cx="1179" cy="862"/>
            </a:xfrm>
          </p:grpSpPr>
          <p:sp>
            <p:nvSpPr>
              <p:cNvPr id="21" name="Line 12"/>
              <p:cNvSpPr>
                <a:spLocks noChangeShapeType="1"/>
              </p:cNvSpPr>
              <p:nvPr/>
            </p:nvSpPr>
            <p:spPr bwMode="auto">
              <a:xfrm>
                <a:off x="3152" y="663"/>
                <a:ext cx="0" cy="862"/>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13"/>
              <p:cNvSpPr>
                <a:spLocks noChangeShapeType="1"/>
              </p:cNvSpPr>
              <p:nvPr/>
            </p:nvSpPr>
            <p:spPr bwMode="auto">
              <a:xfrm>
                <a:off x="3152" y="663"/>
                <a:ext cx="1179"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14"/>
              <p:cNvSpPr>
                <a:spLocks noChangeShapeType="1"/>
              </p:cNvSpPr>
              <p:nvPr/>
            </p:nvSpPr>
            <p:spPr bwMode="auto">
              <a:xfrm>
                <a:off x="4331" y="663"/>
                <a:ext cx="0" cy="862"/>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15"/>
              <p:cNvSpPr>
                <a:spLocks noChangeShapeType="1"/>
              </p:cNvSpPr>
              <p:nvPr/>
            </p:nvSpPr>
            <p:spPr bwMode="auto">
              <a:xfrm>
                <a:off x="3152" y="1525"/>
                <a:ext cx="1179"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3" name="日期占位符 2"/>
          <p:cNvSpPr>
            <a:spLocks noGrp="1"/>
          </p:cNvSpPr>
          <p:nvPr>
            <p:ph type="dt" sz="half" idx="10"/>
          </p:nvPr>
        </p:nvSpPr>
        <p:spPr/>
        <p:txBody>
          <a:bodyPr/>
          <a:lstStyle/>
          <a:p>
            <a:pPr>
              <a:defRPr/>
            </a:pPr>
            <a:fld id="{674E3AE2-3AB6-48D7-9593-3B1DB590D44D}" type="datetime11">
              <a:rPr lang="zh-CN" altLang="en-US" smtClean="0"/>
              <a:t>09:11:06</a:t>
            </a:fld>
            <a:endParaRPr lang="en-US" altLang="zh-CN"/>
          </a:p>
        </p:txBody>
      </p:sp>
      <p:sp>
        <p:nvSpPr>
          <p:cNvPr id="4" name="灯片编号占位符 3"/>
          <p:cNvSpPr>
            <a:spLocks noGrp="1"/>
          </p:cNvSpPr>
          <p:nvPr>
            <p:ph type="sldNum" sz="quarter" idx="12"/>
          </p:nvPr>
        </p:nvSpPr>
        <p:spPr/>
        <p:txBody>
          <a:bodyPr/>
          <a:lstStyle/>
          <a:p>
            <a:pPr>
              <a:defRPr/>
            </a:pPr>
            <a:fld id="{128B08FC-01B2-4106-965F-E3782BA43ADA}" type="slidenum">
              <a:rPr lang="en-US" altLang="zh-CN" smtClean="0"/>
              <a:pPr>
                <a:defRPr/>
              </a:pPr>
              <a:t>44</a:t>
            </a:fld>
            <a:endParaRPr lang="en-US" altLang="zh-CN"/>
          </a:p>
        </p:txBody>
      </p:sp>
    </p:spTree>
    <p:extLst>
      <p:ext uri="{BB962C8B-B14F-4D97-AF65-F5344CB8AC3E}">
        <p14:creationId xmlns:p14="http://schemas.microsoft.com/office/powerpoint/2010/main" val="1869221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3" name="AutoShape 4">
            <a:hlinkClick r:id="" action="ppaction://noaction" highlightClick="1"/>
          </p:cNvPr>
          <p:cNvSpPr>
            <a:spLocks noChangeArrowheads="1"/>
          </p:cNvSpPr>
          <p:nvPr/>
        </p:nvSpPr>
        <p:spPr bwMode="auto">
          <a:xfrm>
            <a:off x="2268338" y="1056427"/>
            <a:ext cx="1223962" cy="719138"/>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2" action="ppaction://hlinkfile"/>
              </a:rPr>
              <a:t>CAI</a:t>
            </a:r>
            <a:endParaRPr lang="en-US" altLang="zh-CN" sz="2400">
              <a:latin typeface="隶书" pitchFamily="49" charset="-122"/>
              <a:ea typeface="隶书" pitchFamily="49" charset="-122"/>
            </a:endParaRPr>
          </a:p>
        </p:txBody>
      </p:sp>
      <p:pic>
        <p:nvPicPr>
          <p:cNvPr id="19" name="Picture 3" descr="5a15">
            <a:hlinkClick r:id="rId3" action="ppaction://hlinkfile"/>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254994"/>
            <a:ext cx="5760639"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2160" y="1719857"/>
            <a:ext cx="2114550"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p:cNvSpPr>
            <a:spLocks noGrp="1"/>
          </p:cNvSpPr>
          <p:nvPr>
            <p:ph type="dt" sz="half" idx="10"/>
          </p:nvPr>
        </p:nvSpPr>
        <p:spPr/>
        <p:txBody>
          <a:bodyPr/>
          <a:lstStyle/>
          <a:p>
            <a:pPr>
              <a:defRPr/>
            </a:pPr>
            <a:fld id="{F73C0BF2-038E-473A-871A-CED9D33B8F12}"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45</a:t>
            </a:fld>
            <a:endParaRPr lang="en-US" altLang="zh-CN"/>
          </a:p>
        </p:txBody>
      </p:sp>
    </p:spTree>
    <p:extLst>
      <p:ext uri="{BB962C8B-B14F-4D97-AF65-F5344CB8AC3E}">
        <p14:creationId xmlns:p14="http://schemas.microsoft.com/office/powerpoint/2010/main" val="22595624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57200" y="548680"/>
            <a:ext cx="6347048" cy="868958"/>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5.3  </a:t>
            </a:r>
            <a:r>
              <a:rPr lang="zh-CN" altLang="en-US">
                <a:solidFill>
                  <a:srgbClr val="330066"/>
                </a:solidFill>
                <a:cs typeface="Times New Roman" pitchFamily="18" charset="0"/>
              </a:rPr>
              <a:t>时序产生器和控制方式</a:t>
            </a:r>
          </a:p>
        </p:txBody>
      </p:sp>
      <p:sp>
        <p:nvSpPr>
          <p:cNvPr id="32772" name="Rectangle 3"/>
          <p:cNvSpPr>
            <a:spLocks noGrp="1" noChangeArrowheads="1"/>
          </p:cNvSpPr>
          <p:nvPr>
            <p:ph type="body" idx="1"/>
          </p:nvPr>
        </p:nvSpPr>
        <p:spPr>
          <a:xfrm>
            <a:off x="457200" y="1719263"/>
            <a:ext cx="5338936" cy="1781745"/>
          </a:xfrm>
        </p:spPr>
        <p:txBody>
          <a:bodyPr/>
          <a:lstStyle/>
          <a:p>
            <a:pPr eaLnBrk="1" hangingPunct="1">
              <a:buFont typeface="Wingdings" pitchFamily="2" charset="2"/>
              <a:buNone/>
            </a:pPr>
            <a:r>
              <a:rPr lang="en-US" altLang="zh-CN"/>
              <a:t>5.3.1 </a:t>
            </a:r>
            <a:r>
              <a:rPr lang="zh-CN" altLang="en-US"/>
              <a:t>时序信号的作用和体制</a:t>
            </a:r>
          </a:p>
          <a:p>
            <a:pPr eaLnBrk="1" hangingPunct="1">
              <a:buFont typeface="Wingdings" pitchFamily="2" charset="2"/>
              <a:buNone/>
            </a:pPr>
            <a:r>
              <a:rPr lang="en-US" altLang="zh-CN"/>
              <a:t>5.3.2 </a:t>
            </a:r>
            <a:r>
              <a:rPr lang="zh-CN" altLang="en-US"/>
              <a:t>时序信号产生器</a:t>
            </a:r>
          </a:p>
          <a:p>
            <a:pPr eaLnBrk="1" hangingPunct="1">
              <a:buFont typeface="Wingdings" pitchFamily="2" charset="2"/>
              <a:buNone/>
            </a:pPr>
            <a:r>
              <a:rPr lang="en-US" altLang="zh-CN">
                <a:cs typeface="Times New Roman" pitchFamily="18" charset="0"/>
              </a:rPr>
              <a:t>5</a:t>
            </a:r>
            <a:r>
              <a:rPr lang="en-US" altLang="zh-CN"/>
              <a:t>.3.3 </a:t>
            </a:r>
            <a:r>
              <a:rPr lang="zh-CN" altLang="en-US"/>
              <a:t>控制方式</a:t>
            </a:r>
          </a:p>
        </p:txBody>
      </p:sp>
      <p:sp>
        <p:nvSpPr>
          <p:cNvPr id="2" name="日期占位符 1"/>
          <p:cNvSpPr>
            <a:spLocks noGrp="1"/>
          </p:cNvSpPr>
          <p:nvPr>
            <p:ph type="dt" sz="half" idx="10"/>
          </p:nvPr>
        </p:nvSpPr>
        <p:spPr/>
        <p:txBody>
          <a:bodyPr/>
          <a:lstStyle/>
          <a:p>
            <a:pPr>
              <a:defRPr/>
            </a:pPr>
            <a:fld id="{F7D16764-6C0F-408F-85F5-AC4D31CD4E82}"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46</a:t>
            </a:fld>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467544" y="404664"/>
            <a:ext cx="6635080" cy="868958"/>
          </a:xfrm>
        </p:spPr>
        <p:txBody>
          <a:bodyPr/>
          <a:lstStyle/>
          <a:p>
            <a:pPr eaLnBrk="1" hangingPunct="1"/>
            <a:r>
              <a:rPr lang="en-US" altLang="zh-CN"/>
              <a:t>5.3.1</a:t>
            </a:r>
            <a:r>
              <a:rPr lang="zh-CN" altLang="en-US"/>
              <a:t> 时序信号的作用和体制</a:t>
            </a:r>
          </a:p>
        </p:txBody>
      </p:sp>
      <p:sp>
        <p:nvSpPr>
          <p:cNvPr id="33796" name="Rectangle 3"/>
          <p:cNvSpPr>
            <a:spLocks noGrp="1" noChangeArrowheads="1"/>
          </p:cNvSpPr>
          <p:nvPr>
            <p:ph type="body" idx="1"/>
          </p:nvPr>
        </p:nvSpPr>
        <p:spPr>
          <a:xfrm>
            <a:off x="467544" y="1484784"/>
            <a:ext cx="8229600" cy="4608512"/>
          </a:xfrm>
        </p:spPr>
        <p:txBody>
          <a:bodyPr/>
          <a:lstStyle/>
          <a:p>
            <a:pPr marL="0" indent="457200" eaLnBrk="1" hangingPunct="1">
              <a:spcBef>
                <a:spcPts val="600"/>
              </a:spcBef>
              <a:buNone/>
            </a:pPr>
            <a:r>
              <a:rPr lang="zh-CN" altLang="en-US" sz="2600"/>
              <a:t>在日常生活中，人们学习、工作和休息都有一个严格的作息时间。</a:t>
            </a:r>
            <a:r>
              <a:rPr lang="en-US" altLang="zh-CN" sz="2600"/>
              <a:t>CPU</a:t>
            </a:r>
            <a:r>
              <a:rPr lang="zh-CN" altLang="en-US" sz="2600"/>
              <a:t>中也有一个类似“作息时间表”的东西，它称为</a:t>
            </a:r>
            <a:r>
              <a:rPr lang="zh-CN" altLang="en-US" sz="2600" b="1">
                <a:solidFill>
                  <a:srgbClr val="FF0000"/>
                </a:solidFill>
              </a:rPr>
              <a:t>时序信号</a:t>
            </a:r>
            <a:r>
              <a:rPr lang="zh-CN" altLang="en-US" sz="2600"/>
              <a:t>。</a:t>
            </a:r>
            <a:endParaRPr lang="en-US" altLang="zh-CN" sz="2600"/>
          </a:p>
          <a:p>
            <a:pPr marL="0" indent="457200" eaLnBrk="1" hangingPunct="1">
              <a:spcBef>
                <a:spcPts val="600"/>
              </a:spcBef>
              <a:buNone/>
            </a:pPr>
            <a:r>
              <a:rPr lang="zh-CN" altLang="en-US" sz="2600" smtClean="0"/>
              <a:t>计算机之所以</a:t>
            </a:r>
            <a:r>
              <a:rPr lang="zh-CN" altLang="en-US" sz="2600"/>
              <a:t>能够准确、迅速、有条不紊地工作，正是因为在</a:t>
            </a:r>
            <a:r>
              <a:rPr lang="en-US" altLang="zh-CN" sz="2600"/>
              <a:t>CPU</a:t>
            </a:r>
            <a:r>
              <a:rPr lang="zh-CN" altLang="en-US" sz="2600"/>
              <a:t>中有一个时序信号产生器。计算机一旦被启动，在时钟脉冲的作用下，</a:t>
            </a:r>
            <a:r>
              <a:rPr lang="en-US" altLang="zh-CN" sz="2600"/>
              <a:t>CPU</a:t>
            </a:r>
            <a:r>
              <a:rPr lang="zh-CN" altLang="en-US" sz="2600"/>
              <a:t>开始取指令并执行指令，操作控制器就利用定时脉冲的</a:t>
            </a:r>
            <a:r>
              <a:rPr lang="zh-CN" altLang="en-US" sz="2600" smtClean="0"/>
              <a:t>顺序以及不同</a:t>
            </a:r>
            <a:r>
              <a:rPr lang="zh-CN" altLang="en-US" sz="2600"/>
              <a:t>的脉冲间隔，有条理、有节奏地指挥机器各个部件按规定时间动作，规定在这个脉冲到来时做什么，在那个脉冲到来时又做什么，给计算机各部分提供工作所需的时间标志。为此，需要采用</a:t>
            </a:r>
            <a:r>
              <a:rPr lang="zh-CN" altLang="en-US" sz="2600" b="1">
                <a:solidFill>
                  <a:srgbClr val="FF0000"/>
                </a:solidFill>
              </a:rPr>
              <a:t>多级时序体制</a:t>
            </a:r>
            <a:r>
              <a:rPr lang="zh-CN" altLang="en-US" sz="2600"/>
              <a:t>。</a:t>
            </a:r>
            <a:endParaRPr lang="en-US" altLang="zh-CN" sz="2600"/>
          </a:p>
        </p:txBody>
      </p:sp>
      <p:sp>
        <p:nvSpPr>
          <p:cNvPr id="2" name="日期占位符 1"/>
          <p:cNvSpPr>
            <a:spLocks noGrp="1"/>
          </p:cNvSpPr>
          <p:nvPr>
            <p:ph type="dt" sz="half" idx="10"/>
          </p:nvPr>
        </p:nvSpPr>
        <p:spPr/>
        <p:txBody>
          <a:bodyPr/>
          <a:lstStyle/>
          <a:p>
            <a:pPr>
              <a:defRPr/>
            </a:pPr>
            <a:fld id="{331FBDA8-FD8C-4F96-B61D-B1ACA3F1A4A7}"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47</a:t>
            </a:fld>
            <a:endParaRPr lang="en-US" altLang="zh-CN"/>
          </a:p>
        </p:txBody>
      </p:sp>
    </p:spTree>
    <p:extLst>
      <p:ext uri="{BB962C8B-B14F-4D97-AF65-F5344CB8AC3E}">
        <p14:creationId xmlns:p14="http://schemas.microsoft.com/office/powerpoint/2010/main" val="20570464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467544" y="404664"/>
            <a:ext cx="6635080" cy="868958"/>
          </a:xfrm>
        </p:spPr>
        <p:txBody>
          <a:bodyPr/>
          <a:lstStyle/>
          <a:p>
            <a:pPr eaLnBrk="1" hangingPunct="1"/>
            <a:r>
              <a:rPr lang="en-US" altLang="zh-CN"/>
              <a:t>5.3.1</a:t>
            </a:r>
            <a:r>
              <a:rPr lang="zh-CN" altLang="en-US"/>
              <a:t> 时序信号的作用和体制</a:t>
            </a:r>
          </a:p>
        </p:txBody>
      </p:sp>
      <p:sp>
        <p:nvSpPr>
          <p:cNvPr id="33796" name="Rectangle 3"/>
          <p:cNvSpPr>
            <a:spLocks noGrp="1" noChangeArrowheads="1"/>
          </p:cNvSpPr>
          <p:nvPr>
            <p:ph type="body" idx="1"/>
          </p:nvPr>
        </p:nvSpPr>
        <p:spPr>
          <a:xfrm>
            <a:off x="467544" y="1484784"/>
            <a:ext cx="8229600" cy="4608512"/>
          </a:xfrm>
        </p:spPr>
        <p:txBody>
          <a:bodyPr/>
          <a:lstStyle/>
          <a:p>
            <a:pPr marL="0" indent="0" eaLnBrk="1" hangingPunct="1">
              <a:spcBef>
                <a:spcPts val="600"/>
              </a:spcBef>
              <a:buNone/>
            </a:pPr>
            <a:r>
              <a:rPr lang="zh-CN" altLang="en-US" sz="2600" b="1">
                <a:solidFill>
                  <a:srgbClr val="FF0000"/>
                </a:solidFill>
              </a:rPr>
              <a:t>多级时序体制</a:t>
            </a:r>
            <a:endParaRPr lang="en-US" altLang="zh-CN" sz="2600" b="1">
              <a:solidFill>
                <a:srgbClr val="FF0000"/>
              </a:solidFill>
            </a:endParaRPr>
          </a:p>
          <a:p>
            <a:pPr marL="0" indent="457200" eaLnBrk="1" hangingPunct="1">
              <a:spcBef>
                <a:spcPts val="600"/>
              </a:spcBef>
              <a:buNone/>
            </a:pPr>
            <a:r>
              <a:rPr lang="zh-CN" altLang="en-US" sz="2800"/>
              <a:t>现实中的时序系统有时，分，秒。计算机中则是指令周期、机器周期（</a:t>
            </a:r>
            <a:r>
              <a:rPr lang="en-US" altLang="zh-CN" sz="2800"/>
              <a:t>CPU</a:t>
            </a:r>
            <a:r>
              <a:rPr lang="zh-CN" altLang="en-US" sz="2800"/>
              <a:t>周期）和节拍脉冲。</a:t>
            </a:r>
            <a:endParaRPr lang="en-US" altLang="zh-CN" sz="2800"/>
          </a:p>
          <a:p>
            <a:pPr marL="0" indent="457200" eaLnBrk="1" hangingPunct="1">
              <a:spcBef>
                <a:spcPts val="600"/>
              </a:spcBef>
              <a:buNone/>
            </a:pPr>
            <a:r>
              <a:rPr lang="zh-CN" altLang="en-US" sz="2800"/>
              <a:t>一条指令的执行包括取指令和执行指令两个阶段，每个阶段包括若干个</a:t>
            </a:r>
            <a:r>
              <a:rPr lang="en-US" altLang="zh-CN" sz="2800"/>
              <a:t>CPU</a:t>
            </a:r>
            <a:r>
              <a:rPr lang="zh-CN" altLang="en-US" sz="2800"/>
              <a:t>周期。同样的“内存读”命令，如果是取指阶段，则读出的是指令，如果在执行阶段，则读出的是操作数。</a:t>
            </a:r>
            <a:endParaRPr lang="en-US" altLang="zh-CN" sz="2800"/>
          </a:p>
          <a:p>
            <a:pPr marL="0" indent="457200" eaLnBrk="1" hangingPunct="1">
              <a:spcBef>
                <a:spcPts val="600"/>
              </a:spcBef>
              <a:buNone/>
            </a:pPr>
            <a:r>
              <a:rPr lang="zh-CN" altLang="en-US" sz="2800"/>
              <a:t>在一个</a:t>
            </a:r>
            <a:r>
              <a:rPr lang="en-US" altLang="zh-CN" sz="2800"/>
              <a:t>CPU</a:t>
            </a:r>
            <a:r>
              <a:rPr lang="zh-CN" altLang="en-US" sz="2800"/>
              <a:t>周期中，又把时间分为若干个小段，以便规定在这一小段时间中</a:t>
            </a:r>
            <a:r>
              <a:rPr lang="en-US" altLang="zh-CN" sz="2800"/>
              <a:t>CPU</a:t>
            </a:r>
            <a:r>
              <a:rPr lang="zh-CN" altLang="en-US" sz="2800"/>
              <a:t>干什么，在另一个小段中</a:t>
            </a:r>
            <a:r>
              <a:rPr lang="en-US" altLang="zh-CN" sz="2800"/>
              <a:t>CPU</a:t>
            </a:r>
            <a:r>
              <a:rPr lang="zh-CN" altLang="en-US" sz="2800"/>
              <a:t>又干什么。</a:t>
            </a:r>
            <a:endParaRPr lang="en-US" altLang="zh-CN" sz="2600"/>
          </a:p>
        </p:txBody>
      </p:sp>
      <p:sp>
        <p:nvSpPr>
          <p:cNvPr id="2" name="日期占位符 1"/>
          <p:cNvSpPr>
            <a:spLocks noGrp="1"/>
          </p:cNvSpPr>
          <p:nvPr>
            <p:ph type="dt" sz="half" idx="10"/>
          </p:nvPr>
        </p:nvSpPr>
        <p:spPr/>
        <p:txBody>
          <a:bodyPr/>
          <a:lstStyle/>
          <a:p>
            <a:pPr>
              <a:defRPr/>
            </a:pPr>
            <a:fld id="{29545483-9A0D-4256-A8DB-A02712E76A7F}"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48</a:t>
            </a:fld>
            <a:endParaRPr lang="en-US" altLang="zh-CN"/>
          </a:p>
        </p:txBody>
      </p:sp>
    </p:spTree>
    <p:extLst>
      <p:ext uri="{BB962C8B-B14F-4D97-AF65-F5344CB8AC3E}">
        <p14:creationId xmlns:p14="http://schemas.microsoft.com/office/powerpoint/2010/main" val="12130630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3"/>
          <p:cNvSpPr>
            <a:spLocks noGrp="1" noChangeArrowheads="1"/>
          </p:cNvSpPr>
          <p:nvPr>
            <p:ph type="body" idx="1"/>
          </p:nvPr>
        </p:nvSpPr>
        <p:spPr>
          <a:xfrm>
            <a:off x="323528" y="1700808"/>
            <a:ext cx="8229600" cy="3038028"/>
          </a:xfrm>
        </p:spPr>
        <p:txBody>
          <a:bodyPr/>
          <a:lstStyle/>
          <a:p>
            <a:pPr marL="0" lvl="2" indent="457200" eaLnBrk="1" hangingPunct="1">
              <a:spcBef>
                <a:spcPts val="600"/>
              </a:spcBef>
              <a:buNone/>
              <a:defRPr/>
            </a:pPr>
            <a:r>
              <a:rPr lang="zh-CN" altLang="en-US" sz="2400"/>
              <a:t>组成</a:t>
            </a:r>
            <a:r>
              <a:rPr lang="zh-CN" altLang="en-US" sz="2400" dirty="0"/>
              <a:t>计算机硬件的器件特性决定了时序信号的基本体制是电位</a:t>
            </a:r>
            <a:r>
              <a:rPr lang="en-US" altLang="zh-CN" sz="2400" dirty="0"/>
              <a:t>—</a:t>
            </a:r>
            <a:r>
              <a:rPr lang="zh-CN" altLang="en-US" sz="2400"/>
              <a:t>脉冲制。</a:t>
            </a:r>
            <a:endParaRPr lang="en-US" altLang="zh-CN" sz="2400"/>
          </a:p>
          <a:p>
            <a:pPr marL="0" lvl="2" indent="0" eaLnBrk="1" hangingPunct="1">
              <a:spcBef>
                <a:spcPts val="600"/>
              </a:spcBef>
              <a:buNone/>
              <a:defRPr/>
            </a:pPr>
            <a:r>
              <a:rPr lang="zh-CN" altLang="en-US" sz="2400"/>
              <a:t>例如</a:t>
            </a:r>
            <a:r>
              <a:rPr lang="en-US" altLang="zh-CN" sz="2400"/>
              <a:t>D</a:t>
            </a:r>
            <a:r>
              <a:rPr lang="zh-CN" altLang="en-US" sz="2400"/>
              <a:t>触发器的信号特性，</a:t>
            </a:r>
            <a:r>
              <a:rPr lang="en-US" altLang="zh-CN" sz="2400"/>
              <a:t>D</a:t>
            </a:r>
            <a:r>
              <a:rPr lang="zh-CN" altLang="en-US" sz="2400" dirty="0"/>
              <a:t>为电位输入端，</a:t>
            </a:r>
            <a:r>
              <a:rPr lang="en-US" altLang="zh-CN" sz="2400" dirty="0"/>
              <a:t>CP</a:t>
            </a:r>
            <a:r>
              <a:rPr lang="zh-CN" altLang="en-US" sz="2400" dirty="0"/>
              <a:t>（</a:t>
            </a:r>
            <a:r>
              <a:rPr lang="en-US" altLang="zh-CN" sz="2400" dirty="0"/>
              <a:t>Clock Pulse</a:t>
            </a:r>
            <a:r>
              <a:rPr lang="zh-CN" altLang="en-US" sz="2400" dirty="0"/>
              <a:t>）为脉冲</a:t>
            </a:r>
            <a:r>
              <a:rPr lang="zh-CN" altLang="en-US" sz="2400"/>
              <a:t>输入端，</a:t>
            </a:r>
            <a:r>
              <a:rPr lang="en-US" altLang="zh-CN" sz="2400"/>
              <a:t>R,S</a:t>
            </a:r>
            <a:r>
              <a:rPr lang="zh-CN" altLang="en-US" sz="2400" dirty="0"/>
              <a:t>为电位</a:t>
            </a:r>
            <a:r>
              <a:rPr lang="zh-CN" altLang="en-US" sz="2400"/>
              <a:t>输入端。</a:t>
            </a:r>
            <a:endParaRPr lang="zh-CN" altLang="en-US" sz="2400" dirty="0"/>
          </a:p>
          <a:p>
            <a:pPr marL="0" lvl="2" indent="0" eaLnBrk="1" hangingPunct="1">
              <a:spcBef>
                <a:spcPts val="600"/>
              </a:spcBef>
              <a:buNone/>
              <a:defRPr/>
            </a:pPr>
            <a:r>
              <a:rPr lang="en-US" altLang="zh-CN" sz="2400"/>
              <a:t>D</a:t>
            </a:r>
            <a:r>
              <a:rPr lang="zh-CN" altLang="en-US" sz="2400"/>
              <a:t>除法器的特性方程如下：</a:t>
            </a:r>
            <a:endParaRPr lang="zh-CN" altLang="en-US" sz="2400" dirty="0"/>
          </a:p>
          <a:p>
            <a:pPr marL="0" lvl="3" indent="0" eaLnBrk="1" hangingPunct="1">
              <a:spcBef>
                <a:spcPts val="600"/>
              </a:spcBef>
              <a:buNone/>
              <a:defRPr/>
            </a:pPr>
            <a:r>
              <a:rPr lang="en-US" altLang="zh-CN" sz="2400" dirty="0"/>
              <a:t>D=0</a:t>
            </a:r>
            <a:r>
              <a:rPr lang="zh-CN" altLang="en-US" sz="2400" dirty="0"/>
              <a:t>时，</a:t>
            </a:r>
            <a:r>
              <a:rPr lang="en-US" altLang="zh-CN" sz="2400" dirty="0"/>
              <a:t>CP</a:t>
            </a:r>
            <a:r>
              <a:rPr lang="zh-CN" altLang="en-US" sz="2400" dirty="0"/>
              <a:t>上升沿到来时，</a:t>
            </a:r>
            <a:r>
              <a:rPr lang="en-US" altLang="zh-CN" sz="2400" dirty="0"/>
              <a:t>D</a:t>
            </a:r>
            <a:r>
              <a:rPr lang="zh-CN" altLang="en-US" sz="2400" dirty="0"/>
              <a:t>触发器状态</a:t>
            </a:r>
            <a:r>
              <a:rPr lang="zh-CN" altLang="en-US" sz="2400"/>
              <a:t>置</a:t>
            </a:r>
            <a:r>
              <a:rPr lang="en-US" altLang="zh-CN" sz="2400"/>
              <a:t>0</a:t>
            </a:r>
            <a:r>
              <a:rPr lang="zh-CN" altLang="en-US" sz="2400"/>
              <a:t>；</a:t>
            </a:r>
            <a:endParaRPr lang="en-US" altLang="zh-CN" sz="2400" dirty="0"/>
          </a:p>
          <a:p>
            <a:pPr marL="0" lvl="3" indent="0" eaLnBrk="1" hangingPunct="1">
              <a:spcBef>
                <a:spcPts val="600"/>
              </a:spcBef>
              <a:buNone/>
              <a:defRPr/>
            </a:pPr>
            <a:r>
              <a:rPr lang="en-US" altLang="zh-CN" sz="2400" dirty="0"/>
              <a:t>D=1</a:t>
            </a:r>
            <a:r>
              <a:rPr lang="zh-CN" altLang="en-US" sz="2400" dirty="0"/>
              <a:t>时，</a:t>
            </a:r>
            <a:r>
              <a:rPr lang="en-US" altLang="zh-CN" sz="2400" dirty="0"/>
              <a:t>CP</a:t>
            </a:r>
            <a:r>
              <a:rPr lang="zh-CN" altLang="en-US" sz="2400" dirty="0"/>
              <a:t>上升沿到来时，</a:t>
            </a:r>
            <a:r>
              <a:rPr lang="en-US" altLang="zh-CN" sz="2400" dirty="0"/>
              <a:t>D</a:t>
            </a:r>
            <a:r>
              <a:rPr lang="zh-CN" altLang="en-US" sz="2400" dirty="0"/>
              <a:t>触发器状态</a:t>
            </a:r>
            <a:r>
              <a:rPr lang="zh-CN" altLang="en-US" sz="2400"/>
              <a:t>置</a:t>
            </a:r>
            <a:r>
              <a:rPr lang="en-US" altLang="zh-CN" sz="2400"/>
              <a:t>1</a:t>
            </a:r>
            <a:r>
              <a:rPr lang="zh-CN" altLang="en-US" sz="2400"/>
              <a:t>。</a:t>
            </a:r>
            <a:endParaRPr lang="en-US" altLang="zh-CN" sz="2400" dirty="0"/>
          </a:p>
        </p:txBody>
      </p:sp>
      <p:sp>
        <p:nvSpPr>
          <p:cNvPr id="34821" name="Rectangle 4"/>
          <p:cNvSpPr>
            <a:spLocks noChangeArrowheads="1"/>
          </p:cNvSpPr>
          <p:nvPr/>
        </p:nvSpPr>
        <p:spPr bwMode="auto">
          <a:xfrm>
            <a:off x="3848100" y="2809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pic>
        <p:nvPicPr>
          <p:cNvPr id="34822" name="Picture 5" descr="5pic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941168"/>
            <a:ext cx="1728192" cy="1512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Grp="1" noChangeArrowheads="1"/>
          </p:cNvSpPr>
          <p:nvPr>
            <p:ph type="title"/>
          </p:nvPr>
        </p:nvSpPr>
        <p:spPr>
          <a:xfrm>
            <a:off x="323528" y="404664"/>
            <a:ext cx="6635080" cy="868958"/>
          </a:xfrm>
        </p:spPr>
        <p:txBody>
          <a:bodyPr/>
          <a:lstStyle/>
          <a:p>
            <a:pPr eaLnBrk="1" hangingPunct="1"/>
            <a:r>
              <a:rPr lang="en-US" altLang="zh-CN"/>
              <a:t>5.3.1</a:t>
            </a:r>
            <a:r>
              <a:rPr lang="zh-CN" altLang="en-US"/>
              <a:t> 时序信号的作用和体制</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4738836"/>
            <a:ext cx="443865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p:cNvSpPr>
            <a:spLocks noGrp="1"/>
          </p:cNvSpPr>
          <p:nvPr>
            <p:ph type="dt" sz="half" idx="10"/>
          </p:nvPr>
        </p:nvSpPr>
        <p:spPr/>
        <p:txBody>
          <a:bodyPr/>
          <a:lstStyle/>
          <a:p>
            <a:pPr>
              <a:defRPr/>
            </a:pPr>
            <a:fld id="{5E3F72C6-77F2-4145-B5B7-DFC17FB38313}"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49</a:t>
            </a:fld>
            <a:endParaRPr lang="en-US" altLang="zh-CN"/>
          </a:p>
        </p:txBody>
      </p:sp>
    </p:spTree>
    <p:extLst>
      <p:ext uri="{BB962C8B-B14F-4D97-AF65-F5344CB8AC3E}">
        <p14:creationId xmlns:p14="http://schemas.microsoft.com/office/powerpoint/2010/main" val="1595074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3"/>
          <p:cNvSpPr>
            <a:spLocks noGrp="1" noChangeArrowheads="1"/>
          </p:cNvSpPr>
          <p:nvPr>
            <p:ph type="body" idx="1"/>
          </p:nvPr>
        </p:nvSpPr>
        <p:spPr>
          <a:xfrm>
            <a:off x="323528" y="2132856"/>
            <a:ext cx="8568952" cy="3312368"/>
          </a:xfrm>
        </p:spPr>
        <p:txBody>
          <a:bodyPr/>
          <a:lstStyle/>
          <a:p>
            <a:pPr marL="0" indent="457200">
              <a:spcBef>
                <a:spcPts val="600"/>
              </a:spcBef>
              <a:buNone/>
            </a:pPr>
            <a:r>
              <a:rPr lang="zh-CN" altLang="zh-CN" sz="2800"/>
              <a:t>运算器和</a:t>
            </a:r>
            <a:r>
              <a:rPr lang="zh-CN" altLang="zh-CN" sz="2800" smtClean="0"/>
              <a:t>控制器</a:t>
            </a:r>
            <a:r>
              <a:rPr lang="zh-CN" altLang="en-US" sz="2800" smtClean="0"/>
              <a:t>是</a:t>
            </a:r>
            <a:r>
              <a:rPr lang="zh-CN" altLang="zh-CN" sz="2800" smtClean="0"/>
              <a:t>组成</a:t>
            </a:r>
            <a:r>
              <a:rPr lang="en-US" altLang="zh-CN" sz="2800"/>
              <a:t>CPU</a:t>
            </a:r>
            <a:r>
              <a:rPr lang="zh-CN" altLang="zh-CN" sz="2800"/>
              <a:t>的两大核心部件。随着</a:t>
            </a:r>
            <a:r>
              <a:rPr lang="en-US" altLang="zh-CN" sz="2800"/>
              <a:t>VLSI</a:t>
            </a:r>
            <a:r>
              <a:rPr lang="zh-CN" altLang="zh-CN" sz="2800"/>
              <a:t>技术的发展，</a:t>
            </a:r>
            <a:r>
              <a:rPr lang="en-US" altLang="zh-CN" sz="2800"/>
              <a:t>CPU</a:t>
            </a:r>
            <a:r>
              <a:rPr lang="zh-CN" altLang="zh-CN" sz="2800"/>
              <a:t>芯片外部的一些逻辑功能部件，如浮点运算器、</a:t>
            </a:r>
            <a:r>
              <a:rPr lang="en-US" altLang="zh-CN" sz="2800"/>
              <a:t>cache</a:t>
            </a:r>
            <a:r>
              <a:rPr lang="zh-CN" altLang="zh-CN" sz="2800"/>
              <a:t>、总线仲裁器等往往集成到</a:t>
            </a:r>
            <a:r>
              <a:rPr lang="en-US" altLang="zh-CN" sz="2800"/>
              <a:t>CPU</a:t>
            </a:r>
            <a:r>
              <a:rPr lang="zh-CN" altLang="zh-CN" sz="2800"/>
              <a:t>芯片内部。</a:t>
            </a:r>
          </a:p>
          <a:p>
            <a:pPr marL="0" indent="457200">
              <a:spcBef>
                <a:spcPts val="600"/>
              </a:spcBef>
              <a:buNone/>
            </a:pPr>
            <a:r>
              <a:rPr lang="zh-CN" altLang="zh-CN" sz="2800"/>
              <a:t>从教学的目的出发，本章以</a:t>
            </a:r>
            <a:r>
              <a:rPr lang="en-US" altLang="zh-CN" sz="2800"/>
              <a:t>CPU</a:t>
            </a:r>
            <a:r>
              <a:rPr lang="zh-CN" altLang="zh-CN" sz="2800"/>
              <a:t>执行指令为主线来组织教学。为便于建立计算机的整机概念，突出主要矛盾，给出下图所示的</a:t>
            </a:r>
            <a:r>
              <a:rPr lang="en-US" altLang="zh-CN" sz="2800"/>
              <a:t>CPU</a:t>
            </a:r>
            <a:r>
              <a:rPr lang="zh-CN" altLang="zh-CN" sz="2800"/>
              <a:t>模型。</a:t>
            </a:r>
            <a:endParaRPr lang="zh-CN" altLang="en-US" sz="2800"/>
          </a:p>
        </p:txBody>
      </p:sp>
      <p:sp>
        <p:nvSpPr>
          <p:cNvPr id="6" name="Rectangle 2"/>
          <p:cNvSpPr>
            <a:spLocks noGrp="1" noChangeArrowheads="1"/>
          </p:cNvSpPr>
          <p:nvPr>
            <p:ph type="title"/>
          </p:nvPr>
        </p:nvSpPr>
        <p:spPr>
          <a:xfrm>
            <a:off x="395536" y="692696"/>
            <a:ext cx="5122912" cy="724942"/>
          </a:xfrm>
        </p:spPr>
        <p:txBody>
          <a:bodyPr/>
          <a:lstStyle/>
          <a:p>
            <a:pPr eaLnBrk="1" hangingPunct="1"/>
            <a:r>
              <a:rPr lang="en-US" altLang="zh-CN"/>
              <a:t>5.1.2 CPU</a:t>
            </a:r>
            <a:r>
              <a:rPr lang="zh-CN" altLang="en-US"/>
              <a:t>的基本组成</a:t>
            </a:r>
          </a:p>
        </p:txBody>
      </p:sp>
      <p:sp>
        <p:nvSpPr>
          <p:cNvPr id="2" name="日期占位符 1"/>
          <p:cNvSpPr>
            <a:spLocks noGrp="1"/>
          </p:cNvSpPr>
          <p:nvPr>
            <p:ph type="dt" sz="half" idx="10"/>
          </p:nvPr>
        </p:nvSpPr>
        <p:spPr/>
        <p:txBody>
          <a:bodyPr/>
          <a:lstStyle/>
          <a:p>
            <a:pPr>
              <a:defRPr/>
            </a:pPr>
            <a:fld id="{ED8FBD06-82CF-42C1-AF2A-EF390F345320}" type="datetime11">
              <a:rPr lang="zh-CN" altLang="en-US" smtClean="0"/>
              <a:t>09:11:02</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5</a:t>
            </a:fld>
            <a:endParaRPr lang="en-US" altLang="zh-CN"/>
          </a:p>
        </p:txBody>
      </p:sp>
    </p:spTree>
    <p:extLst>
      <p:ext uri="{BB962C8B-B14F-4D97-AF65-F5344CB8AC3E}">
        <p14:creationId xmlns:p14="http://schemas.microsoft.com/office/powerpoint/2010/main" val="35650786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3"/>
          <p:cNvSpPr>
            <a:spLocks noGrp="1" noChangeArrowheads="1"/>
          </p:cNvSpPr>
          <p:nvPr>
            <p:ph type="body" idx="1"/>
          </p:nvPr>
        </p:nvSpPr>
        <p:spPr>
          <a:xfrm>
            <a:off x="539552" y="1700808"/>
            <a:ext cx="8229600" cy="4411662"/>
          </a:xfrm>
        </p:spPr>
        <p:txBody>
          <a:bodyPr/>
          <a:lstStyle/>
          <a:p>
            <a:pPr marL="0" lvl="2" indent="457200" eaLnBrk="1" hangingPunct="1">
              <a:lnSpc>
                <a:spcPct val="120000"/>
              </a:lnSpc>
              <a:spcBef>
                <a:spcPts val="600"/>
              </a:spcBef>
              <a:buNone/>
              <a:defRPr/>
            </a:pPr>
            <a:r>
              <a:rPr lang="zh-CN" altLang="en-US" sz="2400"/>
              <a:t>在</a:t>
            </a:r>
            <a:r>
              <a:rPr lang="zh-CN" sz="2400" b="1">
                <a:solidFill>
                  <a:srgbClr val="FF0000"/>
                </a:solidFill>
              </a:rPr>
              <a:t>硬</a:t>
            </a:r>
            <a:r>
              <a:rPr lang="zh-CN" sz="2400" b="1" dirty="0">
                <a:solidFill>
                  <a:srgbClr val="FF0000"/>
                </a:solidFill>
              </a:rPr>
              <a:t>布线</a:t>
            </a:r>
            <a:r>
              <a:rPr lang="zh-CN" sz="2400" b="1">
                <a:solidFill>
                  <a:srgbClr val="FF0000"/>
                </a:solidFill>
              </a:rPr>
              <a:t>控制器</a:t>
            </a:r>
            <a:r>
              <a:rPr lang="zh-CN" altLang="en-US" sz="2400"/>
              <a:t>中，时序信号往往采用</a:t>
            </a:r>
            <a:r>
              <a:rPr lang="zh-CN" sz="2400" b="1">
                <a:solidFill>
                  <a:srgbClr val="FF0000"/>
                </a:solidFill>
              </a:rPr>
              <a:t>主</a:t>
            </a:r>
            <a:r>
              <a:rPr lang="zh-CN" sz="2400" b="1" dirty="0">
                <a:solidFill>
                  <a:srgbClr val="FF0000"/>
                </a:solidFill>
              </a:rPr>
              <a:t>状态周期</a:t>
            </a:r>
            <a:r>
              <a:rPr lang="zh-CN" altLang="zh-CN" sz="2400" b="1">
                <a:solidFill>
                  <a:srgbClr val="FF0000"/>
                </a:solidFill>
              </a:rPr>
              <a:t>—</a:t>
            </a:r>
            <a:r>
              <a:rPr lang="zh-CN" sz="2400" b="1">
                <a:solidFill>
                  <a:srgbClr val="FF0000"/>
                </a:solidFill>
              </a:rPr>
              <a:t>节拍电位</a:t>
            </a:r>
            <a:r>
              <a:rPr lang="zh-CN" altLang="zh-CN" sz="2400" b="1" dirty="0">
                <a:solidFill>
                  <a:srgbClr val="FF0000"/>
                </a:solidFill>
              </a:rPr>
              <a:t>—</a:t>
            </a:r>
            <a:r>
              <a:rPr lang="zh-CN" sz="2400" b="1" dirty="0">
                <a:solidFill>
                  <a:srgbClr val="FF0000"/>
                </a:solidFill>
              </a:rPr>
              <a:t>节拍脉冲</a:t>
            </a:r>
            <a:r>
              <a:rPr lang="zh-CN" sz="2400" dirty="0"/>
              <a:t>三</a:t>
            </a:r>
            <a:r>
              <a:rPr lang="zh-CN" sz="2400"/>
              <a:t>级体制</a:t>
            </a:r>
            <a:r>
              <a:rPr lang="zh-CN" altLang="en-US" sz="2400"/>
              <a:t>。一个节拍电位表示一个</a:t>
            </a:r>
            <a:r>
              <a:rPr lang="en-US" altLang="zh-CN" sz="2400"/>
              <a:t>CPU</a:t>
            </a:r>
            <a:r>
              <a:rPr lang="zh-CN" altLang="en-US" sz="2400"/>
              <a:t>周期的时间。它表示了一个较大的时间单位；在一个节拍电位中又包含若干个节拍脉冲，以表示较小的时间单位。主状态周期可包含若干个节拍电位，所以它是最大的时间单位。</a:t>
            </a:r>
            <a:r>
              <a:rPr lang="zh-CN" sz="2400"/>
              <a:t/>
            </a:r>
            <a:br>
              <a:rPr lang="zh-CN" sz="2400"/>
            </a:br>
            <a:r>
              <a:rPr lang="zh-CN" altLang="en-US" sz="2400"/>
              <a:t>　　在</a:t>
            </a:r>
            <a:r>
              <a:rPr lang="zh-CN" sz="2400" b="1">
                <a:solidFill>
                  <a:srgbClr val="FF0000"/>
                </a:solidFill>
              </a:rPr>
              <a:t>微程序控制器</a:t>
            </a:r>
            <a:r>
              <a:rPr lang="zh-CN" altLang="en-US" sz="2400"/>
              <a:t>中，时序信号比较简单，一般采用</a:t>
            </a:r>
            <a:r>
              <a:rPr lang="zh-CN" sz="2400" b="1">
                <a:solidFill>
                  <a:srgbClr val="FF0000"/>
                </a:solidFill>
              </a:rPr>
              <a:t>节拍</a:t>
            </a:r>
            <a:r>
              <a:rPr lang="zh-CN" sz="2400" b="1" dirty="0">
                <a:solidFill>
                  <a:srgbClr val="FF0000"/>
                </a:solidFill>
              </a:rPr>
              <a:t>电位</a:t>
            </a:r>
            <a:r>
              <a:rPr lang="zh-CN" altLang="zh-CN" sz="2400" b="1" dirty="0">
                <a:solidFill>
                  <a:srgbClr val="FF0000"/>
                </a:solidFill>
              </a:rPr>
              <a:t>—</a:t>
            </a:r>
            <a:r>
              <a:rPr lang="zh-CN" sz="2400" b="1" dirty="0">
                <a:solidFill>
                  <a:srgbClr val="FF0000"/>
                </a:solidFill>
              </a:rPr>
              <a:t>节拍脉冲</a:t>
            </a:r>
            <a:r>
              <a:rPr lang="zh-CN" sz="2400" dirty="0"/>
              <a:t>二</a:t>
            </a:r>
            <a:r>
              <a:rPr lang="zh-CN" sz="2400"/>
              <a:t>级体制</a:t>
            </a:r>
            <a:r>
              <a:rPr lang="zh-CN" altLang="en-US" sz="2400" smtClean="0"/>
              <a:t>。也就是说</a:t>
            </a:r>
            <a:r>
              <a:rPr lang="zh-CN" altLang="en-US" sz="2400"/>
              <a:t>，它只有一个节拍电位，在节拍电位中又包含若干个节拍脉冲（</a:t>
            </a:r>
            <a:r>
              <a:rPr lang="en-US" altLang="zh-CN" sz="2400"/>
              <a:t>T</a:t>
            </a:r>
            <a:r>
              <a:rPr lang="zh-CN" altLang="en-US" sz="2400"/>
              <a:t>周期）。节拍电位表示一个</a:t>
            </a:r>
            <a:r>
              <a:rPr lang="en-US" altLang="zh-CN" sz="2400"/>
              <a:t>CPU</a:t>
            </a:r>
            <a:r>
              <a:rPr lang="zh-CN" altLang="en-US" sz="2400"/>
              <a:t>周期的时间，而节拍脉冲把一个</a:t>
            </a:r>
            <a:r>
              <a:rPr lang="en-US" altLang="zh-CN" sz="2400"/>
              <a:t>CPU</a:t>
            </a:r>
            <a:r>
              <a:rPr lang="zh-CN" altLang="en-US" sz="2400"/>
              <a:t>周期划分成几个较小的时间间隔。</a:t>
            </a:r>
            <a:endParaRPr lang="en-US" altLang="zh-CN" sz="2100" dirty="0"/>
          </a:p>
        </p:txBody>
      </p:sp>
      <p:sp>
        <p:nvSpPr>
          <p:cNvPr id="34821" name="Rectangle 4"/>
          <p:cNvSpPr>
            <a:spLocks noChangeArrowheads="1"/>
          </p:cNvSpPr>
          <p:nvPr/>
        </p:nvSpPr>
        <p:spPr bwMode="auto">
          <a:xfrm>
            <a:off x="3848100" y="2809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8" name="Rectangle 2"/>
          <p:cNvSpPr>
            <a:spLocks noGrp="1" noChangeArrowheads="1"/>
          </p:cNvSpPr>
          <p:nvPr>
            <p:ph type="title"/>
          </p:nvPr>
        </p:nvSpPr>
        <p:spPr>
          <a:xfrm>
            <a:off x="323528" y="260648"/>
            <a:ext cx="6635080" cy="868958"/>
          </a:xfrm>
        </p:spPr>
        <p:txBody>
          <a:bodyPr/>
          <a:lstStyle/>
          <a:p>
            <a:pPr eaLnBrk="1" hangingPunct="1"/>
            <a:r>
              <a:rPr lang="en-US" altLang="zh-CN"/>
              <a:t>5.3.1</a:t>
            </a:r>
            <a:r>
              <a:rPr lang="zh-CN" altLang="en-US"/>
              <a:t> 时序信号的作用和体制</a:t>
            </a:r>
          </a:p>
        </p:txBody>
      </p:sp>
      <p:sp>
        <p:nvSpPr>
          <p:cNvPr id="2" name="日期占位符 1"/>
          <p:cNvSpPr>
            <a:spLocks noGrp="1"/>
          </p:cNvSpPr>
          <p:nvPr>
            <p:ph type="dt" sz="half" idx="10"/>
          </p:nvPr>
        </p:nvSpPr>
        <p:spPr/>
        <p:txBody>
          <a:bodyPr/>
          <a:lstStyle/>
          <a:p>
            <a:pPr>
              <a:defRPr/>
            </a:pPr>
            <a:fld id="{940793EC-E7D0-42EE-9542-9A7122384875}"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50</a:t>
            </a:fld>
            <a:endParaRPr lang="en-US" alt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467544" y="345480"/>
            <a:ext cx="5482952" cy="868958"/>
          </a:xfrm>
        </p:spPr>
        <p:txBody>
          <a:bodyPr/>
          <a:lstStyle/>
          <a:p>
            <a:pPr eaLnBrk="1" hangingPunct="1"/>
            <a:r>
              <a:rPr lang="en-US" altLang="zh-CN"/>
              <a:t>5.3.2</a:t>
            </a:r>
            <a:r>
              <a:rPr lang="zh-CN" altLang="en-US"/>
              <a:t>　时序信号产生器</a:t>
            </a:r>
          </a:p>
        </p:txBody>
      </p:sp>
      <p:sp>
        <p:nvSpPr>
          <p:cNvPr id="35844" name="Rectangle 3"/>
          <p:cNvSpPr>
            <a:spLocks noGrp="1" noChangeArrowheads="1"/>
          </p:cNvSpPr>
          <p:nvPr>
            <p:ph type="body" idx="1"/>
          </p:nvPr>
        </p:nvSpPr>
        <p:spPr>
          <a:xfrm>
            <a:off x="457200" y="1719263"/>
            <a:ext cx="8229600" cy="3293913"/>
          </a:xfrm>
        </p:spPr>
        <p:txBody>
          <a:bodyPr/>
          <a:lstStyle/>
          <a:p>
            <a:pPr marL="0" lvl="1" indent="-495300" eaLnBrk="1" hangingPunct="1">
              <a:buClrTx/>
              <a:buFont typeface="Wingdings" pitchFamily="2" charset="2"/>
              <a:buAutoNum type="arabicPeriod"/>
            </a:pPr>
            <a:r>
              <a:rPr lang="zh-CN" altLang="en-US"/>
              <a:t>功能：产生时序信号</a:t>
            </a:r>
          </a:p>
          <a:p>
            <a:pPr marL="611188" lvl="4" indent="-438150" eaLnBrk="1" hangingPunct="1">
              <a:buClrTx/>
              <a:buFont typeface="Wingdings" pitchFamily="2" charset="2"/>
              <a:buChar char="n"/>
            </a:pPr>
            <a:r>
              <a:rPr lang="zh-CN" altLang="en-US"/>
              <a:t>各型计算机产生</a:t>
            </a:r>
            <a:r>
              <a:rPr lang="zh-CN" altLang="en-US" smtClean="0"/>
              <a:t>时序的电路不尽相同</a:t>
            </a:r>
            <a:endParaRPr lang="zh-CN" altLang="en-US"/>
          </a:p>
          <a:p>
            <a:pPr marL="611188" lvl="4" indent="-438150" eaLnBrk="1" hangingPunct="1">
              <a:buClrTx/>
              <a:buFont typeface="Wingdings" pitchFamily="2" charset="2"/>
              <a:buChar char="n"/>
            </a:pPr>
            <a:r>
              <a:rPr lang="zh-CN" altLang="en-US"/>
              <a:t>大、中型计算机的时序电路复杂，微型计算机的时序电路简单</a:t>
            </a:r>
          </a:p>
          <a:p>
            <a:pPr marL="0" lvl="1" indent="-495300" eaLnBrk="1" hangingPunct="1">
              <a:buClrTx/>
              <a:buFont typeface="Wingdings" pitchFamily="2" charset="2"/>
              <a:buAutoNum type="arabicPeriod" startAt="2"/>
            </a:pPr>
            <a:r>
              <a:rPr lang="zh-CN" altLang="en-US"/>
              <a:t>构成：</a:t>
            </a:r>
          </a:p>
          <a:p>
            <a:pPr marL="611188" lvl="4" indent="-438150" eaLnBrk="1" hangingPunct="1">
              <a:buClrTx/>
              <a:buFont typeface="Wingdings" pitchFamily="2" charset="2"/>
              <a:buChar char="n"/>
            </a:pPr>
            <a:r>
              <a:rPr lang="zh-CN" altLang="en-US"/>
              <a:t>时钟源</a:t>
            </a:r>
          </a:p>
          <a:p>
            <a:pPr marL="611188" lvl="4" indent="-438150" eaLnBrk="1" hangingPunct="1">
              <a:buClrTx/>
              <a:buFont typeface="Wingdings" pitchFamily="2" charset="2"/>
              <a:buChar char="n"/>
            </a:pPr>
            <a:r>
              <a:rPr lang="zh-CN" altLang="en-US"/>
              <a:t>环形脉冲发生器</a:t>
            </a:r>
          </a:p>
          <a:p>
            <a:pPr marL="611188" lvl="4" indent="-438150" eaLnBrk="1" hangingPunct="1">
              <a:buClrTx/>
              <a:buFont typeface="Wingdings" pitchFamily="2" charset="2"/>
              <a:buChar char="n"/>
            </a:pPr>
            <a:r>
              <a:rPr lang="zh-CN" altLang="en-US"/>
              <a:t>节拍脉冲和读写时序译码逻辑</a:t>
            </a:r>
          </a:p>
          <a:p>
            <a:pPr marL="611188" lvl="4" indent="-438150" eaLnBrk="1" hangingPunct="1">
              <a:buClrTx/>
              <a:buFont typeface="Wingdings" pitchFamily="2" charset="2"/>
              <a:buChar char="n"/>
            </a:pPr>
            <a:r>
              <a:rPr lang="zh-CN" altLang="en-US"/>
              <a:t>启停控制逻辑</a:t>
            </a:r>
          </a:p>
        </p:txBody>
      </p:sp>
      <p:pic>
        <p:nvPicPr>
          <p:cNvPr id="35845" name="Picture 4" descr="5a17">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440" y="3140968"/>
            <a:ext cx="3313112"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AutoShape 4">
            <a:hlinkClick r:id="" action="ppaction://noaction" highlightClick="1"/>
          </p:cNvPr>
          <p:cNvSpPr>
            <a:spLocks noChangeArrowheads="1"/>
          </p:cNvSpPr>
          <p:nvPr/>
        </p:nvSpPr>
        <p:spPr bwMode="auto">
          <a:xfrm>
            <a:off x="6286500" y="1214438"/>
            <a:ext cx="1223963" cy="719137"/>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2" action="ppaction://hlinkfile"/>
              </a:rPr>
              <a:t>CAI</a:t>
            </a:r>
            <a:endParaRPr lang="en-US" altLang="zh-CN" sz="2400">
              <a:latin typeface="隶书" pitchFamily="49" charset="-122"/>
              <a:ea typeface="隶书" pitchFamily="49" charset="-122"/>
            </a:endParaRPr>
          </a:p>
        </p:txBody>
      </p:sp>
      <p:sp>
        <p:nvSpPr>
          <p:cNvPr id="2" name="日期占位符 1"/>
          <p:cNvSpPr>
            <a:spLocks noGrp="1"/>
          </p:cNvSpPr>
          <p:nvPr>
            <p:ph type="dt" sz="half" idx="10"/>
          </p:nvPr>
        </p:nvSpPr>
        <p:spPr/>
        <p:txBody>
          <a:bodyPr/>
          <a:lstStyle/>
          <a:p>
            <a:pPr>
              <a:defRPr/>
            </a:pPr>
            <a:fld id="{6A1EA1A4-08CC-4B5A-BB5A-B7FACA811917}"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51</a:t>
            </a:fld>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2" descr="5">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1772816"/>
            <a:ext cx="6408712" cy="443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AutoShape 4">
            <a:hlinkClick r:id="" action="ppaction://noaction" highlightClick="1"/>
          </p:cNvPr>
          <p:cNvSpPr>
            <a:spLocks noChangeArrowheads="1"/>
          </p:cNvSpPr>
          <p:nvPr/>
        </p:nvSpPr>
        <p:spPr bwMode="auto">
          <a:xfrm>
            <a:off x="395536" y="3501008"/>
            <a:ext cx="1223962" cy="719138"/>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2" action="ppaction://hlinkfile"/>
              </a:rPr>
              <a:t>CAI</a:t>
            </a:r>
            <a:endParaRPr lang="en-US" altLang="zh-CN" sz="2400">
              <a:latin typeface="隶书" pitchFamily="49" charset="-122"/>
              <a:ea typeface="隶书" pitchFamily="49" charset="-122"/>
            </a:endParaRPr>
          </a:p>
        </p:txBody>
      </p:sp>
      <p:sp>
        <p:nvSpPr>
          <p:cNvPr id="6" name="Rectangle 2"/>
          <p:cNvSpPr>
            <a:spLocks noGrp="1" noChangeArrowheads="1"/>
          </p:cNvSpPr>
          <p:nvPr>
            <p:ph type="title"/>
          </p:nvPr>
        </p:nvSpPr>
        <p:spPr>
          <a:xfrm>
            <a:off x="467544" y="345480"/>
            <a:ext cx="5482952" cy="868958"/>
          </a:xfrm>
        </p:spPr>
        <p:txBody>
          <a:bodyPr/>
          <a:lstStyle/>
          <a:p>
            <a:pPr eaLnBrk="1" hangingPunct="1"/>
            <a:r>
              <a:rPr lang="en-US" altLang="zh-CN"/>
              <a:t>5.3.2</a:t>
            </a:r>
            <a:r>
              <a:rPr lang="zh-CN" altLang="en-US"/>
              <a:t>　时序信号产生器</a:t>
            </a:r>
          </a:p>
        </p:txBody>
      </p:sp>
      <p:sp>
        <p:nvSpPr>
          <p:cNvPr id="2" name="日期占位符 1"/>
          <p:cNvSpPr>
            <a:spLocks noGrp="1"/>
          </p:cNvSpPr>
          <p:nvPr>
            <p:ph type="dt" sz="half" idx="10"/>
          </p:nvPr>
        </p:nvSpPr>
        <p:spPr/>
        <p:txBody>
          <a:bodyPr/>
          <a:lstStyle/>
          <a:p>
            <a:pPr>
              <a:defRPr/>
            </a:pPr>
            <a:fld id="{4DB32361-5AF3-4B88-9A48-C266526AB699}"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52</a:t>
            </a:fld>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82080" y="188640"/>
            <a:ext cx="5602288" cy="6553200"/>
            <a:chOff x="1619250" y="115888"/>
            <a:chExt cx="5602288" cy="6553200"/>
          </a:xfrm>
        </p:grpSpPr>
        <p:pic>
          <p:nvPicPr>
            <p:cNvPr id="37891" name="Picture 2" descr="5a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250" y="115888"/>
              <a:ext cx="5602288"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Line 3"/>
            <p:cNvSpPr>
              <a:spLocks noChangeShapeType="1"/>
            </p:cNvSpPr>
            <p:nvPr/>
          </p:nvSpPr>
          <p:spPr bwMode="auto">
            <a:xfrm>
              <a:off x="2195513" y="260349"/>
              <a:ext cx="0" cy="6264275"/>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44" name="Line 4"/>
            <p:cNvSpPr>
              <a:spLocks noChangeShapeType="1"/>
            </p:cNvSpPr>
            <p:nvPr/>
          </p:nvSpPr>
          <p:spPr bwMode="auto">
            <a:xfrm>
              <a:off x="3132138" y="285750"/>
              <a:ext cx="0" cy="6238875"/>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45" name="Line 5"/>
            <p:cNvSpPr>
              <a:spLocks noChangeShapeType="1"/>
            </p:cNvSpPr>
            <p:nvPr/>
          </p:nvSpPr>
          <p:spPr bwMode="auto">
            <a:xfrm>
              <a:off x="3635375" y="260350"/>
              <a:ext cx="0" cy="6264271"/>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46" name="Line 6"/>
            <p:cNvSpPr>
              <a:spLocks noChangeShapeType="1"/>
            </p:cNvSpPr>
            <p:nvPr/>
          </p:nvSpPr>
          <p:spPr bwMode="auto">
            <a:xfrm>
              <a:off x="4138613" y="260348"/>
              <a:ext cx="0" cy="6264273"/>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47" name="Line 7"/>
            <p:cNvSpPr>
              <a:spLocks noChangeShapeType="1"/>
            </p:cNvSpPr>
            <p:nvPr/>
          </p:nvSpPr>
          <p:spPr bwMode="auto">
            <a:xfrm>
              <a:off x="4572000" y="260349"/>
              <a:ext cx="0" cy="6264273"/>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48" name="Line 8"/>
            <p:cNvSpPr>
              <a:spLocks noChangeShapeType="1"/>
            </p:cNvSpPr>
            <p:nvPr/>
          </p:nvSpPr>
          <p:spPr bwMode="auto">
            <a:xfrm>
              <a:off x="5076825" y="265112"/>
              <a:ext cx="0" cy="6259511"/>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49" name="Line 9"/>
            <p:cNvSpPr>
              <a:spLocks noChangeShapeType="1"/>
            </p:cNvSpPr>
            <p:nvPr/>
          </p:nvSpPr>
          <p:spPr bwMode="auto">
            <a:xfrm>
              <a:off x="5508625" y="265112"/>
              <a:ext cx="0" cy="6259512"/>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0" name="Line 10"/>
            <p:cNvSpPr>
              <a:spLocks noChangeShapeType="1"/>
            </p:cNvSpPr>
            <p:nvPr/>
          </p:nvSpPr>
          <p:spPr bwMode="auto">
            <a:xfrm>
              <a:off x="6011863" y="265113"/>
              <a:ext cx="0" cy="6259511"/>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1" name="Line 11"/>
            <p:cNvSpPr>
              <a:spLocks noChangeShapeType="1"/>
            </p:cNvSpPr>
            <p:nvPr/>
          </p:nvSpPr>
          <p:spPr bwMode="auto">
            <a:xfrm>
              <a:off x="6443663" y="484188"/>
              <a:ext cx="0" cy="6040436"/>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2" name="Line 12"/>
            <p:cNvSpPr>
              <a:spLocks noChangeShapeType="1"/>
            </p:cNvSpPr>
            <p:nvPr/>
          </p:nvSpPr>
          <p:spPr bwMode="auto">
            <a:xfrm>
              <a:off x="2678304" y="265113"/>
              <a:ext cx="0" cy="6259512"/>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37902" name="矩形 13"/>
          <p:cNvSpPr>
            <a:spLocks noChangeArrowheads="1"/>
          </p:cNvSpPr>
          <p:nvPr/>
        </p:nvSpPr>
        <p:spPr bwMode="auto">
          <a:xfrm>
            <a:off x="262729" y="4136243"/>
            <a:ext cx="16131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b="1"/>
              <a:t>图</a:t>
            </a:r>
            <a:r>
              <a:rPr lang="zh-CN" altLang="zh-CN" b="1"/>
              <a:t>5.1</a:t>
            </a:r>
            <a:r>
              <a:rPr lang="en-US" altLang="zh-CN" b="1"/>
              <a:t>9</a:t>
            </a:r>
            <a:r>
              <a:rPr lang="zh-CN" b="1"/>
              <a:t>节拍电位与节拍脉冲时序关系</a:t>
            </a:r>
            <a:endParaRPr lang="zh-CN" altLang="en-US"/>
          </a:p>
        </p:txBody>
      </p:sp>
      <p:sp>
        <p:nvSpPr>
          <p:cNvPr id="37903" name="AutoShape 4">
            <a:hlinkClick r:id="" action="ppaction://noaction" highlightClick="1"/>
          </p:cNvPr>
          <p:cNvSpPr>
            <a:spLocks noChangeArrowheads="1"/>
          </p:cNvSpPr>
          <p:nvPr/>
        </p:nvSpPr>
        <p:spPr bwMode="auto">
          <a:xfrm>
            <a:off x="251520" y="2204393"/>
            <a:ext cx="1223962" cy="719138"/>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3" action="ppaction://hlinkfile"/>
              </a:rPr>
              <a:t>CAI</a:t>
            </a:r>
            <a:endParaRPr lang="en-US" altLang="zh-CN" sz="2400">
              <a:latin typeface="隶书" pitchFamily="49" charset="-122"/>
              <a:ea typeface="隶书" pitchFamily="49" charset="-122"/>
            </a:endParaRPr>
          </a:p>
        </p:txBody>
      </p:sp>
      <p:sp>
        <p:nvSpPr>
          <p:cNvPr id="3" name="日期占位符 2"/>
          <p:cNvSpPr>
            <a:spLocks noGrp="1"/>
          </p:cNvSpPr>
          <p:nvPr>
            <p:ph type="dt" sz="half" idx="10"/>
          </p:nvPr>
        </p:nvSpPr>
        <p:spPr/>
        <p:txBody>
          <a:bodyPr/>
          <a:lstStyle/>
          <a:p>
            <a:pPr>
              <a:defRPr/>
            </a:pPr>
            <a:fld id="{97C78738-D40C-498B-9D6E-12A7DC71D186}" type="datetime11">
              <a:rPr lang="zh-CN" altLang="en-US" smtClean="0"/>
              <a:t>09:11:06</a:t>
            </a:fld>
            <a:endParaRPr lang="en-US" altLang="zh-CN"/>
          </a:p>
        </p:txBody>
      </p:sp>
      <p:sp>
        <p:nvSpPr>
          <p:cNvPr id="4" name="灯片编号占位符 3"/>
          <p:cNvSpPr>
            <a:spLocks noGrp="1"/>
          </p:cNvSpPr>
          <p:nvPr>
            <p:ph type="sldNum" sz="quarter" idx="12"/>
          </p:nvPr>
        </p:nvSpPr>
        <p:spPr/>
        <p:txBody>
          <a:bodyPr/>
          <a:lstStyle/>
          <a:p>
            <a:pPr>
              <a:defRPr/>
            </a:pPr>
            <a:fld id="{128B08FC-01B2-4106-965F-E3782BA43ADA}" type="slidenum">
              <a:rPr lang="en-US" altLang="zh-CN" smtClean="0"/>
              <a:pPr>
                <a:defRPr/>
              </a:pPr>
              <a:t>53</a:t>
            </a:fld>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3" descr="5a19">
            <a:hlinkClick r:id="rId3" action="ppaction://hlinkfile"/>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1788319"/>
            <a:ext cx="3765550" cy="430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Rectangle 4"/>
          <p:cNvSpPr>
            <a:spLocks noChangeArrowheads="1"/>
          </p:cNvSpPr>
          <p:nvPr/>
        </p:nvSpPr>
        <p:spPr bwMode="auto">
          <a:xfrm>
            <a:off x="624458" y="1788319"/>
            <a:ext cx="424815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latin typeface="+mn-ea"/>
                <a:ea typeface="+mn-ea"/>
              </a:rPr>
              <a:t>启停控制逻辑</a:t>
            </a:r>
            <a:endParaRPr lang="en-US" altLang="zh-CN" sz="2400" b="1">
              <a:latin typeface="+mn-ea"/>
              <a:ea typeface="+mn-ea"/>
            </a:endParaRPr>
          </a:p>
          <a:p>
            <a:pPr>
              <a:buFontTx/>
              <a:buChar char="•"/>
            </a:pPr>
            <a:r>
              <a:rPr lang="zh-CN" altLang="en-US" sz="2400">
                <a:latin typeface="+mn-ea"/>
                <a:ea typeface="+mn-ea"/>
              </a:rPr>
              <a:t>启动、停机是随机的，对读</a:t>
            </a:r>
            <a:r>
              <a:rPr lang="en-US" altLang="zh-CN" sz="2400">
                <a:latin typeface="+mn-ea"/>
                <a:ea typeface="+mn-ea"/>
              </a:rPr>
              <a:t>/</a:t>
            </a:r>
            <a:r>
              <a:rPr lang="zh-CN" altLang="en-US" sz="2400">
                <a:latin typeface="+mn-ea"/>
                <a:ea typeface="+mn-ea"/>
              </a:rPr>
              <a:t>写时序信号也需要由启停逻辑加以控制。</a:t>
            </a:r>
          </a:p>
          <a:p>
            <a:pPr>
              <a:buFontTx/>
              <a:buChar char="•"/>
            </a:pPr>
            <a:r>
              <a:rPr lang="zh-CN" altLang="en-US" sz="2400">
                <a:latin typeface="+mn-ea"/>
                <a:ea typeface="+mn-ea"/>
              </a:rPr>
              <a:t>当运行触发器为“</a:t>
            </a:r>
            <a:r>
              <a:rPr lang="en-US" altLang="zh-CN" sz="2400">
                <a:latin typeface="+mn-ea"/>
                <a:ea typeface="+mn-ea"/>
              </a:rPr>
              <a:t>1”</a:t>
            </a:r>
            <a:r>
              <a:rPr lang="zh-CN" altLang="en-US" sz="2400">
                <a:latin typeface="+mn-ea"/>
                <a:ea typeface="+mn-ea"/>
              </a:rPr>
              <a:t>时，打开时序电路。当计算机启动时，一定要从第</a:t>
            </a:r>
            <a:r>
              <a:rPr lang="en-US" altLang="zh-CN" sz="2400">
                <a:latin typeface="+mn-ea"/>
                <a:ea typeface="+mn-ea"/>
              </a:rPr>
              <a:t>1</a:t>
            </a:r>
            <a:r>
              <a:rPr lang="zh-CN" altLang="en-US" sz="2400">
                <a:latin typeface="+mn-ea"/>
                <a:ea typeface="+mn-ea"/>
              </a:rPr>
              <a:t>个节拍脉冲前沿开始工作。</a:t>
            </a:r>
          </a:p>
          <a:p>
            <a:pPr>
              <a:buFontTx/>
              <a:buChar char="•"/>
            </a:pPr>
            <a:r>
              <a:rPr lang="zh-CN" altLang="en-US" sz="2400">
                <a:latin typeface="+mn-ea"/>
                <a:ea typeface="+mn-ea"/>
              </a:rPr>
              <a:t>当运行</a:t>
            </a:r>
            <a:r>
              <a:rPr lang="zh-CN" altLang="en-US" sz="2400" smtClean="0">
                <a:latin typeface="+mn-ea"/>
                <a:ea typeface="+mn-ea"/>
              </a:rPr>
              <a:t>触发器为“</a:t>
            </a:r>
            <a:r>
              <a:rPr lang="en-US" altLang="zh-CN" sz="2400" smtClean="0">
                <a:latin typeface="+mn-ea"/>
                <a:ea typeface="+mn-ea"/>
              </a:rPr>
              <a:t>0”</a:t>
            </a:r>
            <a:r>
              <a:rPr lang="zh-CN" altLang="en-US" sz="2400">
                <a:latin typeface="+mn-ea"/>
                <a:ea typeface="+mn-ea"/>
              </a:rPr>
              <a:t>时，关闭时序产生器。停机时一定要在第</a:t>
            </a:r>
            <a:r>
              <a:rPr lang="en-US" altLang="zh-CN" sz="2400">
                <a:latin typeface="+mn-ea"/>
                <a:ea typeface="+mn-ea"/>
              </a:rPr>
              <a:t>4</a:t>
            </a:r>
            <a:r>
              <a:rPr lang="zh-CN" altLang="en-US" sz="2400">
                <a:latin typeface="+mn-ea"/>
                <a:ea typeface="+mn-ea"/>
              </a:rPr>
              <a:t>个节拍脉冲结束后关闭时序产生器。</a:t>
            </a:r>
          </a:p>
        </p:txBody>
      </p:sp>
      <p:sp>
        <p:nvSpPr>
          <p:cNvPr id="38918" name="AutoShape 4">
            <a:hlinkClick r:id="" action="ppaction://noaction" highlightClick="1"/>
          </p:cNvPr>
          <p:cNvSpPr>
            <a:spLocks noChangeArrowheads="1"/>
          </p:cNvSpPr>
          <p:nvPr/>
        </p:nvSpPr>
        <p:spPr bwMode="auto">
          <a:xfrm>
            <a:off x="4260625" y="1069181"/>
            <a:ext cx="1223963" cy="719138"/>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3" action="ppaction://hlinkfile"/>
              </a:rPr>
              <a:t>CAI</a:t>
            </a:r>
            <a:endParaRPr lang="en-US" altLang="zh-CN" sz="2400">
              <a:latin typeface="隶书" pitchFamily="49" charset="-122"/>
              <a:ea typeface="隶书" pitchFamily="49" charset="-122"/>
            </a:endParaRPr>
          </a:p>
        </p:txBody>
      </p:sp>
      <p:sp>
        <p:nvSpPr>
          <p:cNvPr id="8" name="Rectangle 2"/>
          <p:cNvSpPr>
            <a:spLocks noGrp="1" noChangeArrowheads="1"/>
          </p:cNvSpPr>
          <p:nvPr>
            <p:ph type="title"/>
          </p:nvPr>
        </p:nvSpPr>
        <p:spPr>
          <a:xfrm>
            <a:off x="467544" y="188640"/>
            <a:ext cx="5482952" cy="868958"/>
          </a:xfrm>
        </p:spPr>
        <p:txBody>
          <a:bodyPr/>
          <a:lstStyle/>
          <a:p>
            <a:pPr eaLnBrk="1" hangingPunct="1"/>
            <a:r>
              <a:rPr lang="en-US" altLang="zh-CN"/>
              <a:t>5.3.2</a:t>
            </a:r>
            <a:r>
              <a:rPr lang="zh-CN" altLang="en-US"/>
              <a:t>　时序信号产生器</a:t>
            </a:r>
          </a:p>
        </p:txBody>
      </p:sp>
      <p:sp>
        <p:nvSpPr>
          <p:cNvPr id="2" name="日期占位符 1"/>
          <p:cNvSpPr>
            <a:spLocks noGrp="1"/>
          </p:cNvSpPr>
          <p:nvPr>
            <p:ph type="dt" sz="half" idx="10"/>
          </p:nvPr>
        </p:nvSpPr>
        <p:spPr/>
        <p:txBody>
          <a:bodyPr/>
          <a:lstStyle/>
          <a:p>
            <a:pPr>
              <a:defRPr/>
            </a:pPr>
            <a:fld id="{A6046CF3-0F22-46D3-BD2E-7B2B6916DCD9}"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54</a:t>
            </a:fld>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a:xfrm>
            <a:off x="457200" y="692696"/>
            <a:ext cx="3970784" cy="724942"/>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5.3.3  </a:t>
            </a:r>
            <a:r>
              <a:rPr lang="zh-CN" altLang="en-US">
                <a:solidFill>
                  <a:srgbClr val="330066"/>
                </a:solidFill>
                <a:cs typeface="Times New Roman" pitchFamily="18" charset="0"/>
              </a:rPr>
              <a:t>控制方式</a:t>
            </a:r>
          </a:p>
        </p:txBody>
      </p:sp>
      <p:sp>
        <p:nvSpPr>
          <p:cNvPr id="39940" name="Rectangle 3"/>
          <p:cNvSpPr>
            <a:spLocks noGrp="1" noChangeArrowheads="1"/>
          </p:cNvSpPr>
          <p:nvPr>
            <p:ph type="body" idx="1"/>
          </p:nvPr>
        </p:nvSpPr>
        <p:spPr>
          <a:xfrm>
            <a:off x="467544" y="1700808"/>
            <a:ext cx="8229600" cy="4374033"/>
          </a:xfrm>
        </p:spPr>
        <p:txBody>
          <a:bodyPr/>
          <a:lstStyle/>
          <a:p>
            <a:pPr marL="0" indent="457200" eaLnBrk="1" hangingPunct="1">
              <a:buNone/>
            </a:pPr>
            <a:r>
              <a:rPr lang="zh-CN" altLang="en-US"/>
              <a:t>机器指令所包含的</a:t>
            </a:r>
            <a:r>
              <a:rPr lang="en-US" altLang="zh-CN"/>
              <a:t>CPU</a:t>
            </a:r>
            <a:r>
              <a:rPr lang="zh-CN" altLang="en-US"/>
              <a:t>周期数反映了指令的复杂程度</a:t>
            </a:r>
            <a:r>
              <a:rPr lang="zh-CN" altLang="en-US" smtClean="0"/>
              <a:t>，</a:t>
            </a:r>
            <a:r>
              <a:rPr lang="zh-CN" altLang="zh-CN"/>
              <a:t>即操作控制信号的多少。对一个</a:t>
            </a:r>
            <a:r>
              <a:rPr lang="en-US" altLang="zh-CN"/>
              <a:t>CPU</a:t>
            </a:r>
            <a:r>
              <a:rPr lang="zh-CN" altLang="zh-CN"/>
              <a:t>周期而言，也有操作控制信号的多少与出现的先后问题</a:t>
            </a:r>
            <a:r>
              <a:rPr lang="zh-CN" altLang="zh-CN" smtClean="0"/>
              <a:t>。</a:t>
            </a:r>
            <a:endParaRPr lang="zh-CN" altLang="en-US"/>
          </a:p>
          <a:p>
            <a:pPr marL="0" indent="0" eaLnBrk="1" hangingPunct="1">
              <a:buNone/>
            </a:pPr>
            <a:r>
              <a:rPr lang="zh-CN" altLang="en-US" b="1">
                <a:solidFill>
                  <a:srgbClr val="FF0000"/>
                </a:solidFill>
              </a:rPr>
              <a:t>控制方式</a:t>
            </a:r>
            <a:r>
              <a:rPr lang="zh-CN" altLang="en-US"/>
              <a:t>：控制不同操作序列时序信号的方法。</a:t>
            </a:r>
          </a:p>
          <a:p>
            <a:pPr marL="0" indent="0" eaLnBrk="1" hangingPunct="1">
              <a:buNone/>
            </a:pPr>
            <a:r>
              <a:rPr lang="zh-CN" altLang="en-US"/>
              <a:t>分为以下几种：</a:t>
            </a:r>
          </a:p>
          <a:p>
            <a:pPr lvl="1" eaLnBrk="1" hangingPunct="1">
              <a:buClrTx/>
              <a:buFont typeface="Wingdings" pitchFamily="2" charset="2"/>
              <a:buChar char="n"/>
            </a:pPr>
            <a:r>
              <a:rPr lang="zh-CN" altLang="en-US"/>
              <a:t>同步控制方式</a:t>
            </a:r>
          </a:p>
          <a:p>
            <a:pPr lvl="1" eaLnBrk="1" hangingPunct="1">
              <a:buClrTx/>
              <a:buFont typeface="Wingdings" pitchFamily="2" charset="2"/>
              <a:buChar char="n"/>
            </a:pPr>
            <a:r>
              <a:rPr lang="zh-CN" altLang="en-US"/>
              <a:t>异步控制方式</a:t>
            </a:r>
          </a:p>
          <a:p>
            <a:pPr lvl="1" eaLnBrk="1" hangingPunct="1">
              <a:buClrTx/>
              <a:buFont typeface="Wingdings" pitchFamily="2" charset="2"/>
              <a:buChar char="n"/>
            </a:pPr>
            <a:r>
              <a:rPr lang="zh-CN" altLang="en-US"/>
              <a:t>联合控制方式</a:t>
            </a:r>
          </a:p>
        </p:txBody>
      </p:sp>
      <p:sp>
        <p:nvSpPr>
          <p:cNvPr id="2" name="日期占位符 1"/>
          <p:cNvSpPr>
            <a:spLocks noGrp="1"/>
          </p:cNvSpPr>
          <p:nvPr>
            <p:ph type="dt" sz="half" idx="10"/>
          </p:nvPr>
        </p:nvSpPr>
        <p:spPr/>
        <p:txBody>
          <a:bodyPr/>
          <a:lstStyle/>
          <a:p>
            <a:pPr>
              <a:defRPr/>
            </a:pPr>
            <a:fld id="{89218959-8330-48F4-A9B2-A93DBC1CAFE6}"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55</a:t>
            </a:fld>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395536" y="404664"/>
            <a:ext cx="3754760" cy="724942"/>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5.3.3  </a:t>
            </a:r>
            <a:r>
              <a:rPr lang="zh-CN" altLang="en-US">
                <a:solidFill>
                  <a:srgbClr val="330066"/>
                </a:solidFill>
                <a:cs typeface="Times New Roman" pitchFamily="18" charset="0"/>
              </a:rPr>
              <a:t>控制方式</a:t>
            </a:r>
          </a:p>
        </p:txBody>
      </p:sp>
      <p:sp>
        <p:nvSpPr>
          <p:cNvPr id="40964" name="Rectangle 3"/>
          <p:cNvSpPr>
            <a:spLocks noGrp="1" noChangeArrowheads="1"/>
          </p:cNvSpPr>
          <p:nvPr>
            <p:ph type="body" idx="1"/>
          </p:nvPr>
        </p:nvSpPr>
        <p:spPr>
          <a:xfrm>
            <a:off x="395536" y="1196752"/>
            <a:ext cx="8208963" cy="4876800"/>
          </a:xfrm>
        </p:spPr>
        <p:txBody>
          <a:bodyPr/>
          <a:lstStyle/>
          <a:p>
            <a:pPr marL="0" indent="0" eaLnBrk="1" hangingPunct="1">
              <a:buNone/>
            </a:pPr>
            <a:r>
              <a:rPr lang="en-US" altLang="zh-CN" sz="2200"/>
              <a:t>1.</a:t>
            </a:r>
            <a:r>
              <a:rPr lang="zh-CN" altLang="en-US" sz="2200"/>
              <a:t>同步控制方式（指令的机器周期和时钟周期数不变</a:t>
            </a:r>
            <a:r>
              <a:rPr lang="zh-CN" altLang="en-US" sz="2200" smtClean="0"/>
              <a:t>）</a:t>
            </a:r>
            <a:endParaRPr lang="en-US" altLang="zh-CN" sz="2200" smtClean="0"/>
          </a:p>
          <a:p>
            <a:pPr marL="0" indent="0" eaLnBrk="1" hangingPunct="1">
              <a:buNone/>
            </a:pPr>
            <a:r>
              <a:rPr lang="zh-CN" altLang="en-US" sz="2200" smtClean="0"/>
              <a:t>     可采用以下三种方案</a:t>
            </a:r>
            <a:endParaRPr lang="zh-CN" altLang="en-US" sz="2200"/>
          </a:p>
          <a:p>
            <a:pPr lvl="1" eaLnBrk="1" hangingPunct="1"/>
            <a:r>
              <a:rPr lang="zh-CN" altLang="en-US" sz="2200"/>
              <a:t>完全统一的机器周期执行各种不同的指令</a:t>
            </a:r>
          </a:p>
          <a:p>
            <a:pPr lvl="1" eaLnBrk="1" hangingPunct="1"/>
            <a:r>
              <a:rPr lang="zh-CN" altLang="en-US" sz="2200"/>
              <a:t>采用不定长机器周期</a:t>
            </a:r>
          </a:p>
          <a:p>
            <a:pPr lvl="1" eaLnBrk="1" hangingPunct="1"/>
            <a:r>
              <a:rPr lang="zh-CN" altLang="en-US" sz="2200"/>
              <a:t>中央控制与局部控制的结合</a:t>
            </a:r>
          </a:p>
          <a:p>
            <a:pPr marL="0" indent="0" eaLnBrk="1" hangingPunct="1">
              <a:buNone/>
            </a:pPr>
            <a:r>
              <a:rPr lang="en-US" altLang="zh-CN" sz="2200"/>
              <a:t>2.</a:t>
            </a:r>
            <a:r>
              <a:rPr lang="zh-CN" altLang="en-US" sz="2200"/>
              <a:t>异步控制方式</a:t>
            </a:r>
          </a:p>
          <a:p>
            <a:pPr lvl="1" eaLnBrk="1" hangingPunct="1"/>
            <a:r>
              <a:rPr lang="zh-CN" altLang="en-US" sz="2200"/>
              <a:t>每条指令需要多长时间就占多长时间</a:t>
            </a:r>
          </a:p>
          <a:p>
            <a:pPr marL="0" indent="0" eaLnBrk="1" hangingPunct="1">
              <a:buNone/>
            </a:pPr>
            <a:r>
              <a:rPr lang="en-US" altLang="zh-CN" sz="2200"/>
              <a:t>3.</a:t>
            </a:r>
            <a:r>
              <a:rPr lang="zh-CN" altLang="en-US" sz="2200"/>
              <a:t>联合控制方式（同步和异步相结合）</a:t>
            </a:r>
          </a:p>
          <a:p>
            <a:pPr lvl="1" eaLnBrk="1" hangingPunct="1"/>
            <a:r>
              <a:rPr lang="zh-CN" altLang="en-US" sz="2200"/>
              <a:t>大部分指令在固定的周期内完成，少数难以确定的操作采用异步方式</a:t>
            </a:r>
          </a:p>
          <a:p>
            <a:pPr lvl="1" eaLnBrk="1" hangingPunct="1"/>
            <a:r>
              <a:rPr lang="zh-CN" altLang="en-US" sz="2200"/>
              <a:t>机器周期的节拍脉冲固定，但是各指令的机器周期数不固定（微程序控制器采用）</a:t>
            </a:r>
          </a:p>
          <a:p>
            <a:pPr lvl="2" eaLnBrk="1" hangingPunct="1">
              <a:buFont typeface="Wingdings" pitchFamily="2" charset="2"/>
              <a:buNone/>
            </a:pPr>
            <a:endParaRPr lang="en-US" altLang="zh-CN" sz="2200"/>
          </a:p>
        </p:txBody>
      </p:sp>
      <p:sp>
        <p:nvSpPr>
          <p:cNvPr id="2" name="日期占位符 1"/>
          <p:cNvSpPr>
            <a:spLocks noGrp="1"/>
          </p:cNvSpPr>
          <p:nvPr>
            <p:ph type="dt" sz="half" idx="10"/>
          </p:nvPr>
        </p:nvSpPr>
        <p:spPr/>
        <p:txBody>
          <a:bodyPr/>
          <a:lstStyle/>
          <a:p>
            <a:pPr>
              <a:defRPr/>
            </a:pPr>
            <a:fld id="{F7273EC2-C1F4-42DA-BCCA-675D48962AF2}"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56</a:t>
            </a:fld>
            <a:endParaRPr lang="en-US" alt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457200" y="692696"/>
            <a:ext cx="4474840" cy="724942"/>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5.4  </a:t>
            </a:r>
            <a:r>
              <a:rPr lang="zh-CN" altLang="en-US">
                <a:solidFill>
                  <a:srgbClr val="330066"/>
                </a:solidFill>
                <a:cs typeface="Times New Roman" pitchFamily="18" charset="0"/>
              </a:rPr>
              <a:t>微程序控制器</a:t>
            </a:r>
          </a:p>
        </p:txBody>
      </p:sp>
      <p:sp>
        <p:nvSpPr>
          <p:cNvPr id="41988" name="Rectangle 3"/>
          <p:cNvSpPr>
            <a:spLocks noGrp="1" noChangeArrowheads="1"/>
          </p:cNvSpPr>
          <p:nvPr>
            <p:ph type="body" idx="1"/>
          </p:nvPr>
        </p:nvSpPr>
        <p:spPr>
          <a:xfrm>
            <a:off x="457200" y="1719263"/>
            <a:ext cx="4546848" cy="1277689"/>
          </a:xfrm>
        </p:spPr>
        <p:txBody>
          <a:bodyPr/>
          <a:lstStyle/>
          <a:p>
            <a:pPr eaLnBrk="1" hangingPunct="1">
              <a:buFont typeface="Wingdings" pitchFamily="2" charset="2"/>
              <a:buNone/>
            </a:pPr>
            <a:r>
              <a:rPr lang="en-US" altLang="zh-CN"/>
              <a:t>5.4.1 </a:t>
            </a:r>
            <a:r>
              <a:rPr lang="zh-CN" altLang="en-US"/>
              <a:t>微程序控制原理</a:t>
            </a:r>
          </a:p>
          <a:p>
            <a:pPr eaLnBrk="1" hangingPunct="1">
              <a:buFont typeface="Wingdings" pitchFamily="2" charset="2"/>
              <a:buNone/>
            </a:pPr>
            <a:r>
              <a:rPr lang="en-US" altLang="zh-CN"/>
              <a:t>5.4.2 </a:t>
            </a:r>
            <a:r>
              <a:rPr lang="zh-CN" altLang="en-US"/>
              <a:t>微程序设计技术</a:t>
            </a:r>
          </a:p>
          <a:p>
            <a:pPr eaLnBrk="1" hangingPunct="1">
              <a:buFont typeface="Wingdings" pitchFamily="2" charset="2"/>
              <a:buNone/>
            </a:pPr>
            <a:endParaRPr lang="zh-CN" altLang="en-US" sz="2200"/>
          </a:p>
        </p:txBody>
      </p:sp>
      <p:sp>
        <p:nvSpPr>
          <p:cNvPr id="2" name="日期占位符 1"/>
          <p:cNvSpPr>
            <a:spLocks noGrp="1"/>
          </p:cNvSpPr>
          <p:nvPr>
            <p:ph type="dt" sz="half" idx="10"/>
          </p:nvPr>
        </p:nvSpPr>
        <p:spPr/>
        <p:txBody>
          <a:bodyPr/>
          <a:lstStyle/>
          <a:p>
            <a:pPr>
              <a:defRPr/>
            </a:pPr>
            <a:fld id="{4C05BE76-4EB8-411D-8AF6-3F5D171B7CCC}" type="datetime11">
              <a:rPr lang="zh-CN" altLang="en-US" smtClean="0"/>
              <a:t>09:11:06</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57</a:t>
            </a:fld>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8" name="Rectangle 4"/>
          <p:cNvSpPr>
            <a:spLocks noChangeArrowheads="1"/>
          </p:cNvSpPr>
          <p:nvPr/>
        </p:nvSpPr>
        <p:spPr bwMode="auto">
          <a:xfrm>
            <a:off x="251520" y="1916832"/>
            <a:ext cx="8477768"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indent="457200" algn="l"/>
            <a:r>
              <a:rPr lang="zh-CN" altLang="en-US" sz="2800"/>
              <a:t>   微程序的概念和原理是由英国剑桥大学的</a:t>
            </a:r>
            <a:r>
              <a:rPr lang="en-US" altLang="zh-CN" sz="2800"/>
              <a:t>M·V·Wilkes</a:t>
            </a:r>
            <a:r>
              <a:rPr lang="zh-CN" altLang="en-US" sz="2800"/>
              <a:t>教授于</a:t>
            </a:r>
            <a:r>
              <a:rPr lang="en-US" altLang="zh-CN" sz="2800"/>
              <a:t>1951</a:t>
            </a:r>
            <a:r>
              <a:rPr lang="zh-CN" altLang="en-US" sz="2800"/>
              <a:t>年在曼彻斯特大学计算机会议上首先提出来的，当时还没有合适的存放微程序的控制存储器的元件。 </a:t>
            </a:r>
          </a:p>
          <a:p>
            <a:pPr marL="0" lvl="1" indent="457200" algn="l"/>
            <a:r>
              <a:rPr lang="zh-CN" altLang="en-US" sz="2800"/>
              <a:t>   到</a:t>
            </a:r>
            <a:r>
              <a:rPr lang="en-US" altLang="zh-CN" sz="2800"/>
              <a:t>1964</a:t>
            </a:r>
            <a:r>
              <a:rPr lang="zh-CN" altLang="en-US" sz="2800"/>
              <a:t>年，</a:t>
            </a:r>
            <a:r>
              <a:rPr lang="en-US" altLang="zh-CN" sz="2800"/>
              <a:t>IBM</a:t>
            </a:r>
            <a:r>
              <a:rPr lang="zh-CN" altLang="en-US" sz="2800"/>
              <a:t>公司在</a:t>
            </a:r>
            <a:r>
              <a:rPr lang="en-US" altLang="zh-CN" sz="2800"/>
              <a:t>IBM 360</a:t>
            </a:r>
            <a:r>
              <a:rPr lang="zh-CN" altLang="en-US" sz="2800"/>
              <a:t>系列机上成功地采用了微程序设计技术。</a:t>
            </a:r>
            <a:r>
              <a:rPr lang="en-US" altLang="zh-CN" sz="2800"/>
              <a:t>20</a:t>
            </a:r>
            <a:r>
              <a:rPr lang="zh-CN" altLang="en-US" sz="2800"/>
              <a:t>世纪</a:t>
            </a:r>
            <a:r>
              <a:rPr lang="en-US" altLang="zh-CN" sz="2800"/>
              <a:t>70</a:t>
            </a:r>
            <a:r>
              <a:rPr lang="zh-CN" altLang="en-US" sz="2800"/>
              <a:t>年代以来，由于</a:t>
            </a:r>
            <a:r>
              <a:rPr lang="en-US" altLang="zh-CN" sz="2800"/>
              <a:t>VLSI</a:t>
            </a:r>
            <a:r>
              <a:rPr lang="zh-CN" altLang="en-US" sz="2800"/>
              <a:t>技术的发展，推动了微程序设计技术的发展和应用。 目前，从大型机到小型机、微型机都普遍采用了微程序设计技术。 </a:t>
            </a:r>
          </a:p>
        </p:txBody>
      </p:sp>
      <p:sp>
        <p:nvSpPr>
          <p:cNvPr id="4" name="Rectangle 2"/>
          <p:cNvSpPr txBox="1">
            <a:spLocks noChangeArrowheads="1"/>
          </p:cNvSpPr>
          <p:nvPr/>
        </p:nvSpPr>
        <p:spPr>
          <a:xfrm>
            <a:off x="457200" y="692696"/>
            <a:ext cx="4330824" cy="724942"/>
          </a:xfrm>
          <a:prstGeom prst="rect">
            <a:avLst/>
          </a:prstGeom>
          <a:noFill/>
          <a:ln>
            <a:noFill/>
          </a:ln>
        </p:spPr>
        <p:txBody>
          <a:bodyPr vert="horz" wrap="square" lIns="91440" tIns="45720" rIns="91440" bIns="45720" numCol="1" anchor="b" anchorCtr="0" compatLnSpc="1">
            <a:prstTxWarp prst="textNoShape">
              <a:avLst/>
            </a:prstTxWarp>
          </a:bodyPr>
          <a:lstStyle>
            <a:lvl1pPr eaLnBrk="1" hangingPunct="1">
              <a:defRPr sz="3900" b="1">
                <a:solidFill>
                  <a:srgbClr val="330066"/>
                </a:solidFill>
                <a:latin typeface="+mj-lt"/>
                <a:ea typeface="+mj-ea"/>
                <a:cs typeface="Times New Roman" pitchFamily="18" charset="0"/>
              </a:defRPr>
            </a:lvl1pPr>
            <a:lvl2pPr eaLnBrk="0" hangingPunct="0">
              <a:defRPr sz="3900" b="1">
                <a:solidFill>
                  <a:schemeClr val="tx2"/>
                </a:solidFill>
                <a:latin typeface="Arial" pitchFamily="34" charset="0"/>
              </a:defRPr>
            </a:lvl2pPr>
            <a:lvl3pPr eaLnBrk="0" hangingPunct="0">
              <a:defRPr sz="3900" b="1">
                <a:solidFill>
                  <a:schemeClr val="tx2"/>
                </a:solidFill>
                <a:latin typeface="Arial" pitchFamily="34" charset="0"/>
              </a:defRPr>
            </a:lvl3pPr>
            <a:lvl4pPr eaLnBrk="0" hangingPunct="0">
              <a:defRPr sz="3900" b="1">
                <a:solidFill>
                  <a:schemeClr val="tx2"/>
                </a:solidFill>
                <a:latin typeface="Arial" pitchFamily="34" charset="0"/>
              </a:defRPr>
            </a:lvl4pPr>
            <a:lvl5pPr eaLnBrk="0" hangingPunct="0">
              <a:defRPr sz="3900" b="1">
                <a:solidFill>
                  <a:schemeClr val="tx2"/>
                </a:solidFill>
                <a:latin typeface="Arial" pitchFamily="34" charset="0"/>
              </a:defRPr>
            </a:lvl5pPr>
            <a:lvl6pPr marL="457200" fontAlgn="base">
              <a:spcBef>
                <a:spcPct val="0"/>
              </a:spcBef>
              <a:spcAft>
                <a:spcPct val="0"/>
              </a:spcAft>
              <a:defRPr sz="3900" b="1">
                <a:solidFill>
                  <a:schemeClr val="tx2"/>
                </a:solidFill>
                <a:latin typeface="Arial" pitchFamily="34" charset="0"/>
              </a:defRPr>
            </a:lvl6pPr>
            <a:lvl7pPr marL="914400" fontAlgn="base">
              <a:spcBef>
                <a:spcPct val="0"/>
              </a:spcBef>
              <a:spcAft>
                <a:spcPct val="0"/>
              </a:spcAft>
              <a:defRPr sz="3900" b="1">
                <a:solidFill>
                  <a:schemeClr val="tx2"/>
                </a:solidFill>
                <a:latin typeface="Arial" pitchFamily="34" charset="0"/>
              </a:defRPr>
            </a:lvl7pPr>
            <a:lvl8pPr marL="1371600" fontAlgn="base">
              <a:spcBef>
                <a:spcPct val="0"/>
              </a:spcBef>
              <a:spcAft>
                <a:spcPct val="0"/>
              </a:spcAft>
              <a:defRPr sz="3900" b="1">
                <a:solidFill>
                  <a:schemeClr val="tx2"/>
                </a:solidFill>
                <a:latin typeface="Arial" pitchFamily="34" charset="0"/>
              </a:defRPr>
            </a:lvl8pPr>
            <a:lvl9pPr marL="1828800" fontAlgn="base">
              <a:spcBef>
                <a:spcPct val="0"/>
              </a:spcBef>
              <a:spcAft>
                <a:spcPct val="0"/>
              </a:spcAft>
              <a:defRPr sz="3900" b="1">
                <a:solidFill>
                  <a:schemeClr val="tx2"/>
                </a:solidFill>
                <a:latin typeface="Arial" pitchFamily="34" charset="0"/>
              </a:defRPr>
            </a:lvl9pPr>
          </a:lstStyle>
          <a:p>
            <a:r>
              <a:rPr lang="en-US" altLang="zh-CN"/>
              <a:t>5.4  </a:t>
            </a:r>
            <a:r>
              <a:rPr lang="zh-CN" altLang="en-US"/>
              <a:t>微程序控制器</a:t>
            </a:r>
          </a:p>
        </p:txBody>
      </p:sp>
      <p:sp>
        <p:nvSpPr>
          <p:cNvPr id="2" name="日期占位符 1"/>
          <p:cNvSpPr>
            <a:spLocks noGrp="1"/>
          </p:cNvSpPr>
          <p:nvPr>
            <p:ph type="dt" sz="half" idx="10"/>
          </p:nvPr>
        </p:nvSpPr>
        <p:spPr/>
        <p:txBody>
          <a:bodyPr/>
          <a:lstStyle/>
          <a:p>
            <a:pPr>
              <a:defRPr/>
            </a:pPr>
            <a:fld id="{9A58367A-5169-404D-879C-5AD80A1E375C}" type="datetime11">
              <a:rPr lang="zh-CN" altLang="en-US" smtClean="0"/>
              <a:t>09:11:07</a:t>
            </a:fld>
            <a:endParaRPr lang="en-US" altLang="zh-CN"/>
          </a:p>
        </p:txBody>
      </p:sp>
      <p:sp>
        <p:nvSpPr>
          <p:cNvPr id="5" name="灯片编号占位符 4"/>
          <p:cNvSpPr>
            <a:spLocks noGrp="1"/>
          </p:cNvSpPr>
          <p:nvPr>
            <p:ph type="sldNum" sz="quarter" idx="12"/>
          </p:nvPr>
        </p:nvSpPr>
        <p:spPr/>
        <p:txBody>
          <a:bodyPr/>
          <a:lstStyle/>
          <a:p>
            <a:pPr>
              <a:defRPr/>
            </a:pPr>
            <a:fld id="{BEFC541B-1060-4900-89C5-15F509B02D6F}" type="slidenum">
              <a:rPr lang="en-US" altLang="zh-CN" smtClean="0"/>
              <a:pPr>
                <a:defRPr/>
              </a:pPr>
              <a:t>58</a:t>
            </a:fld>
            <a:endParaRPr lang="en-US" altLang="zh-CN"/>
          </a:p>
        </p:txBody>
      </p:sp>
    </p:spTree>
    <p:extLst>
      <p:ext uri="{BB962C8B-B14F-4D97-AF65-F5344CB8AC3E}">
        <p14:creationId xmlns:p14="http://schemas.microsoft.com/office/powerpoint/2010/main" val="9299372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226308">
                                            <p:txEl>
                                              <p:pRg st="0" end="0"/>
                                            </p:txEl>
                                          </p:spTgt>
                                        </p:tgtEl>
                                        <p:attrNameLst>
                                          <p:attrName>style.visibility</p:attrName>
                                        </p:attrNameLst>
                                      </p:cBhvr>
                                      <p:to>
                                        <p:strVal val="visible"/>
                                      </p:to>
                                    </p:set>
                                    <p:animEffect transition="in" filter="blinds(horizontal)">
                                      <p:cBhvr>
                                        <p:cTn id="7" dur="500"/>
                                        <p:tgtEl>
                                          <p:spTgt spid="226308">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26308">
                                            <p:txEl>
                                              <p:pRg st="1" end="1"/>
                                            </p:txEl>
                                          </p:spTgt>
                                        </p:tgtEl>
                                        <p:attrNameLst>
                                          <p:attrName>style.visibility</p:attrName>
                                        </p:attrNameLst>
                                      </p:cBhvr>
                                      <p:to>
                                        <p:strVal val="visible"/>
                                      </p:to>
                                    </p:set>
                                    <p:animEffect transition="in" filter="blinds(horizontal)">
                                      <p:cBhvr>
                                        <p:cTn id="10" dur="500"/>
                                        <p:tgtEl>
                                          <p:spTgt spid="22630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xfrm>
            <a:off x="457200" y="692696"/>
            <a:ext cx="4330824" cy="724942"/>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5.4  </a:t>
            </a:r>
            <a:r>
              <a:rPr lang="zh-CN" altLang="en-US">
                <a:solidFill>
                  <a:srgbClr val="330066"/>
                </a:solidFill>
                <a:cs typeface="Times New Roman" pitchFamily="18" charset="0"/>
              </a:rPr>
              <a:t>微程序控制器</a:t>
            </a:r>
          </a:p>
        </p:txBody>
      </p:sp>
      <p:sp>
        <p:nvSpPr>
          <p:cNvPr id="43012" name="Rectangle 3"/>
          <p:cNvSpPr>
            <a:spLocks noGrp="1" noChangeArrowheads="1"/>
          </p:cNvSpPr>
          <p:nvPr>
            <p:ph type="body" idx="1"/>
          </p:nvPr>
        </p:nvSpPr>
        <p:spPr>
          <a:xfrm>
            <a:off x="467544" y="1988840"/>
            <a:ext cx="8229600" cy="3888432"/>
          </a:xfrm>
        </p:spPr>
        <p:txBody>
          <a:bodyPr/>
          <a:lstStyle/>
          <a:p>
            <a:pPr marL="0" indent="342900" eaLnBrk="1" hangingPunct="1">
              <a:spcBef>
                <a:spcPts val="600"/>
              </a:spcBef>
              <a:buFont typeface="Wingdings" pitchFamily="2" charset="2"/>
              <a:buNone/>
            </a:pPr>
            <a:r>
              <a:rPr lang="zh-CN" altLang="en-US"/>
              <a:t>    </a:t>
            </a:r>
            <a:r>
              <a:rPr lang="zh-CN" altLang="en-US" b="1">
                <a:solidFill>
                  <a:srgbClr val="FF0000"/>
                </a:solidFill>
              </a:rPr>
              <a:t>基本思想：</a:t>
            </a:r>
            <a:r>
              <a:rPr lang="zh-CN" altLang="en-US"/>
              <a:t>仿照解题的方法，把操作控制信号编制成微指令，存放到控制存储器里，运行时，从控存中取出微指令，产生指令运行所需的操作控制信号</a:t>
            </a:r>
            <a:r>
              <a:rPr lang="zh-CN" altLang="en-US" smtClean="0"/>
              <a:t>。可以</a:t>
            </a:r>
            <a:r>
              <a:rPr lang="zh-CN" altLang="en-US"/>
              <a:t>看出，微程序设计技术是用软件方法来设计硬件的技术。</a:t>
            </a:r>
            <a:endParaRPr lang="en-US" altLang="zh-CN"/>
          </a:p>
          <a:p>
            <a:pPr marL="0" indent="342900" eaLnBrk="1" hangingPunct="1">
              <a:spcBef>
                <a:spcPts val="600"/>
              </a:spcBef>
              <a:buNone/>
            </a:pPr>
            <a:r>
              <a:rPr lang="zh-CN" altLang="en-US"/>
              <a:t>    根据每条指令执行的阶段性，将所需微操作信号以二进制编码形式存入存储器，按序依次读出执行，即可实现指令的功能。</a:t>
            </a:r>
            <a:endParaRPr lang="zh-CN" altLang="en-US">
              <a:latin typeface="Tahoma" pitchFamily="34" charset="0"/>
            </a:endParaRPr>
          </a:p>
        </p:txBody>
      </p:sp>
      <p:sp>
        <p:nvSpPr>
          <p:cNvPr id="2" name="日期占位符 1"/>
          <p:cNvSpPr>
            <a:spLocks noGrp="1"/>
          </p:cNvSpPr>
          <p:nvPr>
            <p:ph type="dt" sz="half" idx="10"/>
          </p:nvPr>
        </p:nvSpPr>
        <p:spPr/>
        <p:txBody>
          <a:bodyPr/>
          <a:lstStyle/>
          <a:p>
            <a:pPr>
              <a:defRPr/>
            </a:pPr>
            <a:fld id="{F62B13B6-AD86-4A03-AD27-D100025CAB48}" type="datetime11">
              <a:rPr lang="zh-CN" altLang="en-US" smtClean="0"/>
              <a:t>09:11:07</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59</a:t>
            </a:fld>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416344" y="332656"/>
            <a:ext cx="5122912" cy="724942"/>
          </a:xfrm>
        </p:spPr>
        <p:txBody>
          <a:bodyPr/>
          <a:lstStyle/>
          <a:p>
            <a:pPr eaLnBrk="1" hangingPunct="1"/>
            <a:r>
              <a:rPr lang="en-US" altLang="zh-CN"/>
              <a:t>5.1.2 CPU</a:t>
            </a:r>
            <a:r>
              <a:rPr lang="zh-CN" altLang="en-US"/>
              <a:t>的基本组成</a:t>
            </a:r>
          </a:p>
        </p:txBody>
      </p:sp>
      <p:pic>
        <p:nvPicPr>
          <p:cNvPr id="7172" name="图片 16" descr="slide0030_image015.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8813" y="1428750"/>
            <a:ext cx="6507162" cy="490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AutoShape 4">
            <a:hlinkClick r:id="" action="ppaction://noaction" highlightClick="1"/>
          </p:cNvPr>
          <p:cNvSpPr>
            <a:spLocks noChangeArrowheads="1"/>
          </p:cNvSpPr>
          <p:nvPr/>
        </p:nvSpPr>
        <p:spPr bwMode="auto">
          <a:xfrm>
            <a:off x="428625" y="1857375"/>
            <a:ext cx="1223963" cy="719138"/>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3" action="ppaction://hlinkfile"/>
              </a:rPr>
              <a:t>CAI</a:t>
            </a:r>
            <a:endParaRPr lang="en-US" altLang="zh-CN" sz="2400">
              <a:latin typeface="隶书" pitchFamily="49" charset="-122"/>
              <a:ea typeface="隶书" pitchFamily="49" charset="-122"/>
            </a:endParaRPr>
          </a:p>
        </p:txBody>
      </p:sp>
      <p:sp>
        <p:nvSpPr>
          <p:cNvPr id="2" name="日期占位符 1"/>
          <p:cNvSpPr>
            <a:spLocks noGrp="1"/>
          </p:cNvSpPr>
          <p:nvPr>
            <p:ph type="dt" sz="half" idx="10"/>
          </p:nvPr>
        </p:nvSpPr>
        <p:spPr/>
        <p:txBody>
          <a:bodyPr/>
          <a:lstStyle/>
          <a:p>
            <a:pPr>
              <a:defRPr/>
            </a:pPr>
            <a:fld id="{12512244-3632-4944-960B-49A4296B5E19}" type="datetime11">
              <a:rPr lang="zh-CN" altLang="en-US" smtClean="0"/>
              <a:t>09:11:02</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6</a:t>
            </a:fld>
            <a:endParaRPr lang="en-US" altLang="zh-CN"/>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pPr eaLnBrk="1" hangingPunct="1"/>
            <a:r>
              <a:rPr lang="en-US" altLang="zh-CN"/>
              <a:t>5.4.1 </a:t>
            </a:r>
            <a:r>
              <a:rPr lang="zh-CN" altLang="en-US"/>
              <a:t>微程序控制原理</a:t>
            </a:r>
            <a:endParaRPr lang="zh-CN" altLang="en-US">
              <a:solidFill>
                <a:schemeClr val="tx1"/>
              </a:solidFill>
            </a:endParaRPr>
          </a:p>
        </p:txBody>
      </p:sp>
      <p:sp>
        <p:nvSpPr>
          <p:cNvPr id="44036" name="Rectangle 3"/>
          <p:cNvSpPr>
            <a:spLocks noGrp="1" noChangeArrowheads="1"/>
          </p:cNvSpPr>
          <p:nvPr>
            <p:ph type="body" idx="1"/>
          </p:nvPr>
        </p:nvSpPr>
        <p:spPr/>
        <p:txBody>
          <a:bodyPr/>
          <a:lstStyle/>
          <a:p>
            <a:pPr>
              <a:buFont typeface="Wingdings" pitchFamily="2" charset="2"/>
              <a:buNone/>
            </a:pPr>
            <a:r>
              <a:rPr lang="en-US" altLang="zh-CN"/>
              <a:t>1</a:t>
            </a:r>
            <a:r>
              <a:rPr lang="zh-CN" altLang="en-US"/>
              <a:t>、微命令和微操作</a:t>
            </a:r>
          </a:p>
          <a:p>
            <a:pPr>
              <a:buFont typeface="Wingdings" pitchFamily="2" charset="2"/>
              <a:buNone/>
            </a:pPr>
            <a:r>
              <a:rPr lang="en-US" altLang="zh-CN"/>
              <a:t>2</a:t>
            </a:r>
            <a:r>
              <a:rPr lang="zh-CN" altLang="en-US"/>
              <a:t>、微指令和微程序</a:t>
            </a:r>
          </a:p>
          <a:p>
            <a:pPr>
              <a:buFont typeface="Wingdings" pitchFamily="2" charset="2"/>
              <a:buNone/>
            </a:pPr>
            <a:r>
              <a:rPr lang="en-US" altLang="zh-CN"/>
              <a:t>3</a:t>
            </a:r>
            <a:r>
              <a:rPr lang="zh-CN" altLang="en-US"/>
              <a:t>、微程序控制器原理框图</a:t>
            </a:r>
          </a:p>
          <a:p>
            <a:pPr>
              <a:buFont typeface="Wingdings" pitchFamily="2" charset="2"/>
              <a:buNone/>
            </a:pPr>
            <a:r>
              <a:rPr lang="en-US" altLang="zh-CN"/>
              <a:t>4</a:t>
            </a:r>
            <a:r>
              <a:rPr lang="zh-CN" altLang="en-US"/>
              <a:t>、微程序举例</a:t>
            </a:r>
          </a:p>
          <a:p>
            <a:pPr>
              <a:buFont typeface="Wingdings" pitchFamily="2" charset="2"/>
              <a:buNone/>
            </a:pPr>
            <a:r>
              <a:rPr lang="en-US" altLang="zh-CN"/>
              <a:t>5</a:t>
            </a:r>
            <a:r>
              <a:rPr lang="zh-CN" altLang="en-US"/>
              <a:t>、</a:t>
            </a:r>
            <a:r>
              <a:rPr lang="en-US" altLang="zh-CN"/>
              <a:t>CPU</a:t>
            </a:r>
            <a:r>
              <a:rPr lang="zh-CN" altLang="en-US"/>
              <a:t>周期与微指令周期的关系</a:t>
            </a:r>
          </a:p>
          <a:p>
            <a:pPr>
              <a:buFont typeface="Wingdings" pitchFamily="2" charset="2"/>
              <a:buNone/>
            </a:pPr>
            <a:r>
              <a:rPr lang="en-US" altLang="zh-CN"/>
              <a:t>6</a:t>
            </a:r>
            <a:r>
              <a:rPr lang="zh-CN" altLang="en-US"/>
              <a:t>、机器指令与微指令的关系</a:t>
            </a:r>
          </a:p>
          <a:p>
            <a:pPr eaLnBrk="1" hangingPunct="1">
              <a:buFont typeface="Wingdings" pitchFamily="2" charset="2"/>
              <a:buNone/>
            </a:pPr>
            <a:endParaRPr lang="zh-CN" altLang="en-US" b="1"/>
          </a:p>
          <a:p>
            <a:pPr eaLnBrk="1" hangingPunct="1"/>
            <a:endParaRPr lang="en-US" altLang="zh-CN" b="1"/>
          </a:p>
        </p:txBody>
      </p:sp>
      <p:sp>
        <p:nvSpPr>
          <p:cNvPr id="2" name="日期占位符 1"/>
          <p:cNvSpPr>
            <a:spLocks noGrp="1"/>
          </p:cNvSpPr>
          <p:nvPr>
            <p:ph type="dt" sz="half" idx="10"/>
          </p:nvPr>
        </p:nvSpPr>
        <p:spPr/>
        <p:txBody>
          <a:bodyPr/>
          <a:lstStyle/>
          <a:p>
            <a:pPr>
              <a:defRPr/>
            </a:pPr>
            <a:fld id="{1A46F1FE-BCE5-41E7-B67B-837D9BB31D54}" type="datetime11">
              <a:rPr lang="zh-CN" altLang="en-US" smtClean="0"/>
              <a:t>09:11:07</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60</a:t>
            </a:fld>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xfrm>
            <a:off x="467544" y="404664"/>
            <a:ext cx="5050904" cy="868958"/>
          </a:xfrm>
        </p:spPr>
        <p:txBody>
          <a:bodyPr/>
          <a:lstStyle/>
          <a:p>
            <a:pPr eaLnBrk="1" hangingPunct="1"/>
            <a:r>
              <a:rPr lang="en-US" altLang="zh-CN">
                <a:cs typeface="Times New Roman" pitchFamily="18" charset="0"/>
              </a:rPr>
              <a:t>5</a:t>
            </a:r>
            <a:r>
              <a:rPr lang="en-US" altLang="zh-CN"/>
              <a:t>.4.1 </a:t>
            </a:r>
            <a:r>
              <a:rPr lang="zh-CN" altLang="en-US"/>
              <a:t>微程序控制原理 </a:t>
            </a:r>
          </a:p>
        </p:txBody>
      </p:sp>
      <p:sp>
        <p:nvSpPr>
          <p:cNvPr id="45060" name="Rectangle 3"/>
          <p:cNvSpPr>
            <a:spLocks noGrp="1" noChangeArrowheads="1"/>
          </p:cNvSpPr>
          <p:nvPr>
            <p:ph type="body" idx="1"/>
          </p:nvPr>
        </p:nvSpPr>
        <p:spPr>
          <a:xfrm>
            <a:off x="467544" y="1412776"/>
            <a:ext cx="8229600" cy="4824536"/>
          </a:xfrm>
        </p:spPr>
        <p:txBody>
          <a:bodyPr/>
          <a:lstStyle/>
          <a:p>
            <a:pPr marL="571500" indent="-571500" eaLnBrk="1" hangingPunct="1">
              <a:lnSpc>
                <a:spcPct val="90000"/>
              </a:lnSpc>
              <a:buFont typeface="Wingdings" pitchFamily="2" charset="2"/>
              <a:buNone/>
            </a:pPr>
            <a:r>
              <a:rPr lang="zh-CN" altLang="zh-CN" sz="2800" b="1"/>
              <a:t>1</a:t>
            </a:r>
            <a:r>
              <a:rPr lang="zh-CN" sz="2800" b="1"/>
              <a:t>、微命令和微操作</a:t>
            </a:r>
            <a:endParaRPr lang="en-US" altLang="zh-CN" sz="2800" b="1"/>
          </a:p>
          <a:p>
            <a:pPr marL="0" indent="0" eaLnBrk="1" hangingPunct="1">
              <a:lnSpc>
                <a:spcPct val="90000"/>
              </a:lnSpc>
              <a:buNone/>
            </a:pPr>
            <a:r>
              <a:rPr lang="zh-CN" altLang="en-US" sz="2800" b="1">
                <a:solidFill>
                  <a:srgbClr val="FF0000"/>
                </a:solidFill>
              </a:rPr>
              <a:t>微命令：</a:t>
            </a:r>
            <a:r>
              <a:rPr lang="zh-CN" altLang="en-US" sz="2800"/>
              <a:t>控制部件通过控制线向执行部件发出的各种控制命令叫作微命令，它是构成控制序列的最小单位。</a:t>
            </a:r>
            <a:endParaRPr lang="en-US" altLang="zh-CN" sz="2800"/>
          </a:p>
          <a:p>
            <a:pPr marL="0" indent="0" eaLnBrk="1" hangingPunct="1">
              <a:lnSpc>
                <a:spcPct val="90000"/>
              </a:lnSpc>
              <a:buNone/>
            </a:pPr>
            <a:r>
              <a:rPr lang="zh-CN" altLang="en-US" sz="2800"/>
              <a:t>例如：打开或关闭某个控制门的电位信号、某个寄存器的打入脉冲等。</a:t>
            </a:r>
          </a:p>
          <a:p>
            <a:pPr marL="0" indent="0" eaLnBrk="1" hangingPunct="1">
              <a:lnSpc>
                <a:spcPct val="90000"/>
              </a:lnSpc>
              <a:buNone/>
            </a:pPr>
            <a:r>
              <a:rPr lang="zh-CN" altLang="en-US" sz="2800" b="1">
                <a:solidFill>
                  <a:srgbClr val="FF0000"/>
                </a:solidFill>
              </a:rPr>
              <a:t>微操作：</a:t>
            </a:r>
            <a:r>
              <a:rPr lang="zh-CN" altLang="en-US" sz="2800"/>
              <a:t>执行部件接受微命令后所进行的操作。</a:t>
            </a:r>
          </a:p>
          <a:p>
            <a:pPr marL="839788" lvl="1" indent="-495300" eaLnBrk="1" hangingPunct="1">
              <a:lnSpc>
                <a:spcPct val="90000"/>
              </a:lnSpc>
            </a:pPr>
            <a:r>
              <a:rPr lang="zh-CN" altLang="en-US" sz="2800"/>
              <a:t>微命令和微操作是一一对应的。</a:t>
            </a:r>
          </a:p>
          <a:p>
            <a:pPr marL="839788" lvl="1" indent="-495300" eaLnBrk="1" hangingPunct="1">
              <a:lnSpc>
                <a:spcPct val="90000"/>
              </a:lnSpc>
            </a:pPr>
            <a:r>
              <a:rPr lang="zh-CN" altLang="en-US" sz="2800"/>
              <a:t>微命令是微操作的控制信号，微操作是微命令的操作过程。</a:t>
            </a:r>
          </a:p>
          <a:p>
            <a:pPr marL="839788" lvl="1" indent="-495300" eaLnBrk="1" hangingPunct="1">
              <a:lnSpc>
                <a:spcPct val="90000"/>
              </a:lnSpc>
            </a:pPr>
            <a:r>
              <a:rPr lang="zh-CN" altLang="en-US" sz="2800"/>
              <a:t>微操作是执行部件中最基本的操作。</a:t>
            </a:r>
          </a:p>
        </p:txBody>
      </p:sp>
      <p:sp>
        <p:nvSpPr>
          <p:cNvPr id="2" name="日期占位符 1"/>
          <p:cNvSpPr>
            <a:spLocks noGrp="1"/>
          </p:cNvSpPr>
          <p:nvPr>
            <p:ph type="dt" sz="half" idx="10"/>
          </p:nvPr>
        </p:nvSpPr>
        <p:spPr/>
        <p:txBody>
          <a:bodyPr/>
          <a:lstStyle/>
          <a:p>
            <a:pPr>
              <a:defRPr/>
            </a:pPr>
            <a:fld id="{7E973EFB-D8C8-4FC1-ABBD-C0D1E0D15013}" type="datetime11">
              <a:rPr lang="zh-CN" altLang="en-US" smtClean="0"/>
              <a:t>09:11:07</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61</a:t>
            </a:fld>
            <a:endParaRPr lang="en-US" altLang="zh-C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xfrm>
            <a:off x="467544" y="404664"/>
            <a:ext cx="5050904" cy="868958"/>
          </a:xfrm>
        </p:spPr>
        <p:txBody>
          <a:bodyPr/>
          <a:lstStyle/>
          <a:p>
            <a:pPr eaLnBrk="1" hangingPunct="1"/>
            <a:r>
              <a:rPr lang="en-US" altLang="zh-CN">
                <a:cs typeface="Times New Roman" pitchFamily="18" charset="0"/>
              </a:rPr>
              <a:t>5</a:t>
            </a:r>
            <a:r>
              <a:rPr lang="en-US" altLang="zh-CN"/>
              <a:t>.4.1 </a:t>
            </a:r>
            <a:r>
              <a:rPr lang="zh-CN" altLang="en-US"/>
              <a:t>微程序控制原理 </a:t>
            </a:r>
          </a:p>
        </p:txBody>
      </p:sp>
      <p:sp>
        <p:nvSpPr>
          <p:cNvPr id="45060" name="Rectangle 3"/>
          <p:cNvSpPr>
            <a:spLocks noGrp="1" noChangeArrowheads="1"/>
          </p:cNvSpPr>
          <p:nvPr>
            <p:ph type="body" idx="1"/>
          </p:nvPr>
        </p:nvSpPr>
        <p:spPr>
          <a:xfrm>
            <a:off x="395536" y="2060848"/>
            <a:ext cx="8229600" cy="2232248"/>
          </a:xfrm>
        </p:spPr>
        <p:txBody>
          <a:bodyPr/>
          <a:lstStyle/>
          <a:p>
            <a:pPr marL="0" indent="457200" eaLnBrk="1" hangingPunct="1">
              <a:lnSpc>
                <a:spcPct val="120000"/>
              </a:lnSpc>
              <a:buFont typeface="Wingdings" pitchFamily="2" charset="2"/>
              <a:buNone/>
            </a:pPr>
            <a:r>
              <a:rPr lang="zh-CN" altLang="en-US" sz="2800"/>
              <a:t>控制部件与执行部件的另一种联系是反馈信息。执行部件通过反馈线向控制部件反映操作情况，以便使控制部件根据执行部件的“状态”来下达新的微命令，这也称为“状态测试”。</a:t>
            </a:r>
            <a:endParaRPr lang="en-US" altLang="zh-CN" sz="2800"/>
          </a:p>
        </p:txBody>
      </p:sp>
      <p:sp>
        <p:nvSpPr>
          <p:cNvPr id="2" name="日期占位符 1"/>
          <p:cNvSpPr>
            <a:spLocks noGrp="1"/>
          </p:cNvSpPr>
          <p:nvPr>
            <p:ph type="dt" sz="half" idx="10"/>
          </p:nvPr>
        </p:nvSpPr>
        <p:spPr/>
        <p:txBody>
          <a:bodyPr/>
          <a:lstStyle/>
          <a:p>
            <a:pPr>
              <a:defRPr/>
            </a:pPr>
            <a:fld id="{AD61215D-E2A7-498B-9F5D-0C9165069DF6}" type="datetime11">
              <a:rPr lang="zh-CN" altLang="en-US" smtClean="0"/>
              <a:t>09:11:07</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62</a:t>
            </a:fld>
            <a:endParaRPr lang="en-US" altLang="zh-CN"/>
          </a:p>
        </p:txBody>
      </p:sp>
    </p:spTree>
    <p:extLst>
      <p:ext uri="{BB962C8B-B14F-4D97-AF65-F5344CB8AC3E}">
        <p14:creationId xmlns:p14="http://schemas.microsoft.com/office/powerpoint/2010/main" val="2044514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5"/>
          <p:cNvGrpSpPr>
            <a:grpSpLocks/>
          </p:cNvGrpSpPr>
          <p:nvPr/>
        </p:nvGrpSpPr>
        <p:grpSpPr bwMode="auto">
          <a:xfrm>
            <a:off x="310165" y="2155560"/>
            <a:ext cx="5328270" cy="3733800"/>
            <a:chOff x="192" y="1536"/>
            <a:chExt cx="3504" cy="2352"/>
          </a:xfrm>
        </p:grpSpPr>
        <p:sp>
          <p:nvSpPr>
            <p:cNvPr id="79881" name="Line 6"/>
            <p:cNvSpPr>
              <a:spLocks noChangeShapeType="1"/>
            </p:cNvSpPr>
            <p:nvPr/>
          </p:nvSpPr>
          <p:spPr bwMode="auto">
            <a:xfrm flipH="1">
              <a:off x="380" y="2666"/>
              <a:ext cx="91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882" name="Line 7"/>
            <p:cNvSpPr>
              <a:spLocks noChangeShapeType="1"/>
            </p:cNvSpPr>
            <p:nvPr/>
          </p:nvSpPr>
          <p:spPr bwMode="auto">
            <a:xfrm flipH="1">
              <a:off x="389" y="2583"/>
              <a:ext cx="55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883" name="Freeform 8"/>
            <p:cNvSpPr>
              <a:spLocks/>
            </p:cNvSpPr>
            <p:nvPr/>
          </p:nvSpPr>
          <p:spPr bwMode="auto">
            <a:xfrm>
              <a:off x="836" y="1703"/>
              <a:ext cx="1725" cy="305"/>
            </a:xfrm>
            <a:custGeom>
              <a:avLst/>
              <a:gdLst>
                <a:gd name="T0" fmla="*/ 520 w 1930"/>
                <a:gd name="T1" fmla="*/ 0 h 510"/>
                <a:gd name="T2" fmla="*/ 1420 w 1930"/>
                <a:gd name="T3" fmla="*/ 0 h 510"/>
                <a:gd name="T4" fmla="*/ 1930 w 1930"/>
                <a:gd name="T5" fmla="*/ 510 h 510"/>
                <a:gd name="T6" fmla="*/ 1250 w 1930"/>
                <a:gd name="T7" fmla="*/ 510 h 510"/>
                <a:gd name="T8" fmla="*/ 1110 w 1930"/>
                <a:gd name="T9" fmla="*/ 370 h 510"/>
                <a:gd name="T10" fmla="*/ 870 w 1930"/>
                <a:gd name="T11" fmla="*/ 370 h 510"/>
                <a:gd name="T12" fmla="*/ 730 w 1930"/>
                <a:gd name="T13" fmla="*/ 510 h 510"/>
                <a:gd name="T14" fmla="*/ 0 w 1930"/>
                <a:gd name="T15" fmla="*/ 510 h 510"/>
                <a:gd name="T16" fmla="*/ 510 w 1930"/>
                <a:gd name="T17" fmla="*/ 0 h 510"/>
                <a:gd name="T18" fmla="*/ 610 w 1930"/>
                <a:gd name="T19" fmla="*/ 0 h 5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30"/>
                <a:gd name="T31" fmla="*/ 0 h 510"/>
                <a:gd name="T32" fmla="*/ 1930 w 1930"/>
                <a:gd name="T33" fmla="*/ 510 h 5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30" h="510">
                  <a:moveTo>
                    <a:pt x="520" y="0"/>
                  </a:moveTo>
                  <a:lnTo>
                    <a:pt x="1420" y="0"/>
                  </a:lnTo>
                  <a:lnTo>
                    <a:pt x="1930" y="510"/>
                  </a:lnTo>
                  <a:lnTo>
                    <a:pt x="1250" y="510"/>
                  </a:lnTo>
                  <a:lnTo>
                    <a:pt x="1110" y="370"/>
                  </a:lnTo>
                  <a:lnTo>
                    <a:pt x="870" y="370"/>
                  </a:lnTo>
                  <a:lnTo>
                    <a:pt x="730" y="510"/>
                  </a:lnTo>
                  <a:lnTo>
                    <a:pt x="0" y="510"/>
                  </a:lnTo>
                  <a:lnTo>
                    <a:pt x="510" y="0"/>
                  </a:lnTo>
                  <a:lnTo>
                    <a:pt x="610" y="0"/>
                  </a:lnTo>
                </a:path>
              </a:pathLst>
            </a:custGeom>
            <a:solidFill>
              <a:srgbClr val="FFFF99"/>
            </a:solidFill>
            <a:ln w="9525">
              <a:solidFill>
                <a:srgbClr val="000000"/>
              </a:solidFill>
              <a:round/>
              <a:headEnd/>
              <a:tailEnd/>
            </a:ln>
          </p:spPr>
          <p:txBody>
            <a:bodyPr/>
            <a:lstStyle/>
            <a:p>
              <a:pPr eaLnBrk="1" hangingPunct="1"/>
              <a:endParaRPr lang="zh-CN" altLang="en-US" sz="1600" b="1"/>
            </a:p>
          </p:txBody>
        </p:sp>
        <p:sp>
          <p:nvSpPr>
            <p:cNvPr id="79884" name="Text Box 9"/>
            <p:cNvSpPr txBox="1">
              <a:spLocks noChangeArrowheads="1"/>
            </p:cNvSpPr>
            <p:nvPr/>
          </p:nvSpPr>
          <p:spPr bwMode="auto">
            <a:xfrm>
              <a:off x="1542" y="1741"/>
              <a:ext cx="348"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ALU</a:t>
              </a:r>
            </a:p>
          </p:txBody>
        </p:sp>
        <p:sp>
          <p:nvSpPr>
            <p:cNvPr id="79885" name="Rectangle 10"/>
            <p:cNvSpPr>
              <a:spLocks noChangeArrowheads="1"/>
            </p:cNvSpPr>
            <p:nvPr/>
          </p:nvSpPr>
          <p:spPr bwMode="auto">
            <a:xfrm>
              <a:off x="487" y="2266"/>
              <a:ext cx="358" cy="131"/>
            </a:xfrm>
            <a:prstGeom prst="rect">
              <a:avLst/>
            </a:prstGeom>
            <a:solidFill>
              <a:srgbClr val="CCFFFF"/>
            </a:solidFill>
            <a:ln w="9525">
              <a:solidFill>
                <a:srgbClr val="000000"/>
              </a:solidFill>
              <a:miter lim="800000"/>
              <a:headEnd/>
              <a:tailEnd/>
            </a:ln>
          </p:spPr>
          <p:txBody>
            <a:bodyPr/>
            <a:lstStyle/>
            <a:p>
              <a:pPr eaLnBrk="1" hangingPunct="1"/>
              <a:endParaRPr lang="zh-CN" altLang="en-US" sz="1600" b="1"/>
            </a:p>
          </p:txBody>
        </p:sp>
        <p:sp>
          <p:nvSpPr>
            <p:cNvPr id="79886" name="Rectangle 11"/>
            <p:cNvSpPr>
              <a:spLocks noChangeArrowheads="1"/>
            </p:cNvSpPr>
            <p:nvPr/>
          </p:nvSpPr>
          <p:spPr bwMode="auto">
            <a:xfrm>
              <a:off x="845" y="2266"/>
              <a:ext cx="357" cy="131"/>
            </a:xfrm>
            <a:prstGeom prst="rect">
              <a:avLst/>
            </a:prstGeom>
            <a:solidFill>
              <a:srgbClr val="CCFFFF"/>
            </a:solidFill>
            <a:ln w="9525">
              <a:solidFill>
                <a:srgbClr val="000000"/>
              </a:solidFill>
              <a:miter lim="800000"/>
              <a:headEnd/>
              <a:tailEnd/>
            </a:ln>
          </p:spPr>
          <p:txBody>
            <a:bodyPr/>
            <a:lstStyle/>
            <a:p>
              <a:pPr eaLnBrk="1" hangingPunct="1"/>
              <a:endParaRPr lang="zh-CN" altLang="en-US" sz="1600" b="1"/>
            </a:p>
          </p:txBody>
        </p:sp>
        <p:sp>
          <p:nvSpPr>
            <p:cNvPr id="79887" name="Rectangle 12"/>
            <p:cNvSpPr>
              <a:spLocks noChangeArrowheads="1"/>
            </p:cNvSpPr>
            <p:nvPr/>
          </p:nvSpPr>
          <p:spPr bwMode="auto">
            <a:xfrm>
              <a:off x="1202" y="2266"/>
              <a:ext cx="358" cy="131"/>
            </a:xfrm>
            <a:prstGeom prst="rect">
              <a:avLst/>
            </a:prstGeom>
            <a:solidFill>
              <a:srgbClr val="CCFFFF"/>
            </a:solidFill>
            <a:ln w="9525">
              <a:solidFill>
                <a:srgbClr val="000000"/>
              </a:solidFill>
              <a:miter lim="800000"/>
              <a:headEnd/>
              <a:tailEnd/>
            </a:ln>
          </p:spPr>
          <p:txBody>
            <a:bodyPr/>
            <a:lstStyle/>
            <a:p>
              <a:pPr eaLnBrk="1" hangingPunct="1"/>
              <a:endParaRPr lang="zh-CN" altLang="en-US" sz="1600" b="1"/>
            </a:p>
          </p:txBody>
        </p:sp>
        <p:sp>
          <p:nvSpPr>
            <p:cNvPr id="79888" name="Rectangle 13"/>
            <p:cNvSpPr>
              <a:spLocks noChangeArrowheads="1"/>
            </p:cNvSpPr>
            <p:nvPr/>
          </p:nvSpPr>
          <p:spPr bwMode="auto">
            <a:xfrm>
              <a:off x="1855" y="2266"/>
              <a:ext cx="357" cy="131"/>
            </a:xfrm>
            <a:prstGeom prst="rect">
              <a:avLst/>
            </a:prstGeom>
            <a:solidFill>
              <a:srgbClr val="CCFFFF"/>
            </a:solidFill>
            <a:ln w="9525">
              <a:solidFill>
                <a:srgbClr val="000000"/>
              </a:solidFill>
              <a:miter lim="800000"/>
              <a:headEnd/>
              <a:tailEnd/>
            </a:ln>
          </p:spPr>
          <p:txBody>
            <a:bodyPr/>
            <a:lstStyle/>
            <a:p>
              <a:pPr eaLnBrk="1" hangingPunct="1"/>
              <a:endParaRPr lang="zh-CN" altLang="en-US" sz="1600" b="1"/>
            </a:p>
          </p:txBody>
        </p:sp>
        <p:sp>
          <p:nvSpPr>
            <p:cNvPr id="79889" name="Rectangle 14"/>
            <p:cNvSpPr>
              <a:spLocks noChangeArrowheads="1"/>
            </p:cNvSpPr>
            <p:nvPr/>
          </p:nvSpPr>
          <p:spPr bwMode="auto">
            <a:xfrm>
              <a:off x="2212" y="2266"/>
              <a:ext cx="358" cy="131"/>
            </a:xfrm>
            <a:prstGeom prst="rect">
              <a:avLst/>
            </a:prstGeom>
            <a:solidFill>
              <a:srgbClr val="CCFFFF"/>
            </a:solidFill>
            <a:ln w="9525">
              <a:solidFill>
                <a:srgbClr val="000000"/>
              </a:solidFill>
              <a:miter lim="800000"/>
              <a:headEnd/>
              <a:tailEnd/>
            </a:ln>
          </p:spPr>
          <p:txBody>
            <a:bodyPr/>
            <a:lstStyle/>
            <a:p>
              <a:pPr eaLnBrk="1" hangingPunct="1"/>
              <a:endParaRPr lang="zh-CN" altLang="en-US" sz="1600" b="1"/>
            </a:p>
          </p:txBody>
        </p:sp>
        <p:sp>
          <p:nvSpPr>
            <p:cNvPr id="79890" name="Rectangle 15"/>
            <p:cNvSpPr>
              <a:spLocks noChangeArrowheads="1"/>
            </p:cNvSpPr>
            <p:nvPr/>
          </p:nvSpPr>
          <p:spPr bwMode="auto">
            <a:xfrm>
              <a:off x="2570" y="2266"/>
              <a:ext cx="357" cy="131"/>
            </a:xfrm>
            <a:prstGeom prst="rect">
              <a:avLst/>
            </a:prstGeom>
            <a:solidFill>
              <a:srgbClr val="CCFFFF"/>
            </a:solidFill>
            <a:ln w="9525">
              <a:solidFill>
                <a:srgbClr val="000000"/>
              </a:solidFill>
              <a:miter lim="800000"/>
              <a:headEnd/>
              <a:tailEnd/>
            </a:ln>
          </p:spPr>
          <p:txBody>
            <a:bodyPr/>
            <a:lstStyle/>
            <a:p>
              <a:pPr eaLnBrk="1" hangingPunct="1"/>
              <a:endParaRPr lang="zh-CN" altLang="en-US" sz="1600" b="1"/>
            </a:p>
          </p:txBody>
        </p:sp>
        <p:sp>
          <p:nvSpPr>
            <p:cNvPr id="79891" name="Rectangle 16"/>
            <p:cNvSpPr>
              <a:spLocks noChangeArrowheads="1"/>
            </p:cNvSpPr>
            <p:nvPr/>
          </p:nvSpPr>
          <p:spPr bwMode="auto">
            <a:xfrm>
              <a:off x="353" y="3169"/>
              <a:ext cx="643" cy="131"/>
            </a:xfrm>
            <a:prstGeom prst="rect">
              <a:avLst/>
            </a:prstGeom>
            <a:solidFill>
              <a:srgbClr val="CCFFFF"/>
            </a:solidFill>
            <a:ln w="9525">
              <a:solidFill>
                <a:srgbClr val="000000"/>
              </a:solidFill>
              <a:miter lim="800000"/>
              <a:headEnd/>
              <a:tailEnd/>
            </a:ln>
          </p:spPr>
          <p:txBody>
            <a:bodyPr/>
            <a:lstStyle/>
            <a:p>
              <a:pPr eaLnBrk="1" hangingPunct="1"/>
              <a:endParaRPr lang="zh-CN" altLang="en-US" sz="1600" b="1"/>
            </a:p>
          </p:txBody>
        </p:sp>
        <p:sp>
          <p:nvSpPr>
            <p:cNvPr id="79892" name="Rectangle 17"/>
            <p:cNvSpPr>
              <a:spLocks noChangeArrowheads="1"/>
            </p:cNvSpPr>
            <p:nvPr/>
          </p:nvSpPr>
          <p:spPr bwMode="auto">
            <a:xfrm>
              <a:off x="1408" y="3169"/>
              <a:ext cx="643" cy="131"/>
            </a:xfrm>
            <a:prstGeom prst="rect">
              <a:avLst/>
            </a:prstGeom>
            <a:solidFill>
              <a:srgbClr val="CCFFFF"/>
            </a:solidFill>
            <a:ln w="9525">
              <a:solidFill>
                <a:srgbClr val="000000"/>
              </a:solidFill>
              <a:miter lim="800000"/>
              <a:headEnd/>
              <a:tailEnd/>
            </a:ln>
          </p:spPr>
          <p:txBody>
            <a:bodyPr/>
            <a:lstStyle/>
            <a:p>
              <a:pPr eaLnBrk="1" hangingPunct="1"/>
              <a:endParaRPr lang="zh-CN" altLang="en-US" sz="1600" b="1"/>
            </a:p>
          </p:txBody>
        </p:sp>
        <p:sp>
          <p:nvSpPr>
            <p:cNvPr id="79893" name="Rectangle 18"/>
            <p:cNvSpPr>
              <a:spLocks noChangeArrowheads="1"/>
            </p:cNvSpPr>
            <p:nvPr/>
          </p:nvSpPr>
          <p:spPr bwMode="auto">
            <a:xfrm>
              <a:off x="2507" y="3169"/>
              <a:ext cx="644" cy="131"/>
            </a:xfrm>
            <a:prstGeom prst="rect">
              <a:avLst/>
            </a:prstGeom>
            <a:solidFill>
              <a:srgbClr val="CCFFFF"/>
            </a:solidFill>
            <a:ln w="9525">
              <a:solidFill>
                <a:srgbClr val="000000"/>
              </a:solidFill>
              <a:miter lim="800000"/>
              <a:headEnd/>
              <a:tailEnd/>
            </a:ln>
          </p:spPr>
          <p:txBody>
            <a:bodyPr/>
            <a:lstStyle/>
            <a:p>
              <a:pPr eaLnBrk="1" hangingPunct="1"/>
              <a:endParaRPr lang="zh-CN" altLang="en-US" sz="1600" b="1"/>
            </a:p>
          </p:txBody>
        </p:sp>
        <p:sp>
          <p:nvSpPr>
            <p:cNvPr id="79894" name="AutoShape 19"/>
            <p:cNvSpPr>
              <a:spLocks noChangeArrowheads="1"/>
            </p:cNvSpPr>
            <p:nvPr/>
          </p:nvSpPr>
          <p:spPr bwMode="auto">
            <a:xfrm>
              <a:off x="961" y="2014"/>
              <a:ext cx="128" cy="252"/>
            </a:xfrm>
            <a:prstGeom prst="upArrow">
              <a:avLst>
                <a:gd name="adj1" fmla="val 50000"/>
                <a:gd name="adj2" fmla="val 49219"/>
              </a:avLst>
            </a:prstGeom>
            <a:solidFill>
              <a:srgbClr val="99FF33"/>
            </a:solidFill>
            <a:ln w="9525">
              <a:solidFill>
                <a:srgbClr val="000000"/>
              </a:solidFill>
              <a:miter lim="800000"/>
              <a:headEnd/>
              <a:tailEnd/>
            </a:ln>
          </p:spPr>
          <p:txBody>
            <a:bodyPr/>
            <a:lstStyle/>
            <a:p>
              <a:pPr eaLnBrk="1" hangingPunct="1"/>
              <a:endParaRPr lang="zh-CN" altLang="en-US" sz="1600" b="1"/>
            </a:p>
          </p:txBody>
        </p:sp>
        <p:sp>
          <p:nvSpPr>
            <p:cNvPr id="79895" name="AutoShape 20"/>
            <p:cNvSpPr>
              <a:spLocks noChangeArrowheads="1"/>
            </p:cNvSpPr>
            <p:nvPr/>
          </p:nvSpPr>
          <p:spPr bwMode="auto">
            <a:xfrm>
              <a:off x="2319" y="2014"/>
              <a:ext cx="128" cy="252"/>
            </a:xfrm>
            <a:prstGeom prst="upArrow">
              <a:avLst>
                <a:gd name="adj1" fmla="val 50000"/>
                <a:gd name="adj2" fmla="val 49219"/>
              </a:avLst>
            </a:prstGeom>
            <a:solidFill>
              <a:srgbClr val="99FF33"/>
            </a:solidFill>
            <a:ln w="9525">
              <a:solidFill>
                <a:srgbClr val="000000"/>
              </a:solidFill>
              <a:miter lim="800000"/>
              <a:headEnd/>
              <a:tailEnd/>
            </a:ln>
          </p:spPr>
          <p:txBody>
            <a:bodyPr/>
            <a:lstStyle/>
            <a:p>
              <a:pPr eaLnBrk="1" hangingPunct="1"/>
              <a:endParaRPr lang="zh-CN" altLang="en-US" sz="1600" b="1"/>
            </a:p>
          </p:txBody>
        </p:sp>
        <p:sp>
          <p:nvSpPr>
            <p:cNvPr id="79896" name="AutoShape 21"/>
            <p:cNvSpPr>
              <a:spLocks noChangeArrowheads="1"/>
            </p:cNvSpPr>
            <p:nvPr/>
          </p:nvSpPr>
          <p:spPr bwMode="auto">
            <a:xfrm>
              <a:off x="1363" y="2403"/>
              <a:ext cx="128" cy="168"/>
            </a:xfrm>
            <a:prstGeom prst="upArrow">
              <a:avLst>
                <a:gd name="adj1" fmla="val 50000"/>
                <a:gd name="adj2" fmla="val 32813"/>
              </a:avLst>
            </a:prstGeom>
            <a:solidFill>
              <a:srgbClr val="99FF33"/>
            </a:solidFill>
            <a:ln w="9525">
              <a:solidFill>
                <a:srgbClr val="000000"/>
              </a:solidFill>
              <a:miter lim="800000"/>
              <a:headEnd/>
              <a:tailEnd/>
            </a:ln>
          </p:spPr>
          <p:txBody>
            <a:bodyPr/>
            <a:lstStyle/>
            <a:p>
              <a:pPr eaLnBrk="1" hangingPunct="1"/>
              <a:endParaRPr lang="zh-CN" altLang="en-US" sz="1600" b="1"/>
            </a:p>
          </p:txBody>
        </p:sp>
        <p:sp>
          <p:nvSpPr>
            <p:cNvPr id="79897" name="AutoShape 22"/>
            <p:cNvSpPr>
              <a:spLocks noChangeArrowheads="1"/>
            </p:cNvSpPr>
            <p:nvPr/>
          </p:nvSpPr>
          <p:spPr bwMode="auto">
            <a:xfrm>
              <a:off x="2650" y="2403"/>
              <a:ext cx="128" cy="168"/>
            </a:xfrm>
            <a:prstGeom prst="upArrow">
              <a:avLst>
                <a:gd name="adj1" fmla="val 50000"/>
                <a:gd name="adj2" fmla="val 32813"/>
              </a:avLst>
            </a:prstGeom>
            <a:solidFill>
              <a:srgbClr val="FFFFFF"/>
            </a:solidFill>
            <a:ln w="9525">
              <a:solidFill>
                <a:srgbClr val="000000"/>
              </a:solidFill>
              <a:miter lim="800000"/>
              <a:headEnd/>
              <a:tailEnd/>
            </a:ln>
          </p:spPr>
          <p:txBody>
            <a:bodyPr/>
            <a:lstStyle/>
            <a:p>
              <a:pPr eaLnBrk="1" hangingPunct="1"/>
              <a:endParaRPr lang="zh-CN" altLang="en-US" sz="1600" b="1"/>
            </a:p>
          </p:txBody>
        </p:sp>
        <p:sp>
          <p:nvSpPr>
            <p:cNvPr id="79898" name="Text Box 23"/>
            <p:cNvSpPr txBox="1">
              <a:spLocks noChangeArrowheads="1"/>
            </p:cNvSpPr>
            <p:nvPr/>
          </p:nvSpPr>
          <p:spPr bwMode="auto">
            <a:xfrm>
              <a:off x="1345" y="2542"/>
              <a:ext cx="241"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DR</a:t>
              </a:r>
            </a:p>
          </p:txBody>
        </p:sp>
        <p:sp>
          <p:nvSpPr>
            <p:cNvPr id="79899" name="Text Box 24"/>
            <p:cNvSpPr txBox="1">
              <a:spLocks noChangeArrowheads="1"/>
            </p:cNvSpPr>
            <p:nvPr/>
          </p:nvSpPr>
          <p:spPr bwMode="auto">
            <a:xfrm>
              <a:off x="864" y="2064"/>
              <a:ext cx="125"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Y</a:t>
              </a:r>
            </a:p>
          </p:txBody>
        </p:sp>
        <p:sp>
          <p:nvSpPr>
            <p:cNvPr id="79900" name="Text Box 25"/>
            <p:cNvSpPr txBox="1">
              <a:spLocks noChangeArrowheads="1"/>
            </p:cNvSpPr>
            <p:nvPr/>
          </p:nvSpPr>
          <p:spPr bwMode="auto">
            <a:xfrm>
              <a:off x="2448" y="2064"/>
              <a:ext cx="125"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X</a:t>
              </a:r>
            </a:p>
          </p:txBody>
        </p:sp>
        <p:sp>
          <p:nvSpPr>
            <p:cNvPr id="79901" name="Text Box 26"/>
            <p:cNvSpPr txBox="1">
              <a:spLocks noChangeArrowheads="1"/>
            </p:cNvSpPr>
            <p:nvPr/>
          </p:nvSpPr>
          <p:spPr bwMode="auto">
            <a:xfrm>
              <a:off x="2927" y="1759"/>
              <a:ext cx="116"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79902" name="Line 27"/>
            <p:cNvSpPr>
              <a:spLocks noChangeShapeType="1"/>
            </p:cNvSpPr>
            <p:nvPr/>
          </p:nvSpPr>
          <p:spPr bwMode="auto">
            <a:xfrm flipH="1">
              <a:off x="2471" y="1937"/>
              <a:ext cx="519"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903" name="Line 28"/>
            <p:cNvSpPr>
              <a:spLocks noChangeShapeType="1"/>
            </p:cNvSpPr>
            <p:nvPr/>
          </p:nvSpPr>
          <p:spPr bwMode="auto">
            <a:xfrm flipH="1">
              <a:off x="2346" y="1847"/>
              <a:ext cx="519"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904" name="Line 29"/>
            <p:cNvSpPr>
              <a:spLocks noChangeShapeType="1"/>
            </p:cNvSpPr>
            <p:nvPr/>
          </p:nvSpPr>
          <p:spPr bwMode="auto">
            <a:xfrm flipH="1">
              <a:off x="2194" y="1757"/>
              <a:ext cx="519"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905" name="Text Box 30"/>
            <p:cNvSpPr txBox="1">
              <a:spLocks noChangeArrowheads="1"/>
            </p:cNvSpPr>
            <p:nvPr/>
          </p:nvSpPr>
          <p:spPr bwMode="auto">
            <a:xfrm>
              <a:off x="2766" y="1669"/>
              <a:ext cx="143"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79906" name="Text Box 31"/>
            <p:cNvSpPr txBox="1">
              <a:spLocks noChangeArrowheads="1"/>
            </p:cNvSpPr>
            <p:nvPr/>
          </p:nvSpPr>
          <p:spPr bwMode="auto">
            <a:xfrm>
              <a:off x="3035" y="1855"/>
              <a:ext cx="125"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M</a:t>
              </a:r>
            </a:p>
          </p:txBody>
        </p:sp>
        <p:sp>
          <p:nvSpPr>
            <p:cNvPr id="79907" name="Freeform 32"/>
            <p:cNvSpPr>
              <a:spLocks/>
            </p:cNvSpPr>
            <p:nvPr/>
          </p:nvSpPr>
          <p:spPr bwMode="auto">
            <a:xfrm>
              <a:off x="2605" y="2397"/>
              <a:ext cx="278" cy="772"/>
            </a:xfrm>
            <a:custGeom>
              <a:avLst/>
              <a:gdLst>
                <a:gd name="T0" fmla="*/ 120 w 310"/>
                <a:gd name="T1" fmla="*/ 0 h 1290"/>
                <a:gd name="T2" fmla="*/ 0 w 310"/>
                <a:gd name="T3" fmla="*/ 120 h 1290"/>
                <a:gd name="T4" fmla="*/ 80 w 310"/>
                <a:gd name="T5" fmla="*/ 120 h 1290"/>
                <a:gd name="T6" fmla="*/ 80 w 310"/>
                <a:gd name="T7" fmla="*/ 850 h 1290"/>
                <a:gd name="T8" fmla="*/ 220 w 310"/>
                <a:gd name="T9" fmla="*/ 850 h 1290"/>
                <a:gd name="T10" fmla="*/ 220 w 310"/>
                <a:gd name="T11" fmla="*/ 1290 h 1290"/>
                <a:gd name="T12" fmla="*/ 310 w 310"/>
                <a:gd name="T13" fmla="*/ 1290 h 1290"/>
                <a:gd name="T14" fmla="*/ 310 w 310"/>
                <a:gd name="T15" fmla="*/ 770 h 1290"/>
                <a:gd name="T16" fmla="*/ 170 w 310"/>
                <a:gd name="T17" fmla="*/ 770 h 1290"/>
                <a:gd name="T18" fmla="*/ 170 w 310"/>
                <a:gd name="T19" fmla="*/ 120 h 1290"/>
                <a:gd name="T20" fmla="*/ 240 w 310"/>
                <a:gd name="T21" fmla="*/ 120 h 1290"/>
                <a:gd name="T22" fmla="*/ 120 w 310"/>
                <a:gd name="T23" fmla="*/ 0 h 12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0"/>
                <a:gd name="T37" fmla="*/ 0 h 1290"/>
                <a:gd name="T38" fmla="*/ 310 w 310"/>
                <a:gd name="T39" fmla="*/ 1290 h 12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0" h="1290">
                  <a:moveTo>
                    <a:pt x="120" y="0"/>
                  </a:moveTo>
                  <a:lnTo>
                    <a:pt x="0" y="120"/>
                  </a:lnTo>
                  <a:lnTo>
                    <a:pt x="80" y="120"/>
                  </a:lnTo>
                  <a:lnTo>
                    <a:pt x="80" y="850"/>
                  </a:lnTo>
                  <a:lnTo>
                    <a:pt x="220" y="850"/>
                  </a:lnTo>
                  <a:lnTo>
                    <a:pt x="220" y="1290"/>
                  </a:lnTo>
                  <a:lnTo>
                    <a:pt x="310" y="1290"/>
                  </a:lnTo>
                  <a:lnTo>
                    <a:pt x="310" y="770"/>
                  </a:lnTo>
                  <a:lnTo>
                    <a:pt x="170" y="770"/>
                  </a:lnTo>
                  <a:lnTo>
                    <a:pt x="170" y="120"/>
                  </a:lnTo>
                  <a:lnTo>
                    <a:pt x="240" y="120"/>
                  </a:lnTo>
                  <a:lnTo>
                    <a:pt x="120" y="0"/>
                  </a:lnTo>
                  <a:close/>
                </a:path>
              </a:pathLst>
            </a:custGeom>
            <a:solidFill>
              <a:srgbClr val="99FF33"/>
            </a:solidFill>
            <a:ln w="9525">
              <a:solidFill>
                <a:srgbClr val="000000"/>
              </a:solidFill>
              <a:round/>
              <a:headEnd/>
              <a:tailEnd/>
            </a:ln>
          </p:spPr>
          <p:txBody>
            <a:bodyPr/>
            <a:lstStyle/>
            <a:p>
              <a:pPr eaLnBrk="1" hangingPunct="1"/>
              <a:endParaRPr lang="zh-CN" altLang="en-US" sz="1600" b="1"/>
            </a:p>
          </p:txBody>
        </p:sp>
        <p:sp>
          <p:nvSpPr>
            <p:cNvPr id="79908" name="Line 33"/>
            <p:cNvSpPr>
              <a:spLocks noChangeShapeType="1"/>
            </p:cNvSpPr>
            <p:nvPr/>
          </p:nvSpPr>
          <p:spPr bwMode="auto">
            <a:xfrm flipV="1">
              <a:off x="1658" y="2882"/>
              <a:ext cx="0" cy="2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09" name="Line 34"/>
            <p:cNvSpPr>
              <a:spLocks noChangeShapeType="1"/>
            </p:cNvSpPr>
            <p:nvPr/>
          </p:nvSpPr>
          <p:spPr bwMode="auto">
            <a:xfrm flipV="1">
              <a:off x="1738" y="2852"/>
              <a:ext cx="0" cy="31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10" name="Freeform 35"/>
            <p:cNvSpPr>
              <a:spLocks/>
            </p:cNvSpPr>
            <p:nvPr/>
          </p:nvSpPr>
          <p:spPr bwMode="auto">
            <a:xfrm>
              <a:off x="1023" y="2397"/>
              <a:ext cx="1395" cy="772"/>
            </a:xfrm>
            <a:custGeom>
              <a:avLst/>
              <a:gdLst>
                <a:gd name="T0" fmla="*/ 120 w 1560"/>
                <a:gd name="T1" fmla="*/ 0 h 1290"/>
                <a:gd name="T2" fmla="*/ 0 w 1560"/>
                <a:gd name="T3" fmla="*/ 120 h 1290"/>
                <a:gd name="T4" fmla="*/ 80 w 1560"/>
                <a:gd name="T5" fmla="*/ 120 h 1290"/>
                <a:gd name="T6" fmla="*/ 80 w 1560"/>
                <a:gd name="T7" fmla="*/ 850 h 1290"/>
                <a:gd name="T8" fmla="*/ 710 w 1560"/>
                <a:gd name="T9" fmla="*/ 850 h 1290"/>
                <a:gd name="T10" fmla="*/ 710 w 1560"/>
                <a:gd name="T11" fmla="*/ 1290 h 1290"/>
                <a:gd name="T12" fmla="*/ 810 w 1560"/>
                <a:gd name="T13" fmla="*/ 1290 h 1290"/>
                <a:gd name="T14" fmla="*/ 810 w 1560"/>
                <a:gd name="T15" fmla="*/ 850 h 1290"/>
                <a:gd name="T16" fmla="*/ 1490 w 1560"/>
                <a:gd name="T17" fmla="*/ 850 h 1290"/>
                <a:gd name="T18" fmla="*/ 1490 w 1560"/>
                <a:gd name="T19" fmla="*/ 120 h 1290"/>
                <a:gd name="T20" fmla="*/ 1560 w 1560"/>
                <a:gd name="T21" fmla="*/ 120 h 1290"/>
                <a:gd name="T22" fmla="*/ 1440 w 1560"/>
                <a:gd name="T23" fmla="*/ 0 h 1290"/>
                <a:gd name="T24" fmla="*/ 1320 w 1560"/>
                <a:gd name="T25" fmla="*/ 120 h 1290"/>
                <a:gd name="T26" fmla="*/ 1400 w 1560"/>
                <a:gd name="T27" fmla="*/ 120 h 1290"/>
                <a:gd name="T28" fmla="*/ 1400 w 1560"/>
                <a:gd name="T29" fmla="*/ 770 h 1290"/>
                <a:gd name="T30" fmla="*/ 170 w 1560"/>
                <a:gd name="T31" fmla="*/ 770 h 1290"/>
                <a:gd name="T32" fmla="*/ 170 w 1560"/>
                <a:gd name="T33" fmla="*/ 120 h 1290"/>
                <a:gd name="T34" fmla="*/ 240 w 1560"/>
                <a:gd name="T35" fmla="*/ 120 h 1290"/>
                <a:gd name="T36" fmla="*/ 120 w 1560"/>
                <a:gd name="T37" fmla="*/ 0 h 12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60"/>
                <a:gd name="T58" fmla="*/ 0 h 1290"/>
                <a:gd name="T59" fmla="*/ 1560 w 1560"/>
                <a:gd name="T60" fmla="*/ 1290 h 129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60" h="1290">
                  <a:moveTo>
                    <a:pt x="120" y="0"/>
                  </a:moveTo>
                  <a:lnTo>
                    <a:pt x="0" y="120"/>
                  </a:lnTo>
                  <a:lnTo>
                    <a:pt x="80" y="120"/>
                  </a:lnTo>
                  <a:lnTo>
                    <a:pt x="80" y="850"/>
                  </a:lnTo>
                  <a:lnTo>
                    <a:pt x="710" y="850"/>
                  </a:lnTo>
                  <a:lnTo>
                    <a:pt x="710" y="1290"/>
                  </a:lnTo>
                  <a:lnTo>
                    <a:pt x="810" y="1290"/>
                  </a:lnTo>
                  <a:lnTo>
                    <a:pt x="810" y="850"/>
                  </a:lnTo>
                  <a:lnTo>
                    <a:pt x="1490" y="850"/>
                  </a:lnTo>
                  <a:lnTo>
                    <a:pt x="1490" y="120"/>
                  </a:lnTo>
                  <a:lnTo>
                    <a:pt x="1560" y="120"/>
                  </a:lnTo>
                  <a:lnTo>
                    <a:pt x="1440" y="0"/>
                  </a:lnTo>
                  <a:lnTo>
                    <a:pt x="1320" y="120"/>
                  </a:lnTo>
                  <a:lnTo>
                    <a:pt x="1400" y="120"/>
                  </a:lnTo>
                  <a:lnTo>
                    <a:pt x="1400" y="770"/>
                  </a:lnTo>
                  <a:lnTo>
                    <a:pt x="170" y="770"/>
                  </a:lnTo>
                  <a:lnTo>
                    <a:pt x="170" y="120"/>
                  </a:lnTo>
                  <a:lnTo>
                    <a:pt x="240" y="120"/>
                  </a:lnTo>
                  <a:lnTo>
                    <a:pt x="120" y="0"/>
                  </a:lnTo>
                  <a:close/>
                </a:path>
              </a:pathLst>
            </a:custGeom>
            <a:solidFill>
              <a:srgbClr val="99FF33"/>
            </a:solidFill>
            <a:ln w="9525">
              <a:solidFill>
                <a:srgbClr val="000000"/>
              </a:solidFill>
              <a:round/>
              <a:headEnd/>
              <a:tailEnd/>
            </a:ln>
          </p:spPr>
          <p:txBody>
            <a:bodyPr/>
            <a:lstStyle/>
            <a:p>
              <a:pPr eaLnBrk="1" hangingPunct="1"/>
              <a:endParaRPr lang="zh-CN" altLang="en-US" sz="1600" b="1"/>
            </a:p>
          </p:txBody>
        </p:sp>
        <p:sp>
          <p:nvSpPr>
            <p:cNvPr id="79911" name="Freeform 36"/>
            <p:cNvSpPr>
              <a:spLocks/>
            </p:cNvSpPr>
            <p:nvPr/>
          </p:nvSpPr>
          <p:spPr bwMode="auto">
            <a:xfrm>
              <a:off x="621" y="2401"/>
              <a:ext cx="1430" cy="768"/>
            </a:xfrm>
            <a:custGeom>
              <a:avLst/>
              <a:gdLst>
                <a:gd name="T0" fmla="*/ 80 w 1600"/>
                <a:gd name="T1" fmla="*/ 1283 h 1283"/>
                <a:gd name="T2" fmla="*/ 80 w 1600"/>
                <a:gd name="T3" fmla="*/ 123 h 1283"/>
                <a:gd name="T4" fmla="*/ 0 w 1600"/>
                <a:gd name="T5" fmla="*/ 123 h 1283"/>
                <a:gd name="T6" fmla="*/ 120 w 1600"/>
                <a:gd name="T7" fmla="*/ 3 h 1283"/>
                <a:gd name="T8" fmla="*/ 240 w 1600"/>
                <a:gd name="T9" fmla="*/ 123 h 1283"/>
                <a:gd name="T10" fmla="*/ 170 w 1600"/>
                <a:gd name="T11" fmla="*/ 123 h 1283"/>
                <a:gd name="T12" fmla="*/ 170 w 1600"/>
                <a:gd name="T13" fmla="*/ 583 h 1283"/>
                <a:gd name="T14" fmla="*/ 1440 w 1600"/>
                <a:gd name="T15" fmla="*/ 583 h 1283"/>
                <a:gd name="T16" fmla="*/ 1440 w 1600"/>
                <a:gd name="T17" fmla="*/ 123 h 1283"/>
                <a:gd name="T18" fmla="*/ 1367 w 1600"/>
                <a:gd name="T19" fmla="*/ 113 h 1283"/>
                <a:gd name="T20" fmla="*/ 1480 w 1600"/>
                <a:gd name="T21" fmla="*/ 0 h 1283"/>
                <a:gd name="T22" fmla="*/ 1600 w 1600"/>
                <a:gd name="T23" fmla="*/ 120 h 1283"/>
                <a:gd name="T24" fmla="*/ 1530 w 1600"/>
                <a:gd name="T25" fmla="*/ 120 h 1283"/>
                <a:gd name="T26" fmla="*/ 1530 w 1600"/>
                <a:gd name="T27" fmla="*/ 663 h 1283"/>
                <a:gd name="T28" fmla="*/ 170 w 1600"/>
                <a:gd name="T29" fmla="*/ 663 h 1283"/>
                <a:gd name="T30" fmla="*/ 170 w 1600"/>
                <a:gd name="T31" fmla="*/ 1283 h 1283"/>
                <a:gd name="T32" fmla="*/ 80 w 1600"/>
                <a:gd name="T33" fmla="*/ 1283 h 128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0"/>
                <a:gd name="T52" fmla="*/ 0 h 1283"/>
                <a:gd name="T53" fmla="*/ 1600 w 1600"/>
                <a:gd name="T54" fmla="*/ 1283 h 128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0" h="1283">
                  <a:moveTo>
                    <a:pt x="80" y="1283"/>
                  </a:moveTo>
                  <a:lnTo>
                    <a:pt x="80" y="123"/>
                  </a:lnTo>
                  <a:lnTo>
                    <a:pt x="0" y="123"/>
                  </a:lnTo>
                  <a:lnTo>
                    <a:pt x="120" y="3"/>
                  </a:lnTo>
                  <a:lnTo>
                    <a:pt x="240" y="123"/>
                  </a:lnTo>
                  <a:lnTo>
                    <a:pt x="170" y="123"/>
                  </a:lnTo>
                  <a:lnTo>
                    <a:pt x="170" y="583"/>
                  </a:lnTo>
                  <a:lnTo>
                    <a:pt x="1440" y="583"/>
                  </a:lnTo>
                  <a:lnTo>
                    <a:pt x="1440" y="123"/>
                  </a:lnTo>
                  <a:lnTo>
                    <a:pt x="1367" y="113"/>
                  </a:lnTo>
                  <a:lnTo>
                    <a:pt x="1480" y="0"/>
                  </a:lnTo>
                  <a:lnTo>
                    <a:pt x="1600" y="120"/>
                  </a:lnTo>
                  <a:lnTo>
                    <a:pt x="1530" y="120"/>
                  </a:lnTo>
                  <a:lnTo>
                    <a:pt x="1530" y="663"/>
                  </a:lnTo>
                  <a:lnTo>
                    <a:pt x="170" y="663"/>
                  </a:lnTo>
                  <a:lnTo>
                    <a:pt x="170" y="1283"/>
                  </a:lnTo>
                  <a:lnTo>
                    <a:pt x="80" y="1283"/>
                  </a:lnTo>
                  <a:close/>
                </a:path>
              </a:pathLst>
            </a:custGeom>
            <a:solidFill>
              <a:srgbClr val="99FF33"/>
            </a:solidFill>
            <a:ln w="9525">
              <a:solidFill>
                <a:srgbClr val="000000"/>
              </a:solidFill>
              <a:round/>
              <a:headEnd/>
              <a:tailEnd/>
            </a:ln>
          </p:spPr>
          <p:txBody>
            <a:bodyPr/>
            <a:lstStyle/>
            <a:p>
              <a:pPr eaLnBrk="1" hangingPunct="1"/>
              <a:endParaRPr lang="zh-CN" altLang="en-US" sz="1600" b="1"/>
            </a:p>
          </p:txBody>
        </p:sp>
        <p:sp>
          <p:nvSpPr>
            <p:cNvPr id="79912" name="Freeform 37"/>
            <p:cNvSpPr>
              <a:spLocks/>
            </p:cNvSpPr>
            <p:nvPr/>
          </p:nvSpPr>
          <p:spPr bwMode="auto">
            <a:xfrm>
              <a:off x="666" y="1536"/>
              <a:ext cx="3030" cy="2057"/>
            </a:xfrm>
            <a:custGeom>
              <a:avLst/>
              <a:gdLst>
                <a:gd name="T0" fmla="*/ 1180 w 3390"/>
                <a:gd name="T1" fmla="*/ 280 h 3440"/>
                <a:gd name="T2" fmla="*/ 1180 w 3390"/>
                <a:gd name="T3" fmla="*/ 80 h 3440"/>
                <a:gd name="T4" fmla="*/ 3290 w 3390"/>
                <a:gd name="T5" fmla="*/ 80 h 3440"/>
                <a:gd name="T6" fmla="*/ 3290 w 3390"/>
                <a:gd name="T7" fmla="*/ 3350 h 3440"/>
                <a:gd name="T8" fmla="*/ 2660 w 3390"/>
                <a:gd name="T9" fmla="*/ 3350 h 3440"/>
                <a:gd name="T10" fmla="*/ 2660 w 3390"/>
                <a:gd name="T11" fmla="*/ 3080 h 3440"/>
                <a:gd name="T12" fmla="*/ 2730 w 3390"/>
                <a:gd name="T13" fmla="*/ 3080 h 3440"/>
                <a:gd name="T14" fmla="*/ 2610 w 3390"/>
                <a:gd name="T15" fmla="*/ 2960 h 3440"/>
                <a:gd name="T16" fmla="*/ 2490 w 3390"/>
                <a:gd name="T17" fmla="*/ 3080 h 3440"/>
                <a:gd name="T18" fmla="*/ 2570 w 3390"/>
                <a:gd name="T19" fmla="*/ 3080 h 3440"/>
                <a:gd name="T20" fmla="*/ 2570 w 3390"/>
                <a:gd name="T21" fmla="*/ 3350 h 3440"/>
                <a:gd name="T22" fmla="*/ 1390 w 3390"/>
                <a:gd name="T23" fmla="*/ 3350 h 3440"/>
                <a:gd name="T24" fmla="*/ 1390 w 3390"/>
                <a:gd name="T25" fmla="*/ 3080 h 3440"/>
                <a:gd name="T26" fmla="*/ 1460 w 3390"/>
                <a:gd name="T27" fmla="*/ 3080 h 3440"/>
                <a:gd name="T28" fmla="*/ 1340 w 3390"/>
                <a:gd name="T29" fmla="*/ 2960 h 3440"/>
                <a:gd name="T30" fmla="*/ 1220 w 3390"/>
                <a:gd name="T31" fmla="*/ 3080 h 3440"/>
                <a:gd name="T32" fmla="*/ 1300 w 3390"/>
                <a:gd name="T33" fmla="*/ 3080 h 3440"/>
                <a:gd name="T34" fmla="*/ 1300 w 3390"/>
                <a:gd name="T35" fmla="*/ 3350 h 3440"/>
                <a:gd name="T36" fmla="*/ 190 w 3390"/>
                <a:gd name="T37" fmla="*/ 3350 h 3440"/>
                <a:gd name="T38" fmla="*/ 190 w 3390"/>
                <a:gd name="T39" fmla="*/ 3080 h 3440"/>
                <a:gd name="T40" fmla="*/ 260 w 3390"/>
                <a:gd name="T41" fmla="*/ 3080 h 3440"/>
                <a:gd name="T42" fmla="*/ 140 w 3390"/>
                <a:gd name="T43" fmla="*/ 2960 h 3440"/>
                <a:gd name="T44" fmla="*/ 0 w 3390"/>
                <a:gd name="T45" fmla="*/ 3070 h 3440"/>
                <a:gd name="T46" fmla="*/ 100 w 3390"/>
                <a:gd name="T47" fmla="*/ 3070 h 3440"/>
                <a:gd name="T48" fmla="*/ 100 w 3390"/>
                <a:gd name="T49" fmla="*/ 3440 h 3440"/>
                <a:gd name="T50" fmla="*/ 3390 w 3390"/>
                <a:gd name="T51" fmla="*/ 3440 h 3440"/>
                <a:gd name="T52" fmla="*/ 3390 w 3390"/>
                <a:gd name="T53" fmla="*/ 0 h 3440"/>
                <a:gd name="T54" fmla="*/ 1090 w 3390"/>
                <a:gd name="T55" fmla="*/ 0 h 3440"/>
                <a:gd name="T56" fmla="*/ 1090 w 3390"/>
                <a:gd name="T57" fmla="*/ 280 h 3440"/>
                <a:gd name="T58" fmla="*/ 1180 w 3390"/>
                <a:gd name="T59" fmla="*/ 280 h 344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390"/>
                <a:gd name="T91" fmla="*/ 0 h 3440"/>
                <a:gd name="T92" fmla="*/ 3390 w 3390"/>
                <a:gd name="T93" fmla="*/ 3440 h 344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390" h="3440">
                  <a:moveTo>
                    <a:pt x="1180" y="280"/>
                  </a:moveTo>
                  <a:lnTo>
                    <a:pt x="1180" y="80"/>
                  </a:lnTo>
                  <a:lnTo>
                    <a:pt x="3290" y="80"/>
                  </a:lnTo>
                  <a:lnTo>
                    <a:pt x="3290" y="3350"/>
                  </a:lnTo>
                  <a:lnTo>
                    <a:pt x="2660" y="3350"/>
                  </a:lnTo>
                  <a:lnTo>
                    <a:pt x="2660" y="3080"/>
                  </a:lnTo>
                  <a:lnTo>
                    <a:pt x="2730" y="3080"/>
                  </a:lnTo>
                  <a:lnTo>
                    <a:pt x="2610" y="2960"/>
                  </a:lnTo>
                  <a:lnTo>
                    <a:pt x="2490" y="3080"/>
                  </a:lnTo>
                  <a:lnTo>
                    <a:pt x="2570" y="3080"/>
                  </a:lnTo>
                  <a:lnTo>
                    <a:pt x="2570" y="3350"/>
                  </a:lnTo>
                  <a:lnTo>
                    <a:pt x="1390" y="3350"/>
                  </a:lnTo>
                  <a:lnTo>
                    <a:pt x="1390" y="3080"/>
                  </a:lnTo>
                  <a:lnTo>
                    <a:pt x="1460" y="3080"/>
                  </a:lnTo>
                  <a:lnTo>
                    <a:pt x="1340" y="2960"/>
                  </a:lnTo>
                  <a:lnTo>
                    <a:pt x="1220" y="3080"/>
                  </a:lnTo>
                  <a:lnTo>
                    <a:pt x="1300" y="3080"/>
                  </a:lnTo>
                  <a:lnTo>
                    <a:pt x="1300" y="3350"/>
                  </a:lnTo>
                  <a:lnTo>
                    <a:pt x="190" y="3350"/>
                  </a:lnTo>
                  <a:lnTo>
                    <a:pt x="190" y="3080"/>
                  </a:lnTo>
                  <a:lnTo>
                    <a:pt x="260" y="3080"/>
                  </a:lnTo>
                  <a:lnTo>
                    <a:pt x="140" y="2960"/>
                  </a:lnTo>
                  <a:lnTo>
                    <a:pt x="0" y="3070"/>
                  </a:lnTo>
                  <a:lnTo>
                    <a:pt x="100" y="3070"/>
                  </a:lnTo>
                  <a:lnTo>
                    <a:pt x="100" y="3440"/>
                  </a:lnTo>
                  <a:lnTo>
                    <a:pt x="3390" y="3440"/>
                  </a:lnTo>
                  <a:lnTo>
                    <a:pt x="3390" y="0"/>
                  </a:lnTo>
                  <a:lnTo>
                    <a:pt x="1090" y="0"/>
                  </a:lnTo>
                  <a:lnTo>
                    <a:pt x="1090" y="280"/>
                  </a:lnTo>
                  <a:lnTo>
                    <a:pt x="1180" y="280"/>
                  </a:lnTo>
                  <a:close/>
                </a:path>
              </a:pathLst>
            </a:custGeom>
            <a:solidFill>
              <a:srgbClr val="99FF33"/>
            </a:solidFill>
            <a:ln w="9525">
              <a:solidFill>
                <a:srgbClr val="000000"/>
              </a:solidFill>
              <a:round/>
              <a:headEnd/>
              <a:tailEnd/>
            </a:ln>
          </p:spPr>
          <p:txBody>
            <a:bodyPr/>
            <a:lstStyle/>
            <a:p>
              <a:pPr eaLnBrk="1" hangingPunct="1"/>
              <a:endParaRPr lang="zh-CN" altLang="en-US" sz="1600" b="1"/>
            </a:p>
          </p:txBody>
        </p:sp>
        <p:sp>
          <p:nvSpPr>
            <p:cNvPr id="79913" name="Line 38"/>
            <p:cNvSpPr>
              <a:spLocks noChangeShapeType="1"/>
            </p:cNvSpPr>
            <p:nvPr/>
          </p:nvSpPr>
          <p:spPr bwMode="auto">
            <a:xfrm>
              <a:off x="567" y="2397"/>
              <a:ext cx="0" cy="1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14" name="Line 39"/>
            <p:cNvSpPr>
              <a:spLocks noChangeShapeType="1"/>
            </p:cNvSpPr>
            <p:nvPr/>
          </p:nvSpPr>
          <p:spPr bwMode="auto">
            <a:xfrm flipH="1">
              <a:off x="380" y="2505"/>
              <a:ext cx="18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15" name="Line 40"/>
            <p:cNvSpPr>
              <a:spLocks noChangeShapeType="1"/>
            </p:cNvSpPr>
            <p:nvPr/>
          </p:nvSpPr>
          <p:spPr bwMode="auto">
            <a:xfrm>
              <a:off x="943" y="2397"/>
              <a:ext cx="0" cy="1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16" name="Line 41"/>
            <p:cNvSpPr>
              <a:spLocks noChangeShapeType="1"/>
            </p:cNvSpPr>
            <p:nvPr/>
          </p:nvSpPr>
          <p:spPr bwMode="auto">
            <a:xfrm>
              <a:off x="1291" y="2397"/>
              <a:ext cx="0" cy="2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17" name="Line 42"/>
            <p:cNvSpPr>
              <a:spLocks noChangeShapeType="1"/>
            </p:cNvSpPr>
            <p:nvPr/>
          </p:nvSpPr>
          <p:spPr bwMode="auto">
            <a:xfrm>
              <a:off x="2874" y="2403"/>
              <a:ext cx="0" cy="10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18" name="Line 43"/>
            <p:cNvSpPr>
              <a:spLocks noChangeShapeType="1"/>
            </p:cNvSpPr>
            <p:nvPr/>
          </p:nvSpPr>
          <p:spPr bwMode="auto">
            <a:xfrm>
              <a:off x="2507" y="2403"/>
              <a:ext cx="0" cy="1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19" name="Line 44"/>
            <p:cNvSpPr>
              <a:spLocks noChangeShapeType="1"/>
            </p:cNvSpPr>
            <p:nvPr/>
          </p:nvSpPr>
          <p:spPr bwMode="auto">
            <a:xfrm>
              <a:off x="2132" y="2403"/>
              <a:ext cx="0" cy="2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20" name="Line 45"/>
            <p:cNvSpPr>
              <a:spLocks noChangeShapeType="1"/>
            </p:cNvSpPr>
            <p:nvPr/>
          </p:nvSpPr>
          <p:spPr bwMode="auto">
            <a:xfrm flipH="1">
              <a:off x="2132" y="2666"/>
              <a:ext cx="91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21" name="Line 46"/>
            <p:cNvSpPr>
              <a:spLocks noChangeShapeType="1"/>
            </p:cNvSpPr>
            <p:nvPr/>
          </p:nvSpPr>
          <p:spPr bwMode="auto">
            <a:xfrm flipH="1">
              <a:off x="2507" y="2583"/>
              <a:ext cx="55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22" name="Line 47"/>
            <p:cNvSpPr>
              <a:spLocks noChangeShapeType="1"/>
            </p:cNvSpPr>
            <p:nvPr/>
          </p:nvSpPr>
          <p:spPr bwMode="auto">
            <a:xfrm flipH="1">
              <a:off x="2865" y="2505"/>
              <a:ext cx="18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23" name="Line 48"/>
            <p:cNvSpPr>
              <a:spLocks noChangeShapeType="1"/>
            </p:cNvSpPr>
            <p:nvPr/>
          </p:nvSpPr>
          <p:spPr bwMode="auto">
            <a:xfrm>
              <a:off x="440" y="2505"/>
              <a:ext cx="116"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924" name="Line 49"/>
            <p:cNvSpPr>
              <a:spLocks noChangeShapeType="1"/>
            </p:cNvSpPr>
            <p:nvPr/>
          </p:nvSpPr>
          <p:spPr bwMode="auto">
            <a:xfrm>
              <a:off x="440" y="2583"/>
              <a:ext cx="116"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925" name="Line 50"/>
            <p:cNvSpPr>
              <a:spLocks noChangeShapeType="1"/>
            </p:cNvSpPr>
            <p:nvPr/>
          </p:nvSpPr>
          <p:spPr bwMode="auto">
            <a:xfrm>
              <a:off x="457" y="2666"/>
              <a:ext cx="117"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926" name="Line 51"/>
            <p:cNvSpPr>
              <a:spLocks noChangeShapeType="1"/>
            </p:cNvSpPr>
            <p:nvPr/>
          </p:nvSpPr>
          <p:spPr bwMode="auto">
            <a:xfrm flipH="1">
              <a:off x="2892" y="2583"/>
              <a:ext cx="116"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927" name="Line 52"/>
            <p:cNvSpPr>
              <a:spLocks noChangeShapeType="1"/>
            </p:cNvSpPr>
            <p:nvPr/>
          </p:nvSpPr>
          <p:spPr bwMode="auto">
            <a:xfrm flipH="1">
              <a:off x="2874" y="2505"/>
              <a:ext cx="116"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928" name="Line 53"/>
            <p:cNvSpPr>
              <a:spLocks noChangeShapeType="1"/>
            </p:cNvSpPr>
            <p:nvPr/>
          </p:nvSpPr>
          <p:spPr bwMode="auto">
            <a:xfrm flipH="1">
              <a:off x="2900" y="2666"/>
              <a:ext cx="117"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929" name="Text Box 54"/>
            <p:cNvSpPr txBox="1">
              <a:spLocks noChangeArrowheads="1"/>
            </p:cNvSpPr>
            <p:nvPr/>
          </p:nvSpPr>
          <p:spPr bwMode="auto">
            <a:xfrm>
              <a:off x="290" y="2405"/>
              <a:ext cx="125"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solidFill>
                    <a:srgbClr val="DE0A32"/>
                  </a:solidFill>
                  <a:latin typeface="Times New Roman" pitchFamily="18" charset="0"/>
                </a:rPr>
                <a:t>4</a:t>
              </a:r>
            </a:p>
          </p:txBody>
        </p:sp>
        <p:sp>
          <p:nvSpPr>
            <p:cNvPr id="79930" name="Text Box 55"/>
            <p:cNvSpPr txBox="1">
              <a:spLocks noChangeArrowheads="1"/>
            </p:cNvSpPr>
            <p:nvPr/>
          </p:nvSpPr>
          <p:spPr bwMode="auto">
            <a:xfrm>
              <a:off x="281" y="2489"/>
              <a:ext cx="126"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6</a:t>
              </a:r>
            </a:p>
          </p:txBody>
        </p:sp>
        <p:sp>
          <p:nvSpPr>
            <p:cNvPr id="79931" name="Text Box 56"/>
            <p:cNvSpPr txBox="1">
              <a:spLocks noChangeArrowheads="1"/>
            </p:cNvSpPr>
            <p:nvPr/>
          </p:nvSpPr>
          <p:spPr bwMode="auto">
            <a:xfrm>
              <a:off x="290" y="2578"/>
              <a:ext cx="125"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8</a:t>
              </a:r>
            </a:p>
          </p:txBody>
        </p:sp>
        <p:sp>
          <p:nvSpPr>
            <p:cNvPr id="79932" name="Text Box 57"/>
            <p:cNvSpPr txBox="1">
              <a:spLocks noChangeArrowheads="1"/>
            </p:cNvSpPr>
            <p:nvPr/>
          </p:nvSpPr>
          <p:spPr bwMode="auto">
            <a:xfrm>
              <a:off x="264" y="3338"/>
              <a:ext cx="125"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a:t>
              </a:r>
            </a:p>
          </p:txBody>
        </p:sp>
        <p:sp>
          <p:nvSpPr>
            <p:cNvPr id="79933" name="Text Box 58"/>
            <p:cNvSpPr txBox="1">
              <a:spLocks noChangeArrowheads="1"/>
            </p:cNvSpPr>
            <p:nvPr/>
          </p:nvSpPr>
          <p:spPr bwMode="auto">
            <a:xfrm>
              <a:off x="1274" y="3344"/>
              <a:ext cx="125"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2</a:t>
              </a:r>
            </a:p>
          </p:txBody>
        </p:sp>
        <p:sp>
          <p:nvSpPr>
            <p:cNvPr id="79934" name="Text Box 59"/>
            <p:cNvSpPr txBox="1">
              <a:spLocks noChangeArrowheads="1"/>
            </p:cNvSpPr>
            <p:nvPr/>
          </p:nvSpPr>
          <p:spPr bwMode="auto">
            <a:xfrm>
              <a:off x="2409" y="3338"/>
              <a:ext cx="125"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3</a:t>
              </a:r>
            </a:p>
          </p:txBody>
        </p:sp>
        <p:sp>
          <p:nvSpPr>
            <p:cNvPr id="79935" name="Text Box 60"/>
            <p:cNvSpPr txBox="1">
              <a:spLocks noChangeArrowheads="1"/>
            </p:cNvSpPr>
            <p:nvPr/>
          </p:nvSpPr>
          <p:spPr bwMode="auto">
            <a:xfrm>
              <a:off x="3097" y="2411"/>
              <a:ext cx="125"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solidFill>
                    <a:srgbClr val="DE0A32"/>
                  </a:solidFill>
                  <a:latin typeface="Times New Roman" pitchFamily="18" charset="0"/>
                </a:rPr>
                <a:t>5</a:t>
              </a:r>
            </a:p>
          </p:txBody>
        </p:sp>
        <p:sp>
          <p:nvSpPr>
            <p:cNvPr id="79936" name="Text Box 61"/>
            <p:cNvSpPr txBox="1">
              <a:spLocks noChangeArrowheads="1"/>
            </p:cNvSpPr>
            <p:nvPr/>
          </p:nvSpPr>
          <p:spPr bwMode="auto">
            <a:xfrm>
              <a:off x="3088" y="2495"/>
              <a:ext cx="125"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7</a:t>
              </a:r>
            </a:p>
          </p:txBody>
        </p:sp>
        <p:sp>
          <p:nvSpPr>
            <p:cNvPr id="79937" name="Text Box 62"/>
            <p:cNvSpPr txBox="1">
              <a:spLocks noChangeArrowheads="1"/>
            </p:cNvSpPr>
            <p:nvPr/>
          </p:nvSpPr>
          <p:spPr bwMode="auto">
            <a:xfrm>
              <a:off x="3097" y="2584"/>
              <a:ext cx="125"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9</a:t>
              </a:r>
            </a:p>
          </p:txBody>
        </p:sp>
        <p:sp>
          <p:nvSpPr>
            <p:cNvPr id="79938" name="Line 63"/>
            <p:cNvSpPr>
              <a:spLocks noChangeShapeType="1"/>
            </p:cNvSpPr>
            <p:nvPr/>
          </p:nvSpPr>
          <p:spPr bwMode="auto">
            <a:xfrm flipH="1">
              <a:off x="353" y="3420"/>
              <a:ext cx="21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39" name="Line 64"/>
            <p:cNvSpPr>
              <a:spLocks noChangeShapeType="1"/>
            </p:cNvSpPr>
            <p:nvPr/>
          </p:nvSpPr>
          <p:spPr bwMode="auto">
            <a:xfrm>
              <a:off x="431" y="3420"/>
              <a:ext cx="116"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940" name="Line 65"/>
            <p:cNvSpPr>
              <a:spLocks noChangeShapeType="1"/>
            </p:cNvSpPr>
            <p:nvPr/>
          </p:nvSpPr>
          <p:spPr bwMode="auto">
            <a:xfrm flipV="1">
              <a:off x="567" y="3294"/>
              <a:ext cx="0" cy="1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41" name="Line 66"/>
            <p:cNvSpPr>
              <a:spLocks noChangeShapeType="1"/>
            </p:cNvSpPr>
            <p:nvPr/>
          </p:nvSpPr>
          <p:spPr bwMode="auto">
            <a:xfrm flipH="1">
              <a:off x="1363" y="3426"/>
              <a:ext cx="21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42" name="Line 67"/>
            <p:cNvSpPr>
              <a:spLocks noChangeShapeType="1"/>
            </p:cNvSpPr>
            <p:nvPr/>
          </p:nvSpPr>
          <p:spPr bwMode="auto">
            <a:xfrm>
              <a:off x="1441" y="3426"/>
              <a:ext cx="116"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943" name="Line 68"/>
            <p:cNvSpPr>
              <a:spLocks noChangeShapeType="1"/>
            </p:cNvSpPr>
            <p:nvPr/>
          </p:nvSpPr>
          <p:spPr bwMode="auto">
            <a:xfrm flipV="1">
              <a:off x="1578" y="3300"/>
              <a:ext cx="0" cy="1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44" name="Line 69"/>
            <p:cNvSpPr>
              <a:spLocks noChangeShapeType="1"/>
            </p:cNvSpPr>
            <p:nvPr/>
          </p:nvSpPr>
          <p:spPr bwMode="auto">
            <a:xfrm flipH="1">
              <a:off x="2498" y="3426"/>
              <a:ext cx="21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45" name="Line 70"/>
            <p:cNvSpPr>
              <a:spLocks noChangeShapeType="1"/>
            </p:cNvSpPr>
            <p:nvPr/>
          </p:nvSpPr>
          <p:spPr bwMode="auto">
            <a:xfrm>
              <a:off x="2576" y="3426"/>
              <a:ext cx="116"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79946" name="Line 71"/>
            <p:cNvSpPr>
              <a:spLocks noChangeShapeType="1"/>
            </p:cNvSpPr>
            <p:nvPr/>
          </p:nvSpPr>
          <p:spPr bwMode="auto">
            <a:xfrm flipV="1">
              <a:off x="2713" y="3300"/>
              <a:ext cx="0" cy="1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47" name="Text Box 72"/>
            <p:cNvSpPr txBox="1">
              <a:spLocks noChangeArrowheads="1"/>
            </p:cNvSpPr>
            <p:nvPr/>
          </p:nvSpPr>
          <p:spPr bwMode="auto">
            <a:xfrm>
              <a:off x="621" y="3152"/>
              <a:ext cx="197"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1</a:t>
              </a:r>
            </a:p>
          </p:txBody>
        </p:sp>
        <p:sp>
          <p:nvSpPr>
            <p:cNvPr id="79948" name="Text Box 73"/>
            <p:cNvSpPr txBox="1">
              <a:spLocks noChangeArrowheads="1"/>
            </p:cNvSpPr>
            <p:nvPr/>
          </p:nvSpPr>
          <p:spPr bwMode="auto">
            <a:xfrm>
              <a:off x="1649" y="3146"/>
              <a:ext cx="197"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2</a:t>
              </a:r>
            </a:p>
          </p:txBody>
        </p:sp>
        <p:sp>
          <p:nvSpPr>
            <p:cNvPr id="79949" name="Text Box 74"/>
            <p:cNvSpPr txBox="1">
              <a:spLocks noChangeArrowheads="1"/>
            </p:cNvSpPr>
            <p:nvPr/>
          </p:nvSpPr>
          <p:spPr bwMode="auto">
            <a:xfrm>
              <a:off x="2766" y="3152"/>
              <a:ext cx="197"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3</a:t>
              </a:r>
            </a:p>
          </p:txBody>
        </p:sp>
        <p:sp>
          <p:nvSpPr>
            <p:cNvPr id="79950" name="Text Box 75"/>
            <p:cNvSpPr txBox="1">
              <a:spLocks noChangeArrowheads="1"/>
            </p:cNvSpPr>
            <p:nvPr/>
          </p:nvSpPr>
          <p:spPr bwMode="auto">
            <a:xfrm>
              <a:off x="192" y="1763"/>
              <a:ext cx="277" cy="174"/>
            </a:xfrm>
            <a:prstGeom prst="rect">
              <a:avLst/>
            </a:prstGeom>
            <a:solidFill>
              <a:srgbClr val="CCFFFF"/>
            </a:solidFill>
            <a:ln w="9525">
              <a:solidFill>
                <a:srgbClr val="000000"/>
              </a:solidFill>
              <a:miter lim="800000"/>
              <a:headEnd/>
              <a:tailEnd/>
            </a:ln>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en-US" altLang="zh-CN" sz="1400">
                  <a:latin typeface="Times New Roman" pitchFamily="18" charset="0"/>
                </a:rPr>
                <a:t>C</a:t>
              </a:r>
              <a:r>
                <a:rPr lang="en-US" altLang="zh-CN" sz="1400" baseline="-25000">
                  <a:latin typeface="Times New Roman" pitchFamily="18" charset="0"/>
                </a:rPr>
                <a:t>y</a:t>
              </a:r>
            </a:p>
          </p:txBody>
        </p:sp>
        <p:sp>
          <p:nvSpPr>
            <p:cNvPr id="79951" name="Line 76"/>
            <p:cNvSpPr>
              <a:spLocks noChangeShapeType="1"/>
            </p:cNvSpPr>
            <p:nvPr/>
          </p:nvSpPr>
          <p:spPr bwMode="auto">
            <a:xfrm>
              <a:off x="469" y="1853"/>
              <a:ext cx="59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9952" name="Text Box 77"/>
            <p:cNvSpPr txBox="1">
              <a:spLocks noChangeArrowheads="1"/>
            </p:cNvSpPr>
            <p:nvPr/>
          </p:nvSpPr>
          <p:spPr bwMode="auto">
            <a:xfrm>
              <a:off x="809" y="3691"/>
              <a:ext cx="2377"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2000"/>
                <a:t>图5.2</a:t>
              </a:r>
              <a:r>
                <a:rPr lang="en-US" altLang="zh-CN" sz="2000"/>
                <a:t>1</a:t>
              </a:r>
              <a:r>
                <a:rPr lang="zh-CN" altLang="en-US" sz="2000"/>
                <a:t>　简单运算器数据通路图</a:t>
              </a:r>
            </a:p>
          </p:txBody>
        </p:sp>
      </p:grpSp>
      <p:sp>
        <p:nvSpPr>
          <p:cNvPr id="261198" name="Rectangle 78"/>
          <p:cNvSpPr>
            <a:spLocks noChangeArrowheads="1"/>
          </p:cNvSpPr>
          <p:nvPr/>
        </p:nvSpPr>
        <p:spPr bwMode="auto">
          <a:xfrm>
            <a:off x="5888392" y="2209085"/>
            <a:ext cx="3096344" cy="298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2400" b="1">
                <a:solidFill>
                  <a:srgbClr val="3316C6"/>
                </a:solidFill>
              </a:rPr>
              <a:t>①相斥性微命令</a:t>
            </a:r>
            <a:endParaRPr lang="en-US" altLang="zh-CN" sz="2400" b="1">
              <a:solidFill>
                <a:srgbClr val="3316C6"/>
              </a:solidFill>
            </a:endParaRPr>
          </a:p>
          <a:p>
            <a:pPr>
              <a:lnSpc>
                <a:spcPct val="150000"/>
              </a:lnSpc>
            </a:pPr>
            <a:r>
              <a:rPr lang="zh-CN" altLang="en-US" sz="2000" b="1"/>
              <a:t>不能同时出现的微命令。</a:t>
            </a:r>
            <a:endParaRPr lang="en-US" altLang="zh-CN" sz="2000" b="1"/>
          </a:p>
          <a:p>
            <a:pPr>
              <a:lnSpc>
                <a:spcPct val="150000"/>
              </a:lnSpc>
            </a:pPr>
            <a:r>
              <a:rPr lang="zh-CN" altLang="en-US" sz="2000" b="1"/>
              <a:t>例如：+，－，</a:t>
            </a:r>
            <a:r>
              <a:rPr lang="en-US" altLang="zh-CN" sz="2000" b="1">
                <a:latin typeface="Times New Roman" pitchFamily="18" charset="0"/>
              </a:rPr>
              <a:t>M</a:t>
            </a:r>
            <a:r>
              <a:rPr lang="en-US" altLang="zh-CN" sz="2000" b="1"/>
              <a:t>。</a:t>
            </a:r>
          </a:p>
          <a:p>
            <a:pPr>
              <a:lnSpc>
                <a:spcPct val="150000"/>
              </a:lnSpc>
            </a:pPr>
            <a:r>
              <a:rPr lang="zh-CN" altLang="en-US" sz="2400" b="1">
                <a:solidFill>
                  <a:srgbClr val="3316C6"/>
                </a:solidFill>
              </a:rPr>
              <a:t>②相容性微命令</a:t>
            </a:r>
          </a:p>
          <a:p>
            <a:pPr>
              <a:lnSpc>
                <a:spcPct val="150000"/>
              </a:lnSpc>
            </a:pPr>
            <a:r>
              <a:rPr lang="zh-CN" altLang="en-US" sz="2000" b="1"/>
              <a:t>可能同时出现的微命令。</a:t>
            </a:r>
            <a:endParaRPr lang="en-US" altLang="zh-CN" sz="2000" b="1"/>
          </a:p>
          <a:p>
            <a:pPr>
              <a:lnSpc>
                <a:spcPct val="150000"/>
              </a:lnSpc>
            </a:pPr>
            <a:r>
              <a:rPr lang="zh-CN" altLang="en-US" sz="2000" b="1"/>
              <a:t>例如：图中的</a:t>
            </a:r>
            <a:r>
              <a:rPr lang="zh-CN" altLang="en-US" sz="2000" b="1">
                <a:latin typeface="Times New Roman" pitchFamily="18" charset="0"/>
              </a:rPr>
              <a:t>4</a:t>
            </a:r>
            <a:r>
              <a:rPr lang="zh-CN" altLang="en-US" sz="2000" b="1"/>
              <a:t>，</a:t>
            </a:r>
            <a:r>
              <a:rPr lang="zh-CN" altLang="en-US" sz="2000" b="1">
                <a:latin typeface="Times New Roman" pitchFamily="18" charset="0"/>
              </a:rPr>
              <a:t>5 。 </a:t>
            </a:r>
          </a:p>
        </p:txBody>
      </p:sp>
      <p:sp>
        <p:nvSpPr>
          <p:cNvPr id="81" name="Rectangle 2"/>
          <p:cNvSpPr>
            <a:spLocks noGrp="1" noChangeArrowheads="1"/>
          </p:cNvSpPr>
          <p:nvPr>
            <p:ph type="title"/>
          </p:nvPr>
        </p:nvSpPr>
        <p:spPr>
          <a:xfrm>
            <a:off x="467544" y="404664"/>
            <a:ext cx="5050904" cy="868958"/>
          </a:xfrm>
        </p:spPr>
        <p:txBody>
          <a:bodyPr/>
          <a:lstStyle/>
          <a:p>
            <a:pPr eaLnBrk="1" hangingPunct="1"/>
            <a:r>
              <a:rPr lang="en-US" altLang="zh-CN">
                <a:cs typeface="Times New Roman" pitchFamily="18" charset="0"/>
              </a:rPr>
              <a:t>5</a:t>
            </a:r>
            <a:r>
              <a:rPr lang="en-US" altLang="zh-CN"/>
              <a:t>.4.1 </a:t>
            </a:r>
            <a:r>
              <a:rPr lang="zh-CN" altLang="en-US"/>
              <a:t>微程序控制原理 </a:t>
            </a:r>
          </a:p>
        </p:txBody>
      </p:sp>
      <p:sp>
        <p:nvSpPr>
          <p:cNvPr id="3" name="日期占位符 2"/>
          <p:cNvSpPr>
            <a:spLocks noGrp="1"/>
          </p:cNvSpPr>
          <p:nvPr>
            <p:ph type="dt" sz="half" idx="10"/>
          </p:nvPr>
        </p:nvSpPr>
        <p:spPr/>
        <p:txBody>
          <a:bodyPr/>
          <a:lstStyle/>
          <a:p>
            <a:pPr>
              <a:defRPr/>
            </a:pPr>
            <a:fld id="{AE7D4FE8-8AE4-4F91-9D80-A5B5800E2A1D}" type="datetime11">
              <a:rPr lang="zh-CN" altLang="en-US" smtClean="0"/>
              <a:t>09:11:07</a:t>
            </a:fld>
            <a:endParaRPr lang="en-US" altLang="zh-CN"/>
          </a:p>
        </p:txBody>
      </p:sp>
      <p:sp>
        <p:nvSpPr>
          <p:cNvPr id="5" name="灯片编号占位符 4"/>
          <p:cNvSpPr>
            <a:spLocks noGrp="1"/>
          </p:cNvSpPr>
          <p:nvPr>
            <p:ph type="sldNum" sz="quarter" idx="12"/>
          </p:nvPr>
        </p:nvSpPr>
        <p:spPr/>
        <p:txBody>
          <a:bodyPr/>
          <a:lstStyle/>
          <a:p>
            <a:pPr>
              <a:defRPr/>
            </a:pPr>
            <a:fld id="{128B08FC-01B2-4106-965F-E3782BA43ADA}" type="slidenum">
              <a:rPr lang="en-US" altLang="zh-CN" smtClean="0"/>
              <a:pPr>
                <a:defRPr/>
              </a:pPr>
              <a:t>63</a:t>
            </a:fld>
            <a:endParaRPr lang="en-US" altLang="zh-CN"/>
          </a:p>
        </p:txBody>
      </p:sp>
    </p:spTree>
    <p:extLst>
      <p:ext uri="{BB962C8B-B14F-4D97-AF65-F5344CB8AC3E}">
        <p14:creationId xmlns:p14="http://schemas.microsoft.com/office/powerpoint/2010/main" val="14777566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61198"/>
                                        </p:tgtEl>
                                        <p:attrNameLst>
                                          <p:attrName>style.visibility</p:attrName>
                                        </p:attrNameLst>
                                      </p:cBhvr>
                                      <p:to>
                                        <p:strVal val="visible"/>
                                      </p:to>
                                    </p:set>
                                    <p:anim calcmode="lin" valueType="num">
                                      <p:cBhvr additive="base">
                                        <p:cTn id="12" dur="500" fill="hold"/>
                                        <p:tgtEl>
                                          <p:spTgt spid="261198"/>
                                        </p:tgtEl>
                                        <p:attrNameLst>
                                          <p:attrName>ppt_x</p:attrName>
                                        </p:attrNameLst>
                                      </p:cBhvr>
                                      <p:tavLst>
                                        <p:tav tm="0">
                                          <p:val>
                                            <p:strVal val="1+#ppt_w/2"/>
                                          </p:val>
                                        </p:tav>
                                        <p:tav tm="100000">
                                          <p:val>
                                            <p:strVal val="#ppt_x"/>
                                          </p:val>
                                        </p:tav>
                                      </p:tavLst>
                                    </p:anim>
                                    <p:anim calcmode="lin" valueType="num">
                                      <p:cBhvr additive="base">
                                        <p:cTn id="13" dur="500" fill="hold"/>
                                        <p:tgtEl>
                                          <p:spTgt spid="2611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98"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7" name="Rectangle 3" descr="Rectangle: Click to edit Master text styles&#10;Second level&#10;Third level&#10;Fourth level&#10;Fifth level"/>
          <p:cNvSpPr>
            <a:spLocks noGrp="1" noChangeArrowheads="1"/>
          </p:cNvSpPr>
          <p:nvPr>
            <p:ph type="body" idx="1"/>
          </p:nvPr>
        </p:nvSpPr>
        <p:spPr>
          <a:xfrm>
            <a:off x="498476" y="1340049"/>
            <a:ext cx="3886200" cy="576064"/>
          </a:xfrm>
        </p:spPr>
        <p:txBody>
          <a:bodyPr/>
          <a:lstStyle/>
          <a:p>
            <a:pPr algn="just" eaLnBrk="1" hangingPunct="1">
              <a:buFont typeface="Wingdings" pitchFamily="2" charset="2"/>
              <a:buNone/>
            </a:pPr>
            <a:r>
              <a:rPr lang="en-US" altLang="zh-CN" sz="2800" b="1">
                <a:latin typeface="Times New Roman" pitchFamily="18" charset="0"/>
              </a:rPr>
              <a:t>2.</a:t>
            </a:r>
            <a:r>
              <a:rPr lang="en-US" altLang="zh-CN" sz="2400" b="1">
                <a:latin typeface="Times New Roman" pitchFamily="18" charset="0"/>
              </a:rPr>
              <a:t>      </a:t>
            </a:r>
            <a:r>
              <a:rPr lang="zh-CN" altLang="en-US" b="1">
                <a:latin typeface="宋体" charset="-122"/>
              </a:rPr>
              <a:t>微指令和微程序</a:t>
            </a:r>
            <a:endParaRPr lang="zh-CN" altLang="en-US" b="1">
              <a:latin typeface="Times New Roman" pitchFamily="18" charset="0"/>
              <a:cs typeface="Times New Roman" pitchFamily="18" charset="0"/>
            </a:endParaRPr>
          </a:p>
        </p:txBody>
      </p:sp>
      <p:sp>
        <p:nvSpPr>
          <p:cNvPr id="88068" name="Rectangle 4"/>
          <p:cNvSpPr>
            <a:spLocks noChangeArrowheads="1"/>
          </p:cNvSpPr>
          <p:nvPr/>
        </p:nvSpPr>
        <p:spPr bwMode="auto">
          <a:xfrm>
            <a:off x="539750" y="1916113"/>
            <a:ext cx="79930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800100" eaLnBrk="1" hangingPunct="1">
              <a:tabLst>
                <a:tab pos="1685925" algn="l"/>
              </a:tabLst>
            </a:pPr>
            <a:r>
              <a:rPr lang="zh-CN" altLang="en-US" sz="2400" b="1">
                <a:solidFill>
                  <a:srgbClr val="FF0000"/>
                </a:solidFill>
              </a:rPr>
              <a:t>（</a:t>
            </a:r>
            <a:r>
              <a:rPr lang="en-US" altLang="zh-CN" sz="2400" b="1">
                <a:solidFill>
                  <a:srgbClr val="FF0000"/>
                </a:solidFill>
              </a:rPr>
              <a:t>1</a:t>
            </a:r>
            <a:r>
              <a:rPr lang="zh-CN" altLang="en-US" sz="2400" b="1">
                <a:solidFill>
                  <a:srgbClr val="FF0000"/>
                </a:solidFill>
              </a:rPr>
              <a:t>）微指令：</a:t>
            </a:r>
            <a:r>
              <a:rPr lang="zh-CN" altLang="en-US" sz="2400" b="1"/>
              <a:t>在一个</a:t>
            </a:r>
            <a:r>
              <a:rPr lang="en-US" altLang="zh-CN" sz="2400" b="1">
                <a:latin typeface="Times New Roman" pitchFamily="18" charset="0"/>
              </a:rPr>
              <a:t>CPU</a:t>
            </a:r>
            <a:r>
              <a:rPr lang="zh-CN" altLang="en-US" sz="2400" b="1"/>
              <a:t>周期中，一组实现一定操作功能的微命令的组合。</a:t>
            </a:r>
            <a:endParaRPr lang="zh-CN" altLang="en-US" sz="2400" b="1">
              <a:latin typeface="Times New Roman" pitchFamily="18" charset="0"/>
            </a:endParaRPr>
          </a:p>
        </p:txBody>
      </p:sp>
      <p:grpSp>
        <p:nvGrpSpPr>
          <p:cNvPr id="2" name="Group 65"/>
          <p:cNvGrpSpPr>
            <a:grpSpLocks/>
          </p:cNvGrpSpPr>
          <p:nvPr/>
        </p:nvGrpSpPr>
        <p:grpSpPr bwMode="auto">
          <a:xfrm>
            <a:off x="2268538" y="3284984"/>
            <a:ext cx="3886200" cy="1368425"/>
            <a:chOff x="1872" y="2448"/>
            <a:chExt cx="2448" cy="862"/>
          </a:xfrm>
        </p:grpSpPr>
        <p:sp>
          <p:nvSpPr>
            <p:cNvPr id="80904" name="Rectangle 35"/>
            <p:cNvSpPr>
              <a:spLocks noChangeArrowheads="1"/>
            </p:cNvSpPr>
            <p:nvPr/>
          </p:nvSpPr>
          <p:spPr bwMode="auto">
            <a:xfrm>
              <a:off x="1872" y="2630"/>
              <a:ext cx="2448" cy="225"/>
            </a:xfrm>
            <a:prstGeom prst="rect">
              <a:avLst/>
            </a:prstGeom>
            <a:solidFill>
              <a:srgbClr val="FFFFFF"/>
            </a:solidFill>
            <a:ln w="9525">
              <a:solidFill>
                <a:srgbClr val="000000"/>
              </a:solidFill>
              <a:miter lim="800000"/>
              <a:headEnd/>
              <a:tailEnd/>
            </a:ln>
          </p:spPr>
          <p:txBody>
            <a:bodyPr/>
            <a:lstStyle/>
            <a:p>
              <a:pPr eaLnBrk="1" hangingPunct="1"/>
              <a:endParaRPr lang="zh-CN" altLang="en-US" sz="1600" b="1"/>
            </a:p>
          </p:txBody>
        </p:sp>
        <p:sp>
          <p:nvSpPr>
            <p:cNvPr id="80905" name="Line 36"/>
            <p:cNvSpPr>
              <a:spLocks noChangeShapeType="1"/>
            </p:cNvSpPr>
            <p:nvPr/>
          </p:nvSpPr>
          <p:spPr bwMode="auto">
            <a:xfrm>
              <a:off x="3616" y="2630"/>
              <a:ext cx="0" cy="22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06" name="Line 37"/>
            <p:cNvSpPr>
              <a:spLocks noChangeShapeType="1"/>
            </p:cNvSpPr>
            <p:nvPr/>
          </p:nvSpPr>
          <p:spPr bwMode="auto">
            <a:xfrm>
              <a:off x="3197" y="2630"/>
              <a:ext cx="0" cy="4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07" name="Text Box 38"/>
            <p:cNvSpPr txBox="1">
              <a:spLocks noChangeArrowheads="1"/>
            </p:cNvSpPr>
            <p:nvPr/>
          </p:nvSpPr>
          <p:spPr bwMode="auto">
            <a:xfrm>
              <a:off x="3264" y="2688"/>
              <a:ext cx="329"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P</a:t>
              </a:r>
              <a:r>
                <a:rPr lang="zh-CN" altLang="en-US" sz="1400">
                  <a:latin typeface="Times New Roman" pitchFamily="18" charset="0"/>
                </a:rPr>
                <a:t>字段</a:t>
              </a:r>
            </a:p>
          </p:txBody>
        </p:sp>
        <p:sp>
          <p:nvSpPr>
            <p:cNvPr id="80908" name="Text Box 39"/>
            <p:cNvSpPr txBox="1">
              <a:spLocks noChangeArrowheads="1"/>
            </p:cNvSpPr>
            <p:nvPr/>
          </p:nvSpPr>
          <p:spPr bwMode="auto">
            <a:xfrm>
              <a:off x="3744" y="2688"/>
              <a:ext cx="46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下址字段</a:t>
              </a:r>
            </a:p>
          </p:txBody>
        </p:sp>
        <p:sp>
          <p:nvSpPr>
            <p:cNvPr id="80909" name="Text Box 40"/>
            <p:cNvSpPr txBox="1">
              <a:spLocks noChangeArrowheads="1"/>
            </p:cNvSpPr>
            <p:nvPr/>
          </p:nvSpPr>
          <p:spPr bwMode="auto">
            <a:xfrm>
              <a:off x="2304" y="2880"/>
              <a:ext cx="49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操作控制</a:t>
              </a:r>
            </a:p>
          </p:txBody>
        </p:sp>
        <p:sp>
          <p:nvSpPr>
            <p:cNvPr id="80910" name="Text Box 41"/>
            <p:cNvSpPr txBox="1">
              <a:spLocks noChangeArrowheads="1"/>
            </p:cNvSpPr>
            <p:nvPr/>
          </p:nvSpPr>
          <p:spPr bwMode="auto">
            <a:xfrm>
              <a:off x="3552" y="2880"/>
              <a:ext cx="49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顺序控制</a:t>
              </a:r>
            </a:p>
          </p:txBody>
        </p:sp>
        <p:sp>
          <p:nvSpPr>
            <p:cNvPr id="80911" name="Line 42"/>
            <p:cNvSpPr>
              <a:spLocks noChangeShapeType="1"/>
            </p:cNvSpPr>
            <p:nvPr/>
          </p:nvSpPr>
          <p:spPr bwMode="auto">
            <a:xfrm>
              <a:off x="1872" y="2855"/>
              <a:ext cx="0" cy="18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2" name="Line 43"/>
            <p:cNvSpPr>
              <a:spLocks noChangeShapeType="1"/>
            </p:cNvSpPr>
            <p:nvPr/>
          </p:nvSpPr>
          <p:spPr bwMode="auto">
            <a:xfrm>
              <a:off x="4320" y="2855"/>
              <a:ext cx="0" cy="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13" name="Line 44"/>
            <p:cNvSpPr>
              <a:spLocks noChangeShapeType="1"/>
            </p:cNvSpPr>
            <p:nvPr/>
          </p:nvSpPr>
          <p:spPr bwMode="auto">
            <a:xfrm>
              <a:off x="2793" y="2950"/>
              <a:ext cx="397"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80914" name="Line 45"/>
            <p:cNvSpPr>
              <a:spLocks noChangeShapeType="1"/>
            </p:cNvSpPr>
            <p:nvPr/>
          </p:nvSpPr>
          <p:spPr bwMode="auto">
            <a:xfrm flipH="1">
              <a:off x="1872" y="2950"/>
              <a:ext cx="404"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80915" name="Line 46"/>
            <p:cNvSpPr>
              <a:spLocks noChangeShapeType="1"/>
            </p:cNvSpPr>
            <p:nvPr/>
          </p:nvSpPr>
          <p:spPr bwMode="auto">
            <a:xfrm>
              <a:off x="4028" y="2950"/>
              <a:ext cx="285"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80916" name="Line 47"/>
            <p:cNvSpPr>
              <a:spLocks noChangeShapeType="1"/>
            </p:cNvSpPr>
            <p:nvPr/>
          </p:nvSpPr>
          <p:spPr bwMode="auto">
            <a:xfrm flipH="1">
              <a:off x="3205" y="2950"/>
              <a:ext cx="306" cy="0"/>
            </a:xfrm>
            <a:prstGeom prst="line">
              <a:avLst/>
            </a:prstGeom>
            <a:noFill/>
            <a:ln w="9525">
              <a:solidFill>
                <a:srgbClr val="000000"/>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80917" name="Line 48"/>
            <p:cNvSpPr>
              <a:spLocks noChangeShapeType="1"/>
            </p:cNvSpPr>
            <p:nvPr/>
          </p:nvSpPr>
          <p:spPr bwMode="auto">
            <a:xfrm flipV="1">
              <a:off x="1960" y="2463"/>
              <a:ext cx="0" cy="15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0918" name="Line 49"/>
            <p:cNvSpPr>
              <a:spLocks noChangeShapeType="1"/>
            </p:cNvSpPr>
            <p:nvPr/>
          </p:nvSpPr>
          <p:spPr bwMode="auto">
            <a:xfrm flipV="1">
              <a:off x="2117" y="2459"/>
              <a:ext cx="0" cy="16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0919" name="Line 50"/>
            <p:cNvSpPr>
              <a:spLocks noChangeShapeType="1"/>
            </p:cNvSpPr>
            <p:nvPr/>
          </p:nvSpPr>
          <p:spPr bwMode="auto">
            <a:xfrm flipV="1">
              <a:off x="2948" y="2463"/>
              <a:ext cx="0" cy="15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0920" name="Line 51"/>
            <p:cNvSpPr>
              <a:spLocks noChangeShapeType="1"/>
            </p:cNvSpPr>
            <p:nvPr/>
          </p:nvSpPr>
          <p:spPr bwMode="auto">
            <a:xfrm flipV="1">
              <a:off x="3105" y="2459"/>
              <a:ext cx="0" cy="16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0921" name="Line 52"/>
            <p:cNvSpPr>
              <a:spLocks noChangeShapeType="1"/>
            </p:cNvSpPr>
            <p:nvPr/>
          </p:nvSpPr>
          <p:spPr bwMode="auto">
            <a:xfrm flipV="1">
              <a:off x="3330" y="2463"/>
              <a:ext cx="0" cy="15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0922" name="Line 53"/>
            <p:cNvSpPr>
              <a:spLocks noChangeShapeType="1"/>
            </p:cNvSpPr>
            <p:nvPr/>
          </p:nvSpPr>
          <p:spPr bwMode="auto">
            <a:xfrm flipV="1">
              <a:off x="3487" y="2459"/>
              <a:ext cx="0" cy="16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0923" name="Line 54"/>
            <p:cNvSpPr>
              <a:spLocks noChangeShapeType="1"/>
            </p:cNvSpPr>
            <p:nvPr/>
          </p:nvSpPr>
          <p:spPr bwMode="auto">
            <a:xfrm flipV="1">
              <a:off x="3726" y="2463"/>
              <a:ext cx="0" cy="15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0924" name="Line 55"/>
            <p:cNvSpPr>
              <a:spLocks noChangeShapeType="1"/>
            </p:cNvSpPr>
            <p:nvPr/>
          </p:nvSpPr>
          <p:spPr bwMode="auto">
            <a:xfrm flipV="1">
              <a:off x="3884" y="2459"/>
              <a:ext cx="0" cy="16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0925" name="Line 56"/>
            <p:cNvSpPr>
              <a:spLocks noChangeShapeType="1"/>
            </p:cNvSpPr>
            <p:nvPr/>
          </p:nvSpPr>
          <p:spPr bwMode="auto">
            <a:xfrm flipV="1">
              <a:off x="4213" y="2463"/>
              <a:ext cx="0" cy="15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0926" name="Text Box 57"/>
            <p:cNvSpPr txBox="1">
              <a:spLocks noChangeArrowheads="1"/>
            </p:cNvSpPr>
            <p:nvPr/>
          </p:nvSpPr>
          <p:spPr bwMode="auto">
            <a:xfrm>
              <a:off x="2470" y="3099"/>
              <a:ext cx="127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800"/>
                <a:t>微指令的基本格式</a:t>
              </a:r>
            </a:p>
          </p:txBody>
        </p:sp>
        <p:sp>
          <p:nvSpPr>
            <p:cNvPr id="80927" name="Text Box 58"/>
            <p:cNvSpPr txBox="1">
              <a:spLocks noChangeArrowheads="1"/>
            </p:cNvSpPr>
            <p:nvPr/>
          </p:nvSpPr>
          <p:spPr bwMode="auto">
            <a:xfrm>
              <a:off x="3931" y="2448"/>
              <a:ext cx="251"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80928" name="Text Box 59"/>
            <p:cNvSpPr txBox="1">
              <a:spLocks noChangeArrowheads="1"/>
            </p:cNvSpPr>
            <p:nvPr/>
          </p:nvSpPr>
          <p:spPr bwMode="auto">
            <a:xfrm>
              <a:off x="2396" y="2448"/>
              <a:ext cx="240"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grpSp>
      <p:sp>
        <p:nvSpPr>
          <p:cNvPr id="88124" name="Rectangle 60"/>
          <p:cNvSpPr>
            <a:spLocks noChangeArrowheads="1"/>
          </p:cNvSpPr>
          <p:nvPr/>
        </p:nvSpPr>
        <p:spPr bwMode="auto">
          <a:xfrm>
            <a:off x="1725563" y="5301208"/>
            <a:ext cx="536439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800100" eaLnBrk="1" hangingPunct="1">
              <a:tabLst>
                <a:tab pos="1685925" algn="l"/>
              </a:tabLst>
            </a:pPr>
            <a:r>
              <a:rPr lang="zh-CN" altLang="en-US" sz="2000" b="1">
                <a:solidFill>
                  <a:srgbClr val="FF0000"/>
                </a:solidFill>
              </a:rPr>
              <a:t>操作控制字段</a:t>
            </a:r>
            <a:r>
              <a:rPr lang="zh-CN" altLang="en-US" sz="2000" b="1"/>
              <a:t>用于产生微命令。</a:t>
            </a:r>
            <a:endParaRPr lang="en-US" altLang="zh-CN" sz="2000" b="1"/>
          </a:p>
          <a:p>
            <a:pPr indent="-800100" eaLnBrk="1" hangingPunct="1">
              <a:tabLst>
                <a:tab pos="1685925" algn="l"/>
              </a:tabLst>
            </a:pPr>
            <a:r>
              <a:rPr lang="zh-CN" altLang="en-US" sz="2000" b="1">
                <a:solidFill>
                  <a:srgbClr val="FF0000"/>
                </a:solidFill>
              </a:rPr>
              <a:t>顺序控制字段</a:t>
            </a:r>
            <a:r>
              <a:rPr lang="zh-CN" altLang="en-US" sz="2000" b="1"/>
              <a:t>用于确定下一条微指令的地址。</a:t>
            </a:r>
            <a:endParaRPr lang="zh-CN" altLang="en-US" sz="2000" b="1">
              <a:latin typeface="Times New Roman" pitchFamily="18" charset="0"/>
            </a:endParaRPr>
          </a:p>
        </p:txBody>
      </p:sp>
      <p:sp>
        <p:nvSpPr>
          <p:cNvPr id="33" name="Rectangle 2"/>
          <p:cNvSpPr>
            <a:spLocks noGrp="1" noChangeArrowheads="1"/>
          </p:cNvSpPr>
          <p:nvPr>
            <p:ph type="title"/>
          </p:nvPr>
        </p:nvSpPr>
        <p:spPr>
          <a:xfrm>
            <a:off x="427929" y="404664"/>
            <a:ext cx="5194920" cy="796950"/>
          </a:xfrm>
        </p:spPr>
        <p:txBody>
          <a:bodyPr/>
          <a:lstStyle/>
          <a:p>
            <a:pPr eaLnBrk="1" hangingPunct="1"/>
            <a:r>
              <a:rPr lang="en-US" altLang="zh-CN">
                <a:cs typeface="Times New Roman" pitchFamily="18" charset="0"/>
              </a:rPr>
              <a:t>5</a:t>
            </a:r>
            <a:r>
              <a:rPr lang="en-US" altLang="zh-CN"/>
              <a:t>.4.1 </a:t>
            </a:r>
            <a:r>
              <a:rPr lang="zh-CN" altLang="en-US"/>
              <a:t>微程序控制原理</a:t>
            </a:r>
          </a:p>
        </p:txBody>
      </p:sp>
      <p:sp>
        <p:nvSpPr>
          <p:cNvPr id="3" name="日期占位符 2"/>
          <p:cNvSpPr>
            <a:spLocks noGrp="1"/>
          </p:cNvSpPr>
          <p:nvPr>
            <p:ph type="dt" sz="half" idx="10"/>
          </p:nvPr>
        </p:nvSpPr>
        <p:spPr/>
        <p:txBody>
          <a:bodyPr/>
          <a:lstStyle/>
          <a:p>
            <a:pPr>
              <a:defRPr/>
            </a:pPr>
            <a:fld id="{C59DBA3B-2793-46DF-8AE6-EC611DC07C73}" type="datetime11">
              <a:rPr lang="zh-CN" altLang="en-US" smtClean="0"/>
              <a:t>09:11:07</a:t>
            </a:fld>
            <a:endParaRPr lang="en-US" altLang="zh-CN"/>
          </a:p>
        </p:txBody>
      </p:sp>
      <p:sp>
        <p:nvSpPr>
          <p:cNvPr id="5" name="灯片编号占位符 4"/>
          <p:cNvSpPr>
            <a:spLocks noGrp="1"/>
          </p:cNvSpPr>
          <p:nvPr>
            <p:ph type="sldNum" sz="quarter" idx="12"/>
          </p:nvPr>
        </p:nvSpPr>
        <p:spPr/>
        <p:txBody>
          <a:bodyPr/>
          <a:lstStyle/>
          <a:p>
            <a:pPr>
              <a:defRPr/>
            </a:pPr>
            <a:fld id="{128B08FC-01B2-4106-965F-E3782BA43ADA}" type="slidenum">
              <a:rPr lang="en-US" altLang="zh-CN" smtClean="0"/>
              <a:pPr>
                <a:defRPr/>
              </a:pPr>
              <a:t>64</a:t>
            </a:fld>
            <a:endParaRPr lang="en-US" altLang="zh-CN"/>
          </a:p>
        </p:txBody>
      </p:sp>
    </p:spTree>
    <p:extLst>
      <p:ext uri="{BB962C8B-B14F-4D97-AF65-F5344CB8AC3E}">
        <p14:creationId xmlns:p14="http://schemas.microsoft.com/office/powerpoint/2010/main" val="18704132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 calcmode="lin" valueType="num">
                                      <p:cBhvr additive="base">
                                        <p:cTn id="7" dur="500" fill="hold"/>
                                        <p:tgtEl>
                                          <p:spTgt spid="880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80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8" fill="hold" grpId="0" nodeType="clickEffect">
                                  <p:stCondLst>
                                    <p:cond delay="0"/>
                                  </p:stCondLst>
                                  <p:childTnLst>
                                    <p:set>
                                      <p:cBhvr>
                                        <p:cTn id="12" dur="1" fill="hold">
                                          <p:stCondLst>
                                            <p:cond delay="0"/>
                                          </p:stCondLst>
                                        </p:cTn>
                                        <p:tgtEl>
                                          <p:spTgt spid="88068"/>
                                        </p:tgtEl>
                                        <p:attrNameLst>
                                          <p:attrName>style.visibility</p:attrName>
                                        </p:attrNameLst>
                                      </p:cBhvr>
                                      <p:to>
                                        <p:strVal val="visible"/>
                                      </p:to>
                                    </p:set>
                                    <p:anim calcmode="lin" valueType="num">
                                      <p:cBhvr>
                                        <p:cTn id="13" dur="500" fill="hold"/>
                                        <p:tgtEl>
                                          <p:spTgt spid="88068"/>
                                        </p:tgtEl>
                                        <p:attrNameLst>
                                          <p:attrName>ppt_x</p:attrName>
                                        </p:attrNameLst>
                                      </p:cBhvr>
                                      <p:tavLst>
                                        <p:tav tm="0">
                                          <p:val>
                                            <p:strVal val="#ppt_x-#ppt_w/2"/>
                                          </p:val>
                                        </p:tav>
                                        <p:tav tm="100000">
                                          <p:val>
                                            <p:strVal val="#ppt_x"/>
                                          </p:val>
                                        </p:tav>
                                      </p:tavLst>
                                    </p:anim>
                                    <p:anim calcmode="lin" valueType="num">
                                      <p:cBhvr>
                                        <p:cTn id="14" dur="500" fill="hold"/>
                                        <p:tgtEl>
                                          <p:spTgt spid="88068"/>
                                        </p:tgtEl>
                                        <p:attrNameLst>
                                          <p:attrName>ppt_y</p:attrName>
                                        </p:attrNameLst>
                                      </p:cBhvr>
                                      <p:tavLst>
                                        <p:tav tm="0">
                                          <p:val>
                                            <p:strVal val="#ppt_y"/>
                                          </p:val>
                                        </p:tav>
                                        <p:tav tm="100000">
                                          <p:val>
                                            <p:strVal val="#ppt_y"/>
                                          </p:val>
                                        </p:tav>
                                      </p:tavLst>
                                    </p:anim>
                                    <p:anim calcmode="lin" valueType="num">
                                      <p:cBhvr>
                                        <p:cTn id="15" dur="500" fill="hold"/>
                                        <p:tgtEl>
                                          <p:spTgt spid="88068"/>
                                        </p:tgtEl>
                                        <p:attrNameLst>
                                          <p:attrName>ppt_w</p:attrName>
                                        </p:attrNameLst>
                                      </p:cBhvr>
                                      <p:tavLst>
                                        <p:tav tm="0">
                                          <p:val>
                                            <p:fltVal val="0"/>
                                          </p:val>
                                        </p:tav>
                                        <p:tav tm="100000">
                                          <p:val>
                                            <p:strVal val="#ppt_w"/>
                                          </p:val>
                                        </p:tav>
                                      </p:tavLst>
                                    </p:anim>
                                    <p:anim calcmode="lin" valueType="num">
                                      <p:cBhvr>
                                        <p:cTn id="16" dur="500" fill="hold"/>
                                        <p:tgtEl>
                                          <p:spTgt spid="88068"/>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checkerboard(across)">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88124"/>
                                        </p:tgtEl>
                                        <p:attrNameLst>
                                          <p:attrName>style.visibility</p:attrName>
                                        </p:attrNameLst>
                                      </p:cBhvr>
                                      <p:to>
                                        <p:strVal val="visible"/>
                                      </p:to>
                                    </p:set>
                                    <p:animEffect transition="in" filter="dissolve">
                                      <p:cBhvr>
                                        <p:cTn id="26" dur="500"/>
                                        <p:tgtEl>
                                          <p:spTgt spid="88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autoUpdateAnimBg="0" advAuto="0"/>
      <p:bldP spid="88068" grpId="0" autoUpdateAnimBg="0"/>
      <p:bldP spid="88124"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7" name="Rectangle 3"/>
          <p:cNvSpPr>
            <a:spLocks noChangeArrowheads="1"/>
          </p:cNvSpPr>
          <p:nvPr/>
        </p:nvSpPr>
        <p:spPr bwMode="auto">
          <a:xfrm>
            <a:off x="971550" y="4652963"/>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r>
              <a:rPr lang="zh-CN" altLang="en-US" sz="2400" b="1"/>
              <a:t>操作控制字段中的每一位表示一个微命令。</a:t>
            </a:r>
          </a:p>
          <a:p>
            <a:pPr algn="l"/>
            <a:endParaRPr lang="zh-CN" altLang="en-US" sz="2000" b="1">
              <a:latin typeface="Times New Roman" pitchFamily="18" charset="0"/>
            </a:endParaRPr>
          </a:p>
        </p:txBody>
      </p:sp>
      <p:sp>
        <p:nvSpPr>
          <p:cNvPr id="82948" name="Text Box 106"/>
          <p:cNvSpPr txBox="1">
            <a:spLocks noChangeArrowheads="1"/>
          </p:cNvSpPr>
          <p:nvPr/>
        </p:nvSpPr>
        <p:spPr bwMode="auto">
          <a:xfrm>
            <a:off x="3212272" y="4221088"/>
            <a:ext cx="27733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800"/>
              <a:t>图5.2</a:t>
            </a:r>
            <a:r>
              <a:rPr lang="en-US" altLang="zh-CN" sz="1800"/>
              <a:t>2</a:t>
            </a:r>
            <a:r>
              <a:rPr lang="zh-CN" altLang="en-US" sz="1800"/>
              <a:t>　微指令基本格式</a:t>
            </a:r>
          </a:p>
        </p:txBody>
      </p:sp>
      <p:grpSp>
        <p:nvGrpSpPr>
          <p:cNvPr id="4" name="Group 110"/>
          <p:cNvGrpSpPr>
            <a:grpSpLocks/>
          </p:cNvGrpSpPr>
          <p:nvPr/>
        </p:nvGrpSpPr>
        <p:grpSpPr bwMode="auto">
          <a:xfrm>
            <a:off x="971550" y="5300663"/>
            <a:ext cx="4737100" cy="838200"/>
            <a:chOff x="710" y="912"/>
            <a:chExt cx="2984" cy="528"/>
          </a:xfrm>
        </p:grpSpPr>
        <p:sp>
          <p:nvSpPr>
            <p:cNvPr id="82950" name="Text Box 111"/>
            <p:cNvSpPr txBox="1">
              <a:spLocks noChangeArrowheads="1"/>
            </p:cNvSpPr>
            <p:nvPr/>
          </p:nvSpPr>
          <p:spPr bwMode="auto">
            <a:xfrm>
              <a:off x="710" y="1021"/>
              <a:ext cx="12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eaLnBrk="1" hangingPunct="1"/>
              <a:r>
                <a:rPr lang="zh-CN" altLang="en-US" sz="2400"/>
                <a:t>例如：第1位=</a:t>
              </a:r>
            </a:p>
          </p:txBody>
        </p:sp>
        <p:sp>
          <p:nvSpPr>
            <p:cNvPr id="82951" name="AutoShape 112"/>
            <p:cNvSpPr>
              <a:spLocks/>
            </p:cNvSpPr>
            <p:nvPr/>
          </p:nvSpPr>
          <p:spPr bwMode="auto">
            <a:xfrm>
              <a:off x="1955" y="1087"/>
              <a:ext cx="122" cy="226"/>
            </a:xfrm>
            <a:prstGeom prst="leftBrace">
              <a:avLst>
                <a:gd name="adj1" fmla="val 1543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eaLnBrk="1" hangingPunct="1"/>
              <a:endParaRPr lang="zh-CN" altLang="en-US" sz="1600" b="1"/>
            </a:p>
          </p:txBody>
        </p:sp>
        <p:sp>
          <p:nvSpPr>
            <p:cNvPr id="82952" name="Text Box 113"/>
            <p:cNvSpPr txBox="1">
              <a:spLocks noChangeArrowheads="1"/>
            </p:cNvSpPr>
            <p:nvPr/>
          </p:nvSpPr>
          <p:spPr bwMode="auto">
            <a:xfrm>
              <a:off x="2112" y="912"/>
              <a:ext cx="158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eaLnBrk="1" hangingPunct="1"/>
              <a:r>
                <a:rPr lang="zh-CN" altLang="en-US" sz="2400"/>
                <a:t>1</a:t>
              </a:r>
              <a:r>
                <a:rPr lang="zh-CN" altLang="en-US" sz="2000">
                  <a:latin typeface="Arial" charset="0"/>
                </a:rPr>
                <a:t>——</a:t>
              </a:r>
              <a:r>
                <a:rPr lang="zh-CN" altLang="en-US" sz="2000"/>
                <a:t>有微命令</a:t>
              </a:r>
              <a:r>
                <a:rPr lang="en-US" altLang="zh-CN" sz="2000">
                  <a:latin typeface="Times New Roman" pitchFamily="18" charset="0"/>
                </a:rPr>
                <a:t>LDR</a:t>
              </a:r>
              <a:r>
                <a:rPr lang="en-US" altLang="zh-CN" sz="2000" baseline="30000">
                  <a:latin typeface="Times New Roman" pitchFamily="18" charset="0"/>
                </a:rPr>
                <a:t>’</a:t>
              </a:r>
              <a:r>
                <a:rPr lang="en-US" altLang="zh-CN" sz="1400" baseline="-25000">
                  <a:latin typeface="Times New Roman" pitchFamily="18" charset="0"/>
                </a:rPr>
                <a:t>1</a:t>
              </a:r>
            </a:p>
          </p:txBody>
        </p:sp>
        <p:sp>
          <p:nvSpPr>
            <p:cNvPr id="82953" name="Text Box 114"/>
            <p:cNvSpPr txBox="1">
              <a:spLocks noChangeArrowheads="1"/>
            </p:cNvSpPr>
            <p:nvPr/>
          </p:nvSpPr>
          <p:spPr bwMode="auto">
            <a:xfrm>
              <a:off x="2112" y="1152"/>
              <a:ext cx="158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eaLnBrk="1" hangingPunct="1"/>
              <a:r>
                <a:rPr lang="zh-CN" altLang="en-US" sz="2400"/>
                <a:t>0</a:t>
              </a:r>
              <a:r>
                <a:rPr lang="zh-CN" altLang="en-US" sz="2000">
                  <a:latin typeface="Arial" charset="0"/>
                </a:rPr>
                <a:t>——</a:t>
              </a:r>
              <a:r>
                <a:rPr lang="zh-CN" altLang="en-US" sz="2000"/>
                <a:t>无微命令</a:t>
              </a:r>
              <a:r>
                <a:rPr lang="en-US" altLang="zh-CN" sz="2000">
                  <a:latin typeface="Times New Roman" pitchFamily="18" charset="0"/>
                </a:rPr>
                <a:t>LDR</a:t>
              </a:r>
              <a:r>
                <a:rPr lang="en-US" altLang="zh-CN" sz="2000" baseline="30000">
                  <a:latin typeface="Times New Roman" pitchFamily="18" charset="0"/>
                </a:rPr>
                <a:t>’</a:t>
              </a:r>
              <a:r>
                <a:rPr lang="en-US" altLang="zh-CN" sz="1400" baseline="-25000">
                  <a:latin typeface="Times New Roman" pitchFamily="18" charset="0"/>
                </a:rPr>
                <a:t>1</a:t>
              </a:r>
            </a:p>
          </p:txBody>
        </p:sp>
      </p:grpSp>
      <p:grpSp>
        <p:nvGrpSpPr>
          <p:cNvPr id="2" name="组合 1"/>
          <p:cNvGrpSpPr/>
          <p:nvPr/>
        </p:nvGrpSpPr>
        <p:grpSpPr>
          <a:xfrm>
            <a:off x="611188" y="1618456"/>
            <a:ext cx="7302500" cy="2449512"/>
            <a:chOff x="611188" y="836613"/>
            <a:chExt cx="7302500" cy="2449512"/>
          </a:xfrm>
        </p:grpSpPr>
        <p:grpSp>
          <p:nvGrpSpPr>
            <p:cNvPr id="82947" name="Group 4"/>
            <p:cNvGrpSpPr>
              <a:grpSpLocks/>
            </p:cNvGrpSpPr>
            <p:nvPr/>
          </p:nvGrpSpPr>
          <p:grpSpPr bwMode="auto">
            <a:xfrm>
              <a:off x="827088" y="1628775"/>
              <a:ext cx="7086600" cy="1657350"/>
              <a:chOff x="480" y="1584"/>
              <a:chExt cx="4464" cy="1044"/>
            </a:xfrm>
          </p:grpSpPr>
          <p:sp>
            <p:nvSpPr>
              <p:cNvPr id="82954" name="Rectangle 5"/>
              <p:cNvSpPr>
                <a:spLocks noChangeArrowheads="1"/>
              </p:cNvSpPr>
              <p:nvPr/>
            </p:nvSpPr>
            <p:spPr bwMode="auto">
              <a:xfrm>
                <a:off x="480" y="2120"/>
                <a:ext cx="4464" cy="165"/>
              </a:xfrm>
              <a:prstGeom prst="rect">
                <a:avLst/>
              </a:prstGeom>
              <a:solidFill>
                <a:schemeClr val="bg2"/>
              </a:solidFill>
              <a:ln w="9525">
                <a:solidFill>
                  <a:srgbClr val="000000"/>
                </a:solidFill>
                <a:miter lim="800000"/>
                <a:headEnd/>
                <a:tailEnd/>
              </a:ln>
            </p:spPr>
            <p:txBody>
              <a:bodyPr/>
              <a:lstStyle/>
              <a:p>
                <a:pPr eaLnBrk="1" hangingPunct="1"/>
                <a:endParaRPr lang="zh-CN" altLang="en-US" sz="1600" b="1"/>
              </a:p>
            </p:txBody>
          </p:sp>
          <p:grpSp>
            <p:nvGrpSpPr>
              <p:cNvPr id="82955" name="Group 6"/>
              <p:cNvGrpSpPr>
                <a:grpSpLocks/>
              </p:cNvGrpSpPr>
              <p:nvPr/>
            </p:nvGrpSpPr>
            <p:grpSpPr bwMode="auto">
              <a:xfrm>
                <a:off x="559" y="2106"/>
                <a:ext cx="4292" cy="186"/>
                <a:chOff x="3600" y="1970"/>
                <a:chExt cx="5970" cy="260"/>
              </a:xfrm>
            </p:grpSpPr>
            <p:sp>
              <p:nvSpPr>
                <p:cNvPr id="83032" name="Text Box 7"/>
                <p:cNvSpPr txBox="1">
                  <a:spLocks noChangeArrowheads="1"/>
                </p:cNvSpPr>
                <p:nvPr/>
              </p:nvSpPr>
              <p:spPr bwMode="auto">
                <a:xfrm>
                  <a:off x="360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83033" name="Text Box 8"/>
                <p:cNvSpPr txBox="1">
                  <a:spLocks noChangeArrowheads="1"/>
                </p:cNvSpPr>
                <p:nvPr/>
              </p:nvSpPr>
              <p:spPr bwMode="auto">
                <a:xfrm>
                  <a:off x="387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83034" name="Text Box 9"/>
                <p:cNvSpPr txBox="1">
                  <a:spLocks noChangeArrowheads="1"/>
                </p:cNvSpPr>
                <p:nvPr/>
              </p:nvSpPr>
              <p:spPr bwMode="auto">
                <a:xfrm>
                  <a:off x="413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83035" name="Text Box 10"/>
                <p:cNvSpPr txBox="1">
                  <a:spLocks noChangeArrowheads="1"/>
                </p:cNvSpPr>
                <p:nvPr/>
              </p:nvSpPr>
              <p:spPr bwMode="auto">
                <a:xfrm>
                  <a:off x="440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83036" name="Text Box 11"/>
                <p:cNvSpPr txBox="1">
                  <a:spLocks noChangeArrowheads="1"/>
                </p:cNvSpPr>
                <p:nvPr/>
              </p:nvSpPr>
              <p:spPr bwMode="auto">
                <a:xfrm>
                  <a:off x="467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83037" name="Text Box 12"/>
                <p:cNvSpPr txBox="1">
                  <a:spLocks noChangeArrowheads="1"/>
                </p:cNvSpPr>
                <p:nvPr/>
              </p:nvSpPr>
              <p:spPr bwMode="auto">
                <a:xfrm>
                  <a:off x="494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83038" name="Text Box 13"/>
                <p:cNvSpPr txBox="1">
                  <a:spLocks noChangeArrowheads="1"/>
                </p:cNvSpPr>
                <p:nvPr/>
              </p:nvSpPr>
              <p:spPr bwMode="auto">
                <a:xfrm>
                  <a:off x="520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83039" name="Text Box 14"/>
                <p:cNvSpPr txBox="1">
                  <a:spLocks noChangeArrowheads="1"/>
                </p:cNvSpPr>
                <p:nvPr/>
              </p:nvSpPr>
              <p:spPr bwMode="auto">
                <a:xfrm>
                  <a:off x="547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83040" name="Text Box 15"/>
                <p:cNvSpPr txBox="1">
                  <a:spLocks noChangeArrowheads="1"/>
                </p:cNvSpPr>
                <p:nvPr/>
              </p:nvSpPr>
              <p:spPr bwMode="auto">
                <a:xfrm>
                  <a:off x="572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83041" name="Text Box 16"/>
                <p:cNvSpPr txBox="1">
                  <a:spLocks noChangeArrowheads="1"/>
                </p:cNvSpPr>
                <p:nvPr/>
              </p:nvSpPr>
              <p:spPr bwMode="auto">
                <a:xfrm>
                  <a:off x="599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83042" name="Text Box 17"/>
                <p:cNvSpPr txBox="1">
                  <a:spLocks noChangeArrowheads="1"/>
                </p:cNvSpPr>
                <p:nvPr/>
              </p:nvSpPr>
              <p:spPr bwMode="auto">
                <a:xfrm>
                  <a:off x="625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83043" name="Text Box 18"/>
                <p:cNvSpPr txBox="1">
                  <a:spLocks noChangeArrowheads="1"/>
                </p:cNvSpPr>
                <p:nvPr/>
              </p:nvSpPr>
              <p:spPr bwMode="auto">
                <a:xfrm>
                  <a:off x="652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83044" name="Text Box 19"/>
                <p:cNvSpPr txBox="1">
                  <a:spLocks noChangeArrowheads="1"/>
                </p:cNvSpPr>
                <p:nvPr/>
              </p:nvSpPr>
              <p:spPr bwMode="auto">
                <a:xfrm>
                  <a:off x="679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83045" name="Text Box 20"/>
                <p:cNvSpPr txBox="1">
                  <a:spLocks noChangeArrowheads="1"/>
                </p:cNvSpPr>
                <p:nvPr/>
              </p:nvSpPr>
              <p:spPr bwMode="auto">
                <a:xfrm>
                  <a:off x="706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83046" name="Text Box 21"/>
                <p:cNvSpPr txBox="1">
                  <a:spLocks noChangeArrowheads="1"/>
                </p:cNvSpPr>
                <p:nvPr/>
              </p:nvSpPr>
              <p:spPr bwMode="auto">
                <a:xfrm>
                  <a:off x="732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83047" name="Text Box 22"/>
                <p:cNvSpPr txBox="1">
                  <a:spLocks noChangeArrowheads="1"/>
                </p:cNvSpPr>
                <p:nvPr/>
              </p:nvSpPr>
              <p:spPr bwMode="auto">
                <a:xfrm>
                  <a:off x="759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83048" name="Text Box 23"/>
                <p:cNvSpPr txBox="1">
                  <a:spLocks noChangeArrowheads="1"/>
                </p:cNvSpPr>
                <p:nvPr/>
              </p:nvSpPr>
              <p:spPr bwMode="auto">
                <a:xfrm>
                  <a:off x="786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83049" name="Text Box 24"/>
                <p:cNvSpPr txBox="1">
                  <a:spLocks noChangeArrowheads="1"/>
                </p:cNvSpPr>
                <p:nvPr/>
              </p:nvSpPr>
              <p:spPr bwMode="auto">
                <a:xfrm>
                  <a:off x="813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83050" name="Text Box 25"/>
                <p:cNvSpPr txBox="1">
                  <a:spLocks noChangeArrowheads="1"/>
                </p:cNvSpPr>
                <p:nvPr/>
              </p:nvSpPr>
              <p:spPr bwMode="auto">
                <a:xfrm>
                  <a:off x="839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83051" name="Text Box 26"/>
                <p:cNvSpPr txBox="1">
                  <a:spLocks noChangeArrowheads="1"/>
                </p:cNvSpPr>
                <p:nvPr/>
              </p:nvSpPr>
              <p:spPr bwMode="auto">
                <a:xfrm>
                  <a:off x="866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83052" name="Text Box 27"/>
                <p:cNvSpPr txBox="1">
                  <a:spLocks noChangeArrowheads="1"/>
                </p:cNvSpPr>
                <p:nvPr/>
              </p:nvSpPr>
              <p:spPr bwMode="auto">
                <a:xfrm>
                  <a:off x="893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83053" name="Text Box 28"/>
                <p:cNvSpPr txBox="1">
                  <a:spLocks noChangeArrowheads="1"/>
                </p:cNvSpPr>
                <p:nvPr/>
              </p:nvSpPr>
              <p:spPr bwMode="auto">
                <a:xfrm>
                  <a:off x="920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83054" name="Text Box 29"/>
                <p:cNvSpPr txBox="1">
                  <a:spLocks noChangeArrowheads="1"/>
                </p:cNvSpPr>
                <p:nvPr/>
              </p:nvSpPr>
              <p:spPr bwMode="auto">
                <a:xfrm>
                  <a:off x="946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grpSp>
          <p:sp>
            <p:nvSpPr>
              <p:cNvPr id="82956" name="Line 30"/>
              <p:cNvSpPr>
                <a:spLocks noChangeShapeType="1"/>
              </p:cNvSpPr>
              <p:nvPr/>
            </p:nvSpPr>
            <p:spPr bwMode="auto">
              <a:xfrm flipV="1">
                <a:off x="609"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2957" name="Line 31"/>
              <p:cNvSpPr>
                <a:spLocks noChangeShapeType="1"/>
              </p:cNvSpPr>
              <p:nvPr/>
            </p:nvSpPr>
            <p:spPr bwMode="auto">
              <a:xfrm flipV="1">
                <a:off x="983"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2958" name="Line 32"/>
              <p:cNvSpPr>
                <a:spLocks noChangeShapeType="1"/>
              </p:cNvSpPr>
              <p:nvPr/>
            </p:nvSpPr>
            <p:spPr bwMode="auto">
              <a:xfrm flipV="1">
                <a:off x="796"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2959" name="Line 33"/>
              <p:cNvSpPr>
                <a:spLocks noChangeShapeType="1"/>
              </p:cNvSpPr>
              <p:nvPr/>
            </p:nvSpPr>
            <p:spPr bwMode="auto">
              <a:xfrm flipV="1">
                <a:off x="1364"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2960" name="Line 34"/>
              <p:cNvSpPr>
                <a:spLocks noChangeShapeType="1"/>
              </p:cNvSpPr>
              <p:nvPr/>
            </p:nvSpPr>
            <p:spPr bwMode="auto">
              <a:xfrm flipV="1">
                <a:off x="1177"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2961" name="Line 35"/>
              <p:cNvSpPr>
                <a:spLocks noChangeShapeType="1"/>
              </p:cNvSpPr>
              <p:nvPr/>
            </p:nvSpPr>
            <p:spPr bwMode="auto">
              <a:xfrm flipV="1">
                <a:off x="1752"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2962" name="Line 36"/>
              <p:cNvSpPr>
                <a:spLocks noChangeShapeType="1"/>
              </p:cNvSpPr>
              <p:nvPr/>
            </p:nvSpPr>
            <p:spPr bwMode="auto">
              <a:xfrm flipV="1">
                <a:off x="1565"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2963" name="Line 37"/>
              <p:cNvSpPr>
                <a:spLocks noChangeShapeType="1"/>
              </p:cNvSpPr>
              <p:nvPr/>
            </p:nvSpPr>
            <p:spPr bwMode="auto">
              <a:xfrm flipV="1">
                <a:off x="2133" y="1777"/>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2964" name="Line 38"/>
              <p:cNvSpPr>
                <a:spLocks noChangeShapeType="1"/>
              </p:cNvSpPr>
              <p:nvPr/>
            </p:nvSpPr>
            <p:spPr bwMode="auto">
              <a:xfrm flipV="1">
                <a:off x="1946" y="1958"/>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2965" name="Line 39"/>
              <p:cNvSpPr>
                <a:spLocks noChangeShapeType="1"/>
              </p:cNvSpPr>
              <p:nvPr/>
            </p:nvSpPr>
            <p:spPr bwMode="auto">
              <a:xfrm flipV="1">
                <a:off x="2507"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2966" name="Line 40"/>
              <p:cNvSpPr>
                <a:spLocks noChangeShapeType="1"/>
              </p:cNvSpPr>
              <p:nvPr/>
            </p:nvSpPr>
            <p:spPr bwMode="auto">
              <a:xfrm flipV="1">
                <a:off x="2320"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2967" name="Line 41"/>
              <p:cNvSpPr>
                <a:spLocks noChangeShapeType="1"/>
              </p:cNvSpPr>
              <p:nvPr/>
            </p:nvSpPr>
            <p:spPr bwMode="auto">
              <a:xfrm flipV="1">
                <a:off x="2888"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2968" name="Line 42"/>
              <p:cNvSpPr>
                <a:spLocks noChangeShapeType="1"/>
              </p:cNvSpPr>
              <p:nvPr/>
            </p:nvSpPr>
            <p:spPr bwMode="auto">
              <a:xfrm flipV="1">
                <a:off x="2701"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2969" name="Line 43"/>
              <p:cNvSpPr>
                <a:spLocks noChangeShapeType="1"/>
              </p:cNvSpPr>
              <p:nvPr/>
            </p:nvSpPr>
            <p:spPr bwMode="auto">
              <a:xfrm flipV="1">
                <a:off x="3276"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2970" name="Line 44"/>
              <p:cNvSpPr>
                <a:spLocks noChangeShapeType="1"/>
              </p:cNvSpPr>
              <p:nvPr/>
            </p:nvSpPr>
            <p:spPr bwMode="auto">
              <a:xfrm flipV="1">
                <a:off x="3089"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2971" name="Line 45"/>
              <p:cNvSpPr>
                <a:spLocks noChangeShapeType="1"/>
              </p:cNvSpPr>
              <p:nvPr/>
            </p:nvSpPr>
            <p:spPr bwMode="auto">
              <a:xfrm flipV="1">
                <a:off x="3657"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2972" name="Line 46"/>
              <p:cNvSpPr>
                <a:spLocks noChangeShapeType="1"/>
              </p:cNvSpPr>
              <p:nvPr/>
            </p:nvSpPr>
            <p:spPr bwMode="auto">
              <a:xfrm flipV="1">
                <a:off x="3470"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2973" name="Line 47"/>
              <p:cNvSpPr>
                <a:spLocks noChangeShapeType="1"/>
              </p:cNvSpPr>
              <p:nvPr/>
            </p:nvSpPr>
            <p:spPr bwMode="auto">
              <a:xfrm flipV="1">
                <a:off x="3866" y="1958"/>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2974" name="Line 48"/>
              <p:cNvSpPr>
                <a:spLocks noChangeShapeType="1"/>
              </p:cNvSpPr>
              <p:nvPr/>
            </p:nvSpPr>
            <p:spPr bwMode="auto">
              <a:xfrm flipV="1">
                <a:off x="4038"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2975" name="Line 49"/>
              <p:cNvSpPr>
                <a:spLocks noChangeShapeType="1"/>
              </p:cNvSpPr>
              <p:nvPr/>
            </p:nvSpPr>
            <p:spPr bwMode="auto">
              <a:xfrm flipV="1">
                <a:off x="4232" y="1958"/>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2976" name="Line 50"/>
              <p:cNvSpPr>
                <a:spLocks noChangeShapeType="1"/>
              </p:cNvSpPr>
              <p:nvPr/>
            </p:nvSpPr>
            <p:spPr bwMode="auto">
              <a:xfrm flipV="1">
                <a:off x="4405"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2977" name="Line 51"/>
              <p:cNvSpPr>
                <a:spLocks noChangeShapeType="1"/>
              </p:cNvSpPr>
              <p:nvPr/>
            </p:nvSpPr>
            <p:spPr bwMode="auto">
              <a:xfrm flipV="1">
                <a:off x="4635" y="1958"/>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2978" name="Line 52"/>
              <p:cNvSpPr>
                <a:spLocks noChangeShapeType="1"/>
              </p:cNvSpPr>
              <p:nvPr/>
            </p:nvSpPr>
            <p:spPr bwMode="auto">
              <a:xfrm flipV="1">
                <a:off x="4807"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2979" name="Line 53"/>
              <p:cNvSpPr>
                <a:spLocks noChangeShapeType="1"/>
              </p:cNvSpPr>
              <p:nvPr/>
            </p:nvSpPr>
            <p:spPr bwMode="auto">
              <a:xfrm>
                <a:off x="4153" y="2122"/>
                <a:ext cx="0" cy="165"/>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0" name="Line 54"/>
              <p:cNvSpPr>
                <a:spLocks noChangeShapeType="1"/>
              </p:cNvSpPr>
              <p:nvPr/>
            </p:nvSpPr>
            <p:spPr bwMode="auto">
              <a:xfrm>
                <a:off x="3765" y="2120"/>
                <a:ext cx="0" cy="50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1" name="Line 55"/>
              <p:cNvSpPr>
                <a:spLocks noChangeShapeType="1"/>
              </p:cNvSpPr>
              <p:nvPr/>
            </p:nvSpPr>
            <p:spPr bwMode="auto">
              <a:xfrm>
                <a:off x="480" y="2285"/>
                <a:ext cx="0" cy="3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982" name="Text Box 56"/>
              <p:cNvSpPr txBox="1">
                <a:spLocks noChangeArrowheads="1"/>
              </p:cNvSpPr>
              <p:nvPr/>
            </p:nvSpPr>
            <p:spPr bwMode="auto">
              <a:xfrm>
                <a:off x="573"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a:t>
                </a:r>
              </a:p>
            </p:txBody>
          </p:sp>
          <p:sp>
            <p:nvSpPr>
              <p:cNvPr id="82983" name="Text Box 57"/>
              <p:cNvSpPr txBox="1">
                <a:spLocks noChangeArrowheads="1"/>
              </p:cNvSpPr>
              <p:nvPr/>
            </p:nvSpPr>
            <p:spPr bwMode="auto">
              <a:xfrm>
                <a:off x="767"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2</a:t>
                </a:r>
              </a:p>
            </p:txBody>
          </p:sp>
          <p:sp>
            <p:nvSpPr>
              <p:cNvPr id="82984" name="Text Box 58"/>
              <p:cNvSpPr txBox="1">
                <a:spLocks noChangeArrowheads="1"/>
              </p:cNvSpPr>
              <p:nvPr/>
            </p:nvSpPr>
            <p:spPr bwMode="auto">
              <a:xfrm>
                <a:off x="954"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3</a:t>
                </a:r>
              </a:p>
            </p:txBody>
          </p:sp>
          <p:sp>
            <p:nvSpPr>
              <p:cNvPr id="82985" name="Text Box 59"/>
              <p:cNvSpPr txBox="1">
                <a:spLocks noChangeArrowheads="1"/>
              </p:cNvSpPr>
              <p:nvPr/>
            </p:nvSpPr>
            <p:spPr bwMode="auto">
              <a:xfrm>
                <a:off x="1148"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4</a:t>
                </a:r>
              </a:p>
            </p:txBody>
          </p:sp>
          <p:sp>
            <p:nvSpPr>
              <p:cNvPr id="82986" name="Text Box 60"/>
              <p:cNvSpPr txBox="1">
                <a:spLocks noChangeArrowheads="1"/>
              </p:cNvSpPr>
              <p:nvPr/>
            </p:nvSpPr>
            <p:spPr bwMode="auto">
              <a:xfrm>
                <a:off x="1342"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5</a:t>
                </a:r>
              </a:p>
            </p:txBody>
          </p:sp>
          <p:sp>
            <p:nvSpPr>
              <p:cNvPr id="82987" name="Text Box 61"/>
              <p:cNvSpPr txBox="1">
                <a:spLocks noChangeArrowheads="1"/>
              </p:cNvSpPr>
              <p:nvPr/>
            </p:nvSpPr>
            <p:spPr bwMode="auto">
              <a:xfrm>
                <a:off x="1536"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6</a:t>
                </a:r>
              </a:p>
            </p:txBody>
          </p:sp>
          <p:sp>
            <p:nvSpPr>
              <p:cNvPr id="82988" name="Text Box 62"/>
              <p:cNvSpPr txBox="1">
                <a:spLocks noChangeArrowheads="1"/>
              </p:cNvSpPr>
              <p:nvPr/>
            </p:nvSpPr>
            <p:spPr bwMode="auto">
              <a:xfrm>
                <a:off x="1723"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7</a:t>
                </a:r>
              </a:p>
            </p:txBody>
          </p:sp>
          <p:sp>
            <p:nvSpPr>
              <p:cNvPr id="82989" name="Text Box 63"/>
              <p:cNvSpPr txBox="1">
                <a:spLocks noChangeArrowheads="1"/>
              </p:cNvSpPr>
              <p:nvPr/>
            </p:nvSpPr>
            <p:spPr bwMode="auto">
              <a:xfrm>
                <a:off x="1917"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8</a:t>
                </a:r>
              </a:p>
            </p:txBody>
          </p:sp>
          <p:sp>
            <p:nvSpPr>
              <p:cNvPr id="82990" name="Text Box 64"/>
              <p:cNvSpPr txBox="1">
                <a:spLocks noChangeArrowheads="1"/>
              </p:cNvSpPr>
              <p:nvPr/>
            </p:nvSpPr>
            <p:spPr bwMode="auto">
              <a:xfrm>
                <a:off x="2097"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9</a:t>
                </a:r>
              </a:p>
            </p:txBody>
          </p:sp>
          <p:sp>
            <p:nvSpPr>
              <p:cNvPr id="82991" name="Text Box 65"/>
              <p:cNvSpPr txBox="1">
                <a:spLocks noChangeArrowheads="1"/>
              </p:cNvSpPr>
              <p:nvPr/>
            </p:nvSpPr>
            <p:spPr bwMode="auto">
              <a:xfrm>
                <a:off x="2291" y="2256"/>
                <a:ext cx="122"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10</a:t>
                </a:r>
              </a:p>
            </p:txBody>
          </p:sp>
          <p:sp>
            <p:nvSpPr>
              <p:cNvPr id="82992" name="Text Box 66"/>
              <p:cNvSpPr txBox="1">
                <a:spLocks noChangeArrowheads="1"/>
              </p:cNvSpPr>
              <p:nvPr/>
            </p:nvSpPr>
            <p:spPr bwMode="auto">
              <a:xfrm>
                <a:off x="2478" y="2256"/>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11</a:t>
                </a:r>
              </a:p>
            </p:txBody>
          </p:sp>
          <p:sp>
            <p:nvSpPr>
              <p:cNvPr id="82993" name="Text Box 67"/>
              <p:cNvSpPr txBox="1">
                <a:spLocks noChangeArrowheads="1"/>
              </p:cNvSpPr>
              <p:nvPr/>
            </p:nvSpPr>
            <p:spPr bwMode="auto">
              <a:xfrm>
                <a:off x="2672" y="2256"/>
                <a:ext cx="15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12</a:t>
                </a:r>
              </a:p>
            </p:txBody>
          </p:sp>
          <p:sp>
            <p:nvSpPr>
              <p:cNvPr id="82994" name="Text Box 68"/>
              <p:cNvSpPr txBox="1">
                <a:spLocks noChangeArrowheads="1"/>
              </p:cNvSpPr>
              <p:nvPr/>
            </p:nvSpPr>
            <p:spPr bwMode="auto">
              <a:xfrm>
                <a:off x="2866" y="2256"/>
                <a:ext cx="15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13</a:t>
                </a:r>
              </a:p>
            </p:txBody>
          </p:sp>
          <p:sp>
            <p:nvSpPr>
              <p:cNvPr id="82995" name="Text Box 69"/>
              <p:cNvSpPr txBox="1">
                <a:spLocks noChangeArrowheads="1"/>
              </p:cNvSpPr>
              <p:nvPr/>
            </p:nvSpPr>
            <p:spPr bwMode="auto">
              <a:xfrm>
                <a:off x="3060" y="2256"/>
                <a:ext cx="15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14</a:t>
                </a:r>
              </a:p>
            </p:txBody>
          </p:sp>
          <p:sp>
            <p:nvSpPr>
              <p:cNvPr id="82996" name="Text Box 70"/>
              <p:cNvSpPr txBox="1">
                <a:spLocks noChangeArrowheads="1"/>
              </p:cNvSpPr>
              <p:nvPr/>
            </p:nvSpPr>
            <p:spPr bwMode="auto">
              <a:xfrm>
                <a:off x="3247" y="2256"/>
                <a:ext cx="16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15</a:t>
                </a:r>
              </a:p>
            </p:txBody>
          </p:sp>
          <p:sp>
            <p:nvSpPr>
              <p:cNvPr id="82997" name="Text Box 71"/>
              <p:cNvSpPr txBox="1">
                <a:spLocks noChangeArrowheads="1"/>
              </p:cNvSpPr>
              <p:nvPr/>
            </p:nvSpPr>
            <p:spPr bwMode="auto">
              <a:xfrm>
                <a:off x="3441" y="2256"/>
                <a:ext cx="14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16</a:t>
                </a:r>
              </a:p>
            </p:txBody>
          </p:sp>
          <p:sp>
            <p:nvSpPr>
              <p:cNvPr id="82998" name="Text Box 72"/>
              <p:cNvSpPr txBox="1">
                <a:spLocks noChangeArrowheads="1"/>
              </p:cNvSpPr>
              <p:nvPr/>
            </p:nvSpPr>
            <p:spPr bwMode="auto">
              <a:xfrm>
                <a:off x="3635" y="2256"/>
                <a:ext cx="13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17</a:t>
                </a:r>
              </a:p>
            </p:txBody>
          </p:sp>
          <p:sp>
            <p:nvSpPr>
              <p:cNvPr id="82999" name="Text Box 73"/>
              <p:cNvSpPr txBox="1">
                <a:spLocks noChangeArrowheads="1"/>
              </p:cNvSpPr>
              <p:nvPr/>
            </p:nvSpPr>
            <p:spPr bwMode="auto">
              <a:xfrm>
                <a:off x="3792" y="2256"/>
                <a:ext cx="15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18</a:t>
                </a:r>
              </a:p>
            </p:txBody>
          </p:sp>
          <p:sp>
            <p:nvSpPr>
              <p:cNvPr id="83000" name="Text Box 74"/>
              <p:cNvSpPr txBox="1">
                <a:spLocks noChangeArrowheads="1"/>
              </p:cNvSpPr>
              <p:nvPr/>
            </p:nvSpPr>
            <p:spPr bwMode="auto">
              <a:xfrm>
                <a:off x="3984" y="2256"/>
                <a:ext cx="115"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19</a:t>
                </a:r>
              </a:p>
            </p:txBody>
          </p:sp>
          <p:sp>
            <p:nvSpPr>
              <p:cNvPr id="83001" name="Text Box 75"/>
              <p:cNvSpPr txBox="1">
                <a:spLocks noChangeArrowheads="1"/>
              </p:cNvSpPr>
              <p:nvPr/>
            </p:nvSpPr>
            <p:spPr bwMode="auto">
              <a:xfrm>
                <a:off x="4211" y="2256"/>
                <a:ext cx="15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20</a:t>
                </a:r>
              </a:p>
            </p:txBody>
          </p:sp>
          <p:sp>
            <p:nvSpPr>
              <p:cNvPr id="83002" name="Text Box 76"/>
              <p:cNvSpPr txBox="1">
                <a:spLocks noChangeArrowheads="1"/>
              </p:cNvSpPr>
              <p:nvPr/>
            </p:nvSpPr>
            <p:spPr bwMode="auto">
              <a:xfrm>
                <a:off x="4405" y="2256"/>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21</a:t>
                </a:r>
              </a:p>
            </p:txBody>
          </p:sp>
          <p:sp>
            <p:nvSpPr>
              <p:cNvPr id="83003" name="Text Box 77"/>
              <p:cNvSpPr txBox="1">
                <a:spLocks noChangeArrowheads="1"/>
              </p:cNvSpPr>
              <p:nvPr/>
            </p:nvSpPr>
            <p:spPr bwMode="auto">
              <a:xfrm>
                <a:off x="4599" y="2256"/>
                <a:ext cx="15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22</a:t>
                </a:r>
              </a:p>
            </p:txBody>
          </p:sp>
          <p:sp>
            <p:nvSpPr>
              <p:cNvPr id="83004" name="Text Box 78"/>
              <p:cNvSpPr txBox="1">
                <a:spLocks noChangeArrowheads="1"/>
              </p:cNvSpPr>
              <p:nvPr/>
            </p:nvSpPr>
            <p:spPr bwMode="auto">
              <a:xfrm>
                <a:off x="4786" y="2256"/>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23</a:t>
                </a:r>
              </a:p>
            </p:txBody>
          </p:sp>
          <p:sp>
            <p:nvSpPr>
              <p:cNvPr id="83005" name="Text Box 79"/>
              <p:cNvSpPr txBox="1">
                <a:spLocks noChangeArrowheads="1"/>
              </p:cNvSpPr>
              <p:nvPr/>
            </p:nvSpPr>
            <p:spPr bwMode="auto">
              <a:xfrm>
                <a:off x="480" y="1584"/>
                <a:ext cx="33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LDR</a:t>
                </a:r>
                <a:r>
                  <a:rPr lang="en-US" altLang="zh-CN" sz="1400" baseline="30000">
                    <a:latin typeface="Times New Roman" pitchFamily="18" charset="0"/>
                  </a:rPr>
                  <a:t>’</a:t>
                </a:r>
                <a:r>
                  <a:rPr lang="en-US" altLang="zh-CN" sz="1400" baseline="-25000">
                    <a:latin typeface="Times New Roman" pitchFamily="18" charset="0"/>
                  </a:rPr>
                  <a:t>1</a:t>
                </a:r>
              </a:p>
            </p:txBody>
          </p:sp>
          <p:sp>
            <p:nvSpPr>
              <p:cNvPr id="83006" name="Text Box 80"/>
              <p:cNvSpPr txBox="1">
                <a:spLocks noChangeArrowheads="1"/>
              </p:cNvSpPr>
              <p:nvPr/>
            </p:nvSpPr>
            <p:spPr bwMode="auto">
              <a:xfrm>
                <a:off x="674" y="1813"/>
                <a:ext cx="32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LDR</a:t>
                </a:r>
                <a:r>
                  <a:rPr lang="en-US" altLang="zh-CN" sz="1400" baseline="30000">
                    <a:latin typeface="Times New Roman" pitchFamily="18" charset="0"/>
                  </a:rPr>
                  <a:t>’</a:t>
                </a:r>
                <a:r>
                  <a:rPr lang="en-US" altLang="zh-CN" sz="1400" baseline="-25000">
                    <a:latin typeface="Times New Roman" pitchFamily="18" charset="0"/>
                  </a:rPr>
                  <a:t>2</a:t>
                </a:r>
                <a:endParaRPr lang="en-US" altLang="zh-CN" sz="1400">
                  <a:latin typeface="Times New Roman" pitchFamily="18" charset="0"/>
                </a:endParaRPr>
              </a:p>
            </p:txBody>
          </p:sp>
          <p:sp>
            <p:nvSpPr>
              <p:cNvPr id="83007" name="Text Box 81"/>
              <p:cNvSpPr txBox="1">
                <a:spLocks noChangeArrowheads="1"/>
              </p:cNvSpPr>
              <p:nvPr/>
            </p:nvSpPr>
            <p:spPr bwMode="auto">
              <a:xfrm>
                <a:off x="847" y="1584"/>
                <a:ext cx="302"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LDR</a:t>
                </a:r>
                <a:r>
                  <a:rPr lang="en-US" altLang="zh-CN" sz="1400" baseline="30000">
                    <a:latin typeface="Times New Roman" pitchFamily="18" charset="0"/>
                  </a:rPr>
                  <a:t>’</a:t>
                </a:r>
                <a:r>
                  <a:rPr lang="en-US" altLang="zh-CN" sz="1400" baseline="-25000">
                    <a:latin typeface="Times New Roman" pitchFamily="18" charset="0"/>
                  </a:rPr>
                  <a:t>3</a:t>
                </a:r>
                <a:endParaRPr lang="en-US" altLang="zh-CN" sz="1400">
                  <a:latin typeface="Times New Roman" pitchFamily="18" charset="0"/>
                </a:endParaRPr>
              </a:p>
            </p:txBody>
          </p:sp>
          <p:sp>
            <p:nvSpPr>
              <p:cNvPr id="83008" name="Text Box 82"/>
              <p:cNvSpPr txBox="1">
                <a:spLocks noChangeArrowheads="1"/>
              </p:cNvSpPr>
              <p:nvPr/>
            </p:nvSpPr>
            <p:spPr bwMode="auto">
              <a:xfrm>
                <a:off x="1048" y="1813"/>
                <a:ext cx="31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1</a:t>
                </a:r>
                <a:r>
                  <a:rPr lang="en-US" altLang="zh-CN" sz="1400">
                    <a:latin typeface="Times New Roman" pitchFamily="18" charset="0"/>
                  </a:rPr>
                  <a:t>→x</a:t>
                </a:r>
              </a:p>
            </p:txBody>
          </p:sp>
          <p:sp>
            <p:nvSpPr>
              <p:cNvPr id="83009" name="Text Box 83"/>
              <p:cNvSpPr txBox="1">
                <a:spLocks noChangeArrowheads="1"/>
              </p:cNvSpPr>
              <p:nvPr/>
            </p:nvSpPr>
            <p:spPr bwMode="auto">
              <a:xfrm>
                <a:off x="1213" y="1584"/>
                <a:ext cx="33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1</a:t>
                </a:r>
                <a:r>
                  <a:rPr lang="en-US" altLang="zh-CN" sz="1400">
                    <a:latin typeface="Times New Roman" pitchFamily="18" charset="0"/>
                  </a:rPr>
                  <a:t>→y</a:t>
                </a:r>
              </a:p>
            </p:txBody>
          </p:sp>
          <p:sp>
            <p:nvSpPr>
              <p:cNvPr id="83010" name="Text Box 84"/>
              <p:cNvSpPr txBox="1">
                <a:spLocks noChangeArrowheads="1"/>
              </p:cNvSpPr>
              <p:nvPr/>
            </p:nvSpPr>
            <p:spPr bwMode="auto">
              <a:xfrm>
                <a:off x="1429" y="1813"/>
                <a:ext cx="28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2</a:t>
                </a:r>
                <a:r>
                  <a:rPr lang="en-US" altLang="zh-CN" sz="1400">
                    <a:latin typeface="Times New Roman" pitchFamily="18" charset="0"/>
                  </a:rPr>
                  <a:t>→x</a:t>
                </a:r>
              </a:p>
            </p:txBody>
          </p:sp>
          <p:sp>
            <p:nvSpPr>
              <p:cNvPr id="83011" name="Text Box 85"/>
              <p:cNvSpPr txBox="1">
                <a:spLocks noChangeArrowheads="1"/>
              </p:cNvSpPr>
              <p:nvPr/>
            </p:nvSpPr>
            <p:spPr bwMode="auto">
              <a:xfrm>
                <a:off x="1609" y="1584"/>
                <a:ext cx="32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2</a:t>
                </a:r>
                <a:r>
                  <a:rPr lang="en-US" altLang="zh-CN" sz="1400">
                    <a:latin typeface="Times New Roman" pitchFamily="18" charset="0"/>
                  </a:rPr>
                  <a:t>→y</a:t>
                </a:r>
              </a:p>
            </p:txBody>
          </p:sp>
          <p:sp>
            <p:nvSpPr>
              <p:cNvPr id="83012" name="Text Box 86"/>
              <p:cNvSpPr txBox="1">
                <a:spLocks noChangeArrowheads="1"/>
              </p:cNvSpPr>
              <p:nvPr/>
            </p:nvSpPr>
            <p:spPr bwMode="auto">
              <a:xfrm>
                <a:off x="1803" y="1824"/>
                <a:ext cx="405"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DR→x</a:t>
                </a:r>
              </a:p>
            </p:txBody>
          </p:sp>
          <p:sp>
            <p:nvSpPr>
              <p:cNvPr id="83013" name="Text Box 87"/>
              <p:cNvSpPr txBox="1">
                <a:spLocks noChangeArrowheads="1"/>
              </p:cNvSpPr>
              <p:nvPr/>
            </p:nvSpPr>
            <p:spPr bwMode="auto">
              <a:xfrm>
                <a:off x="1990" y="1584"/>
                <a:ext cx="3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3</a:t>
                </a:r>
                <a:r>
                  <a:rPr lang="en-US" altLang="zh-CN" sz="1400">
                    <a:latin typeface="Times New Roman" pitchFamily="18" charset="0"/>
                  </a:rPr>
                  <a:t>→y</a:t>
                </a:r>
              </a:p>
            </p:txBody>
          </p:sp>
          <p:sp>
            <p:nvSpPr>
              <p:cNvPr id="83014" name="Text Box 88"/>
              <p:cNvSpPr txBox="1">
                <a:spLocks noChangeArrowheads="1"/>
              </p:cNvSpPr>
              <p:nvPr/>
            </p:nvSpPr>
            <p:spPr bwMode="auto">
              <a:xfrm>
                <a:off x="2270" y="1813"/>
                <a:ext cx="15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83015" name="Text Box 89"/>
              <p:cNvSpPr txBox="1">
                <a:spLocks noChangeArrowheads="1"/>
              </p:cNvSpPr>
              <p:nvPr/>
            </p:nvSpPr>
            <p:spPr bwMode="auto">
              <a:xfrm>
                <a:off x="2471" y="1584"/>
                <a:ext cx="115"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M</a:t>
                </a:r>
              </a:p>
            </p:txBody>
          </p:sp>
          <p:sp>
            <p:nvSpPr>
              <p:cNvPr id="83016" name="Text Box 90"/>
              <p:cNvSpPr txBox="1">
                <a:spLocks noChangeArrowheads="1"/>
              </p:cNvSpPr>
              <p:nvPr/>
            </p:nvSpPr>
            <p:spPr bwMode="auto">
              <a:xfrm>
                <a:off x="2644" y="1813"/>
                <a:ext cx="13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83017" name="Text Box 91"/>
              <p:cNvSpPr txBox="1">
                <a:spLocks noChangeArrowheads="1"/>
              </p:cNvSpPr>
              <p:nvPr/>
            </p:nvSpPr>
            <p:spPr bwMode="auto">
              <a:xfrm>
                <a:off x="2795" y="1584"/>
                <a:ext cx="23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RD’</a:t>
                </a:r>
              </a:p>
            </p:txBody>
          </p:sp>
          <p:sp>
            <p:nvSpPr>
              <p:cNvPr id="83018" name="Text Box 92"/>
              <p:cNvSpPr txBox="1">
                <a:spLocks noChangeArrowheads="1"/>
              </p:cNvSpPr>
              <p:nvPr/>
            </p:nvSpPr>
            <p:spPr bwMode="auto">
              <a:xfrm>
                <a:off x="2938" y="1813"/>
                <a:ext cx="422"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LDDR</a:t>
                </a:r>
                <a:r>
                  <a:rPr lang="en-US" altLang="zh-CN" sz="1400" baseline="30000">
                    <a:latin typeface="Times New Roman" pitchFamily="18" charset="0"/>
                  </a:rPr>
                  <a:t>’</a:t>
                </a:r>
                <a:endParaRPr lang="en-US" altLang="zh-CN" sz="1400">
                  <a:latin typeface="Times New Roman" pitchFamily="18" charset="0"/>
                </a:endParaRPr>
              </a:p>
            </p:txBody>
          </p:sp>
          <p:sp>
            <p:nvSpPr>
              <p:cNvPr id="83019" name="Text Box 93"/>
              <p:cNvSpPr txBox="1">
                <a:spLocks noChangeArrowheads="1"/>
              </p:cNvSpPr>
              <p:nvPr/>
            </p:nvSpPr>
            <p:spPr bwMode="auto">
              <a:xfrm>
                <a:off x="3133" y="1584"/>
                <a:ext cx="32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LDIR’</a:t>
                </a:r>
              </a:p>
            </p:txBody>
          </p:sp>
          <p:sp>
            <p:nvSpPr>
              <p:cNvPr id="83020" name="Text Box 94"/>
              <p:cNvSpPr txBox="1">
                <a:spLocks noChangeArrowheads="1"/>
              </p:cNvSpPr>
              <p:nvPr/>
            </p:nvSpPr>
            <p:spPr bwMode="auto">
              <a:xfrm>
                <a:off x="3319" y="1813"/>
                <a:ext cx="33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LDAR</a:t>
                </a:r>
                <a:r>
                  <a:rPr lang="en-US" altLang="zh-CN" sz="1400" baseline="30000">
                    <a:latin typeface="Times New Roman" pitchFamily="18" charset="0"/>
                  </a:rPr>
                  <a:t>’</a:t>
                </a:r>
                <a:r>
                  <a:rPr lang="en-US" altLang="zh-CN" sz="1400">
                    <a:latin typeface="Times New Roman" pitchFamily="18" charset="0"/>
                  </a:rPr>
                  <a:t>’</a:t>
                </a:r>
              </a:p>
            </p:txBody>
          </p:sp>
          <p:sp>
            <p:nvSpPr>
              <p:cNvPr id="83021" name="Text Box 95"/>
              <p:cNvSpPr txBox="1">
                <a:spLocks noChangeArrowheads="1"/>
              </p:cNvSpPr>
              <p:nvPr/>
            </p:nvSpPr>
            <p:spPr bwMode="auto">
              <a:xfrm>
                <a:off x="3564" y="1584"/>
                <a:ext cx="32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PC+1</a:t>
                </a:r>
                <a:endParaRPr lang="en-US" altLang="zh-CN" sz="1400" baseline="-25000">
                  <a:latin typeface="Times New Roman" pitchFamily="18" charset="0"/>
                </a:endParaRPr>
              </a:p>
            </p:txBody>
          </p:sp>
          <p:sp>
            <p:nvSpPr>
              <p:cNvPr id="83022" name="Text Box 96"/>
              <p:cNvSpPr txBox="1">
                <a:spLocks noChangeArrowheads="1"/>
              </p:cNvSpPr>
              <p:nvPr/>
            </p:nvSpPr>
            <p:spPr bwMode="auto">
              <a:xfrm>
                <a:off x="3823" y="1813"/>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P</a:t>
                </a:r>
                <a:r>
                  <a:rPr lang="en-US" altLang="zh-CN" sz="1400" baseline="-25000">
                    <a:latin typeface="Times New Roman" pitchFamily="18" charset="0"/>
                  </a:rPr>
                  <a:t>1</a:t>
                </a:r>
              </a:p>
            </p:txBody>
          </p:sp>
          <p:sp>
            <p:nvSpPr>
              <p:cNvPr id="83023" name="Text Box 97"/>
              <p:cNvSpPr txBox="1">
                <a:spLocks noChangeArrowheads="1"/>
              </p:cNvSpPr>
              <p:nvPr/>
            </p:nvSpPr>
            <p:spPr bwMode="auto">
              <a:xfrm>
                <a:off x="4002" y="1813"/>
                <a:ext cx="115"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P</a:t>
                </a:r>
                <a:r>
                  <a:rPr lang="en-US" altLang="zh-CN" sz="1400" baseline="-25000">
                    <a:latin typeface="Times New Roman" pitchFamily="18" charset="0"/>
                  </a:rPr>
                  <a:t>2</a:t>
                </a:r>
              </a:p>
            </p:txBody>
          </p:sp>
          <p:sp>
            <p:nvSpPr>
              <p:cNvPr id="83024" name="Text Box 98"/>
              <p:cNvSpPr txBox="1">
                <a:spLocks noChangeArrowheads="1"/>
              </p:cNvSpPr>
              <p:nvPr/>
            </p:nvSpPr>
            <p:spPr bwMode="auto">
              <a:xfrm>
                <a:off x="4304" y="1691"/>
                <a:ext cx="46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直接地址</a:t>
                </a:r>
              </a:p>
            </p:txBody>
          </p:sp>
          <p:sp>
            <p:nvSpPr>
              <p:cNvPr id="83025" name="Text Box 99"/>
              <p:cNvSpPr txBox="1">
                <a:spLocks noChangeArrowheads="1"/>
              </p:cNvSpPr>
              <p:nvPr/>
            </p:nvSpPr>
            <p:spPr bwMode="auto">
              <a:xfrm>
                <a:off x="1925" y="2435"/>
                <a:ext cx="48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操作控制</a:t>
                </a:r>
              </a:p>
            </p:txBody>
          </p:sp>
          <p:sp>
            <p:nvSpPr>
              <p:cNvPr id="83026" name="Text Box 100"/>
              <p:cNvSpPr txBox="1">
                <a:spLocks noChangeArrowheads="1"/>
              </p:cNvSpPr>
              <p:nvPr/>
            </p:nvSpPr>
            <p:spPr bwMode="auto">
              <a:xfrm>
                <a:off x="4153" y="2435"/>
                <a:ext cx="48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顺序控制</a:t>
                </a:r>
              </a:p>
            </p:txBody>
          </p:sp>
          <p:sp>
            <p:nvSpPr>
              <p:cNvPr id="83027" name="Line 101"/>
              <p:cNvSpPr>
                <a:spLocks noChangeShapeType="1"/>
              </p:cNvSpPr>
              <p:nvPr/>
            </p:nvSpPr>
            <p:spPr bwMode="auto">
              <a:xfrm>
                <a:off x="4944" y="2277"/>
                <a:ext cx="0" cy="3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028" name="Line 102"/>
              <p:cNvSpPr>
                <a:spLocks noChangeShapeType="1"/>
              </p:cNvSpPr>
              <p:nvPr/>
            </p:nvSpPr>
            <p:spPr bwMode="auto">
              <a:xfrm flipH="1">
                <a:off x="482" y="2535"/>
                <a:ext cx="1366" cy="0"/>
              </a:xfrm>
              <a:prstGeom prst="line">
                <a:avLst/>
              </a:prstGeom>
              <a:noFill/>
              <a:ln w="9525">
                <a:solidFill>
                  <a:srgbClr val="33CC33"/>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3029" name="Line 103"/>
              <p:cNvSpPr>
                <a:spLocks noChangeShapeType="1"/>
              </p:cNvSpPr>
              <p:nvPr/>
            </p:nvSpPr>
            <p:spPr bwMode="auto">
              <a:xfrm flipH="1">
                <a:off x="2416" y="2528"/>
                <a:ext cx="1351" cy="0"/>
              </a:xfrm>
              <a:prstGeom prst="line">
                <a:avLst/>
              </a:prstGeom>
              <a:noFill/>
              <a:ln w="9525">
                <a:solidFill>
                  <a:srgbClr val="33CC33"/>
                </a:solidFill>
                <a:round/>
                <a:headEnd type="stealth"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83030" name="Line 104"/>
              <p:cNvSpPr>
                <a:spLocks noChangeShapeType="1"/>
              </p:cNvSpPr>
              <p:nvPr/>
            </p:nvSpPr>
            <p:spPr bwMode="auto">
              <a:xfrm flipH="1">
                <a:off x="3767" y="2528"/>
                <a:ext cx="331" cy="0"/>
              </a:xfrm>
              <a:prstGeom prst="line">
                <a:avLst/>
              </a:prstGeom>
              <a:noFill/>
              <a:ln w="9525">
                <a:solidFill>
                  <a:schemeClr val="tx2"/>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3031" name="Line 105"/>
              <p:cNvSpPr>
                <a:spLocks noChangeShapeType="1"/>
              </p:cNvSpPr>
              <p:nvPr/>
            </p:nvSpPr>
            <p:spPr bwMode="auto">
              <a:xfrm flipH="1">
                <a:off x="4608" y="2528"/>
                <a:ext cx="331" cy="0"/>
              </a:xfrm>
              <a:prstGeom prst="line">
                <a:avLst/>
              </a:prstGeom>
              <a:noFill/>
              <a:ln w="9525">
                <a:solidFill>
                  <a:schemeClr val="tx2"/>
                </a:solidFill>
                <a:round/>
                <a:headEnd type="stealth"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sp>
          <p:nvSpPr>
            <p:cNvPr id="83057" name="Oval 113"/>
            <p:cNvSpPr>
              <a:spLocks noChangeArrowheads="1"/>
            </p:cNvSpPr>
            <p:nvPr/>
          </p:nvSpPr>
          <p:spPr bwMode="auto">
            <a:xfrm>
              <a:off x="611188" y="836613"/>
              <a:ext cx="5832475" cy="1584325"/>
            </a:xfrm>
            <a:prstGeom prst="ellipse">
              <a:avLst/>
            </a:prstGeom>
            <a:noFill/>
            <a:ln w="2857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3058" name="Text Box 114"/>
            <p:cNvSpPr txBox="1">
              <a:spLocks noChangeArrowheads="1"/>
            </p:cNvSpPr>
            <p:nvPr/>
          </p:nvSpPr>
          <p:spPr bwMode="auto">
            <a:xfrm>
              <a:off x="2555875" y="981075"/>
              <a:ext cx="1368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b="1"/>
                <a:t>微命令</a:t>
              </a:r>
            </a:p>
          </p:txBody>
        </p:sp>
      </p:grpSp>
      <p:sp>
        <p:nvSpPr>
          <p:cNvPr id="114" name="Rectangle 2"/>
          <p:cNvSpPr txBox="1">
            <a:spLocks noChangeArrowheads="1"/>
          </p:cNvSpPr>
          <p:nvPr/>
        </p:nvSpPr>
        <p:spPr>
          <a:xfrm>
            <a:off x="427929" y="404664"/>
            <a:ext cx="5194920" cy="796950"/>
          </a:xfrm>
          <a:prstGeom prst="rect">
            <a:avLst/>
          </a:prstGeom>
        </p:spPr>
        <p:txBody>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a:lstStyle>
          <a:p>
            <a:pPr eaLnBrk="1" hangingPunct="1"/>
            <a:r>
              <a:rPr lang="en-US" altLang="zh-CN">
                <a:cs typeface="Times New Roman" pitchFamily="18" charset="0"/>
              </a:rPr>
              <a:t>5</a:t>
            </a:r>
            <a:r>
              <a:rPr lang="en-US" altLang="zh-CN"/>
              <a:t>.4.1 </a:t>
            </a:r>
            <a:r>
              <a:rPr lang="zh-CN" altLang="en-US"/>
              <a:t>微程序控制原理</a:t>
            </a:r>
          </a:p>
        </p:txBody>
      </p:sp>
      <p:sp>
        <p:nvSpPr>
          <p:cNvPr id="3" name="日期占位符 2"/>
          <p:cNvSpPr>
            <a:spLocks noGrp="1"/>
          </p:cNvSpPr>
          <p:nvPr>
            <p:ph type="dt" sz="half" idx="10"/>
          </p:nvPr>
        </p:nvSpPr>
        <p:spPr/>
        <p:txBody>
          <a:bodyPr/>
          <a:lstStyle/>
          <a:p>
            <a:pPr>
              <a:defRPr/>
            </a:pPr>
            <a:fld id="{0F26815A-7A18-4DFC-8DFD-6266AA50CB8B}" type="datetime11">
              <a:rPr lang="zh-CN" altLang="en-US" smtClean="0"/>
              <a:t>09:11:07</a:t>
            </a:fld>
            <a:endParaRPr lang="en-US" altLang="zh-CN"/>
          </a:p>
        </p:txBody>
      </p:sp>
      <p:sp>
        <p:nvSpPr>
          <p:cNvPr id="6" name="灯片编号占位符 5"/>
          <p:cNvSpPr>
            <a:spLocks noGrp="1"/>
          </p:cNvSpPr>
          <p:nvPr>
            <p:ph type="sldNum" sz="quarter" idx="12"/>
          </p:nvPr>
        </p:nvSpPr>
        <p:spPr/>
        <p:txBody>
          <a:bodyPr/>
          <a:lstStyle/>
          <a:p>
            <a:pPr>
              <a:defRPr/>
            </a:pPr>
            <a:fld id="{BEFC541B-1060-4900-89C5-15F509B02D6F}" type="slidenum">
              <a:rPr lang="en-US" altLang="zh-CN" smtClean="0"/>
              <a:pPr>
                <a:defRPr/>
              </a:pPr>
              <a:t>65</a:t>
            </a:fld>
            <a:endParaRPr lang="en-US" altLang="zh-CN"/>
          </a:p>
        </p:txBody>
      </p:sp>
    </p:spTree>
    <p:extLst>
      <p:ext uri="{BB962C8B-B14F-4D97-AF65-F5344CB8AC3E}">
        <p14:creationId xmlns:p14="http://schemas.microsoft.com/office/powerpoint/2010/main" val="23236450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21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ox(i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7"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ChangeArrowheads="1"/>
          </p:cNvSpPr>
          <p:nvPr/>
        </p:nvSpPr>
        <p:spPr bwMode="auto">
          <a:xfrm>
            <a:off x="567530" y="1517177"/>
            <a:ext cx="3967163" cy="461665"/>
          </a:xfrm>
          <a:prstGeom prst="rect">
            <a:avLst/>
          </a:prstGeom>
          <a:noFill/>
          <a:ln w="9525">
            <a:noFill/>
            <a:miter lim="800000"/>
            <a:headEnd/>
            <a:tailEnd/>
          </a:ln>
          <a:effectLst/>
        </p:spPr>
        <p:txBody>
          <a:bodyPr wrap="square">
            <a:spAutoFit/>
          </a:bodyPr>
          <a:lstStyle/>
          <a:p>
            <a:pPr algn="l" eaLnBrk="1" hangingPunct="1">
              <a:defRPr/>
            </a:pPr>
            <a:r>
              <a:rPr lang="zh-CN" altLang="en-US" sz="2400" b="1">
                <a:solidFill>
                  <a:srgbClr val="FF0000"/>
                </a:solidFill>
                <a:latin typeface="宋体" pitchFamily="2" charset="-122"/>
                <a:ea typeface="宋体" pitchFamily="2" charset="-122"/>
              </a:rPr>
              <a:t>操作时序电位与脉冲的配合</a:t>
            </a:r>
          </a:p>
        </p:txBody>
      </p:sp>
      <p:grpSp>
        <p:nvGrpSpPr>
          <p:cNvPr id="2" name="Group 123"/>
          <p:cNvGrpSpPr>
            <a:grpSpLocks/>
          </p:cNvGrpSpPr>
          <p:nvPr/>
        </p:nvGrpSpPr>
        <p:grpSpPr bwMode="auto">
          <a:xfrm>
            <a:off x="1219200" y="2344739"/>
            <a:ext cx="6019800" cy="2163763"/>
            <a:chOff x="768" y="1477"/>
            <a:chExt cx="3792" cy="1363"/>
          </a:xfrm>
        </p:grpSpPr>
        <p:sp>
          <p:nvSpPr>
            <p:cNvPr id="83973" name="Line 4"/>
            <p:cNvSpPr>
              <a:spLocks noChangeShapeType="1"/>
            </p:cNvSpPr>
            <p:nvPr/>
          </p:nvSpPr>
          <p:spPr bwMode="auto">
            <a:xfrm>
              <a:off x="2402" y="1885"/>
              <a:ext cx="233" cy="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4" name="Line 5"/>
            <p:cNvSpPr>
              <a:spLocks noChangeShapeType="1"/>
            </p:cNvSpPr>
            <p:nvPr/>
          </p:nvSpPr>
          <p:spPr bwMode="auto">
            <a:xfrm>
              <a:off x="1577" y="1877"/>
              <a:ext cx="0" cy="360"/>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5" name="Line 6"/>
            <p:cNvSpPr>
              <a:spLocks noChangeShapeType="1"/>
            </p:cNvSpPr>
            <p:nvPr/>
          </p:nvSpPr>
          <p:spPr bwMode="auto">
            <a:xfrm>
              <a:off x="1284" y="2245"/>
              <a:ext cx="915"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6" name="Line 7"/>
            <p:cNvSpPr>
              <a:spLocks noChangeShapeType="1"/>
            </p:cNvSpPr>
            <p:nvPr/>
          </p:nvSpPr>
          <p:spPr bwMode="auto">
            <a:xfrm>
              <a:off x="2402" y="2245"/>
              <a:ext cx="233"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7" name="Line 8"/>
            <p:cNvSpPr>
              <a:spLocks noChangeShapeType="1"/>
            </p:cNvSpPr>
            <p:nvPr/>
          </p:nvSpPr>
          <p:spPr bwMode="auto">
            <a:xfrm>
              <a:off x="1277" y="1885"/>
              <a:ext cx="297" cy="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8" name="Line 9"/>
            <p:cNvSpPr>
              <a:spLocks noChangeShapeType="1"/>
            </p:cNvSpPr>
            <p:nvPr/>
          </p:nvSpPr>
          <p:spPr bwMode="auto">
            <a:xfrm>
              <a:off x="1574" y="1706"/>
              <a:ext cx="836" cy="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79" name="Line 10"/>
            <p:cNvSpPr>
              <a:spLocks noChangeShapeType="1"/>
            </p:cNvSpPr>
            <p:nvPr/>
          </p:nvSpPr>
          <p:spPr bwMode="auto">
            <a:xfrm>
              <a:off x="2199" y="2073"/>
              <a:ext cx="211"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0" name="Line 11"/>
            <p:cNvSpPr>
              <a:spLocks noChangeShapeType="1"/>
            </p:cNvSpPr>
            <p:nvPr/>
          </p:nvSpPr>
          <p:spPr bwMode="auto">
            <a:xfrm flipV="1">
              <a:off x="2192" y="2065"/>
              <a:ext cx="0" cy="18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1" name="Line 12"/>
            <p:cNvSpPr>
              <a:spLocks noChangeShapeType="1"/>
            </p:cNvSpPr>
            <p:nvPr/>
          </p:nvSpPr>
          <p:spPr bwMode="auto">
            <a:xfrm flipV="1">
              <a:off x="2402" y="2065"/>
              <a:ext cx="0" cy="18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2" name="Line 13"/>
            <p:cNvSpPr>
              <a:spLocks noChangeShapeType="1"/>
            </p:cNvSpPr>
            <p:nvPr/>
          </p:nvSpPr>
          <p:spPr bwMode="auto">
            <a:xfrm flipV="1">
              <a:off x="2402" y="1706"/>
              <a:ext cx="0" cy="179"/>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3" name="Line 14"/>
            <p:cNvSpPr>
              <a:spLocks noChangeShapeType="1"/>
            </p:cNvSpPr>
            <p:nvPr/>
          </p:nvSpPr>
          <p:spPr bwMode="auto">
            <a:xfrm flipV="1">
              <a:off x="2402" y="1877"/>
              <a:ext cx="0" cy="188"/>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4" name="Line 15"/>
            <p:cNvSpPr>
              <a:spLocks noChangeShapeType="1"/>
            </p:cNvSpPr>
            <p:nvPr/>
          </p:nvSpPr>
          <p:spPr bwMode="auto">
            <a:xfrm flipV="1">
              <a:off x="1574" y="1706"/>
              <a:ext cx="0" cy="179"/>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5" name="Line 16"/>
            <p:cNvSpPr>
              <a:spLocks noChangeShapeType="1"/>
            </p:cNvSpPr>
            <p:nvPr/>
          </p:nvSpPr>
          <p:spPr bwMode="auto">
            <a:xfrm>
              <a:off x="1574" y="2245"/>
              <a:ext cx="0" cy="24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6" name="Line 17"/>
            <p:cNvSpPr>
              <a:spLocks noChangeShapeType="1"/>
            </p:cNvSpPr>
            <p:nvPr/>
          </p:nvSpPr>
          <p:spPr bwMode="auto">
            <a:xfrm>
              <a:off x="2402" y="2245"/>
              <a:ext cx="0" cy="24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987" name="Text Box 18"/>
            <p:cNvSpPr txBox="1">
              <a:spLocks noChangeArrowheads="1"/>
            </p:cNvSpPr>
            <p:nvPr/>
          </p:nvSpPr>
          <p:spPr bwMode="auto">
            <a:xfrm>
              <a:off x="2154" y="1885"/>
              <a:ext cx="327"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b="0">
                  <a:latin typeface="Times New Roman" pitchFamily="18" charset="0"/>
                </a:rPr>
                <a:t>20</a:t>
              </a:r>
              <a:r>
                <a:rPr lang="en-US" altLang="zh-CN" sz="1400" b="0">
                  <a:latin typeface="Times New Roman" pitchFamily="18" charset="0"/>
                </a:rPr>
                <a:t>0ns</a:t>
              </a:r>
            </a:p>
          </p:txBody>
        </p:sp>
        <p:sp>
          <p:nvSpPr>
            <p:cNvPr id="83988" name="Text Box 19"/>
            <p:cNvSpPr txBox="1">
              <a:spLocks noChangeArrowheads="1"/>
            </p:cNvSpPr>
            <p:nvPr/>
          </p:nvSpPr>
          <p:spPr bwMode="auto">
            <a:xfrm>
              <a:off x="1785" y="1983"/>
              <a:ext cx="283"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b="0">
                  <a:latin typeface="Times New Roman" pitchFamily="18" charset="0"/>
                </a:rPr>
                <a:t>60</a:t>
              </a:r>
              <a:r>
                <a:rPr lang="en-US" altLang="zh-CN" sz="1400" b="0">
                  <a:latin typeface="Times New Roman" pitchFamily="18" charset="0"/>
                </a:rPr>
                <a:t>0ns</a:t>
              </a:r>
            </a:p>
          </p:txBody>
        </p:sp>
        <p:sp>
          <p:nvSpPr>
            <p:cNvPr id="83989" name="Line 20"/>
            <p:cNvSpPr>
              <a:spLocks noChangeShapeType="1"/>
            </p:cNvSpPr>
            <p:nvPr/>
          </p:nvSpPr>
          <p:spPr bwMode="auto">
            <a:xfrm>
              <a:off x="2024" y="2114"/>
              <a:ext cx="144"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3990" name="Line 21"/>
            <p:cNvSpPr>
              <a:spLocks noChangeShapeType="1"/>
            </p:cNvSpPr>
            <p:nvPr/>
          </p:nvSpPr>
          <p:spPr bwMode="auto">
            <a:xfrm flipH="1">
              <a:off x="1574" y="2114"/>
              <a:ext cx="189"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3991" name="Text Box 22"/>
            <p:cNvSpPr txBox="1">
              <a:spLocks noChangeArrowheads="1"/>
            </p:cNvSpPr>
            <p:nvPr/>
          </p:nvSpPr>
          <p:spPr bwMode="auto">
            <a:xfrm>
              <a:off x="1292" y="1681"/>
              <a:ext cx="334"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b="0">
                  <a:latin typeface="Times New Roman" pitchFamily="18" charset="0"/>
                </a:rPr>
                <a:t>LDR’</a:t>
              </a:r>
              <a:endParaRPr lang="zh-CN" altLang="en-US" sz="1400" b="0">
                <a:latin typeface="Times New Roman" pitchFamily="18" charset="0"/>
              </a:endParaRPr>
            </a:p>
          </p:txBody>
        </p:sp>
        <p:sp>
          <p:nvSpPr>
            <p:cNvPr id="83992" name="Text Box 23"/>
            <p:cNvSpPr txBox="1">
              <a:spLocks noChangeArrowheads="1"/>
            </p:cNvSpPr>
            <p:nvPr/>
          </p:nvSpPr>
          <p:spPr bwMode="auto">
            <a:xfrm>
              <a:off x="1298" y="2049"/>
              <a:ext cx="284"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b="0">
                  <a:latin typeface="Times New Roman" pitchFamily="18" charset="0"/>
                </a:rPr>
                <a:t>LDR</a:t>
              </a:r>
              <a:r>
                <a:rPr lang="en-US" altLang="zh-CN" sz="1400" b="0" baseline="-25000">
                  <a:latin typeface="Times New Roman" pitchFamily="18" charset="0"/>
                </a:rPr>
                <a:t>1</a:t>
              </a:r>
            </a:p>
          </p:txBody>
        </p:sp>
        <p:sp>
          <p:nvSpPr>
            <p:cNvPr id="83993" name="Text Box 24"/>
            <p:cNvSpPr txBox="1">
              <a:spLocks noChangeArrowheads="1"/>
            </p:cNvSpPr>
            <p:nvPr/>
          </p:nvSpPr>
          <p:spPr bwMode="auto">
            <a:xfrm>
              <a:off x="1770" y="2302"/>
              <a:ext cx="480"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b="0">
                  <a:latin typeface="Times New Roman" pitchFamily="18" charset="0"/>
                </a:rPr>
                <a:t>CPU</a:t>
              </a:r>
              <a:r>
                <a:rPr lang="zh-CN" altLang="en-US" sz="1400" b="0">
                  <a:latin typeface="Times New Roman" pitchFamily="18" charset="0"/>
                </a:rPr>
                <a:t>周期</a:t>
              </a:r>
            </a:p>
          </p:txBody>
        </p:sp>
        <p:sp>
          <p:nvSpPr>
            <p:cNvPr id="83994" name="Line 25"/>
            <p:cNvSpPr>
              <a:spLocks noChangeShapeType="1"/>
            </p:cNvSpPr>
            <p:nvPr/>
          </p:nvSpPr>
          <p:spPr bwMode="auto">
            <a:xfrm>
              <a:off x="2240" y="2416"/>
              <a:ext cx="160"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3995" name="Line 26"/>
            <p:cNvSpPr>
              <a:spLocks noChangeShapeType="1"/>
            </p:cNvSpPr>
            <p:nvPr/>
          </p:nvSpPr>
          <p:spPr bwMode="auto">
            <a:xfrm flipH="1">
              <a:off x="1574" y="2424"/>
              <a:ext cx="175"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3996" name="Text Box 27"/>
            <p:cNvSpPr txBox="1">
              <a:spLocks noChangeArrowheads="1"/>
            </p:cNvSpPr>
            <p:nvPr/>
          </p:nvSpPr>
          <p:spPr bwMode="auto">
            <a:xfrm>
              <a:off x="775" y="1689"/>
              <a:ext cx="472"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sz="1400" b="0">
                  <a:latin typeface="Times New Roman" pitchFamily="18" charset="0"/>
                </a:rPr>
                <a:t>节拍电位信号</a:t>
              </a:r>
            </a:p>
          </p:txBody>
        </p:sp>
        <p:sp>
          <p:nvSpPr>
            <p:cNvPr id="83998" name="Text Box 29"/>
            <p:cNvSpPr txBox="1">
              <a:spLocks noChangeArrowheads="1"/>
            </p:cNvSpPr>
            <p:nvPr/>
          </p:nvSpPr>
          <p:spPr bwMode="auto">
            <a:xfrm>
              <a:off x="768" y="2065"/>
              <a:ext cx="472"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sz="1400" b="0">
                  <a:latin typeface="Times New Roman" pitchFamily="18" charset="0"/>
                </a:rPr>
                <a:t>节拍脉冲信号</a:t>
              </a:r>
            </a:p>
          </p:txBody>
        </p:sp>
        <p:sp>
          <p:nvSpPr>
            <p:cNvPr id="84000" name="Text Box 31"/>
            <p:cNvSpPr txBox="1">
              <a:spLocks noChangeArrowheads="1"/>
            </p:cNvSpPr>
            <p:nvPr/>
          </p:nvSpPr>
          <p:spPr bwMode="auto">
            <a:xfrm>
              <a:off x="1741" y="2645"/>
              <a:ext cx="2310"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800"/>
                <a:t>图5.2</a:t>
              </a:r>
              <a:r>
                <a:rPr lang="en-US" altLang="zh-CN" sz="1800"/>
                <a:t>3 </a:t>
              </a:r>
              <a:r>
                <a:rPr lang="zh-CN" altLang="en-US" sz="1800"/>
                <a:t>运算器操作时序与产生逻辑</a:t>
              </a:r>
            </a:p>
          </p:txBody>
        </p:sp>
        <p:sp>
          <p:nvSpPr>
            <p:cNvPr id="84001" name="Text Box 32"/>
            <p:cNvSpPr txBox="1">
              <a:spLocks noChangeArrowheads="1"/>
            </p:cNvSpPr>
            <p:nvPr/>
          </p:nvSpPr>
          <p:spPr bwMode="auto">
            <a:xfrm>
              <a:off x="3027" y="2139"/>
              <a:ext cx="196"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b="0">
                  <a:latin typeface="Times New Roman" pitchFamily="18" charset="0"/>
                </a:rPr>
                <a:t>T</a:t>
              </a:r>
              <a:r>
                <a:rPr lang="en-US" altLang="zh-CN" sz="1400" b="0" baseline="-25000">
                  <a:latin typeface="Times New Roman" pitchFamily="18" charset="0"/>
                </a:rPr>
                <a:t>4</a:t>
              </a:r>
            </a:p>
          </p:txBody>
        </p:sp>
        <p:sp>
          <p:nvSpPr>
            <p:cNvPr id="84002" name="AutoShape 33"/>
            <p:cNvSpPr>
              <a:spLocks noChangeArrowheads="1"/>
            </p:cNvSpPr>
            <p:nvPr/>
          </p:nvSpPr>
          <p:spPr bwMode="auto">
            <a:xfrm rot="-5400000">
              <a:off x="3260" y="1920"/>
              <a:ext cx="261" cy="159"/>
            </a:xfrm>
            <a:prstGeom prst="flowChartDelay">
              <a:avLst/>
            </a:prstGeom>
            <a:solidFill>
              <a:srgbClr val="FFFFFF"/>
            </a:solidFill>
            <a:ln w="9525">
              <a:solidFill>
                <a:srgbClr val="000000"/>
              </a:solidFill>
              <a:miter lim="800000"/>
              <a:headEnd/>
              <a:tailEnd/>
            </a:ln>
          </p:spPr>
          <p:txBody>
            <a:bodyPr/>
            <a:lstStyle/>
            <a:p>
              <a:pPr eaLnBrk="1" hangingPunct="1"/>
              <a:endParaRPr lang="zh-CN" altLang="en-US" sz="1600" b="1"/>
            </a:p>
          </p:txBody>
        </p:sp>
        <p:sp>
          <p:nvSpPr>
            <p:cNvPr id="84003" name="Line 34"/>
            <p:cNvSpPr>
              <a:spLocks noChangeShapeType="1"/>
            </p:cNvSpPr>
            <p:nvPr/>
          </p:nvSpPr>
          <p:spPr bwMode="auto">
            <a:xfrm>
              <a:off x="3347" y="2130"/>
              <a:ext cx="0" cy="131"/>
            </a:xfrm>
            <a:prstGeom prst="line">
              <a:avLst/>
            </a:prstGeom>
            <a:noFill/>
            <a:ln w="9525">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84004" name="Line 35"/>
            <p:cNvSpPr>
              <a:spLocks noChangeShapeType="1"/>
            </p:cNvSpPr>
            <p:nvPr/>
          </p:nvSpPr>
          <p:spPr bwMode="auto">
            <a:xfrm>
              <a:off x="3434" y="2130"/>
              <a:ext cx="0" cy="2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05" name="Line 36"/>
            <p:cNvSpPr>
              <a:spLocks noChangeShapeType="1"/>
            </p:cNvSpPr>
            <p:nvPr/>
          </p:nvSpPr>
          <p:spPr bwMode="auto">
            <a:xfrm>
              <a:off x="3158" y="2269"/>
              <a:ext cx="11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06" name="AutoShape 37"/>
            <p:cNvSpPr>
              <a:spLocks noChangeArrowheads="1"/>
            </p:cNvSpPr>
            <p:nvPr/>
          </p:nvSpPr>
          <p:spPr bwMode="auto">
            <a:xfrm rot="-5400000">
              <a:off x="3732" y="1920"/>
              <a:ext cx="261" cy="160"/>
            </a:xfrm>
            <a:prstGeom prst="flowChartDelay">
              <a:avLst/>
            </a:prstGeom>
            <a:solidFill>
              <a:srgbClr val="FFFFFF"/>
            </a:solidFill>
            <a:ln w="9525">
              <a:solidFill>
                <a:srgbClr val="000000"/>
              </a:solidFill>
              <a:miter lim="800000"/>
              <a:headEnd/>
              <a:tailEnd/>
            </a:ln>
          </p:spPr>
          <p:txBody>
            <a:bodyPr/>
            <a:lstStyle/>
            <a:p>
              <a:pPr eaLnBrk="1" hangingPunct="1"/>
              <a:endParaRPr lang="zh-CN" altLang="en-US" sz="1600" b="1"/>
            </a:p>
          </p:txBody>
        </p:sp>
        <p:sp>
          <p:nvSpPr>
            <p:cNvPr id="84007" name="Line 38"/>
            <p:cNvSpPr>
              <a:spLocks noChangeShapeType="1"/>
            </p:cNvSpPr>
            <p:nvPr/>
          </p:nvSpPr>
          <p:spPr bwMode="auto">
            <a:xfrm>
              <a:off x="3819" y="2130"/>
              <a:ext cx="0" cy="131"/>
            </a:xfrm>
            <a:prstGeom prst="line">
              <a:avLst/>
            </a:prstGeom>
            <a:noFill/>
            <a:ln w="9525">
              <a:solidFill>
                <a:srgbClr val="000000"/>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84008" name="Line 39"/>
            <p:cNvSpPr>
              <a:spLocks noChangeShapeType="1"/>
            </p:cNvSpPr>
            <p:nvPr/>
          </p:nvSpPr>
          <p:spPr bwMode="auto">
            <a:xfrm>
              <a:off x="3906" y="2130"/>
              <a:ext cx="0" cy="2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09" name="AutoShape 40"/>
            <p:cNvSpPr>
              <a:spLocks noChangeArrowheads="1"/>
            </p:cNvSpPr>
            <p:nvPr/>
          </p:nvSpPr>
          <p:spPr bwMode="auto">
            <a:xfrm rot="-5400000">
              <a:off x="4211" y="1920"/>
              <a:ext cx="261" cy="160"/>
            </a:xfrm>
            <a:prstGeom prst="flowChartDelay">
              <a:avLst/>
            </a:prstGeom>
            <a:solidFill>
              <a:srgbClr val="FFFFFF"/>
            </a:solidFill>
            <a:ln w="9525">
              <a:solidFill>
                <a:srgbClr val="000000"/>
              </a:solidFill>
              <a:miter lim="800000"/>
              <a:headEnd/>
              <a:tailEnd/>
            </a:ln>
          </p:spPr>
          <p:txBody>
            <a:bodyPr/>
            <a:lstStyle/>
            <a:p>
              <a:pPr eaLnBrk="1" hangingPunct="1"/>
              <a:endParaRPr lang="zh-CN" altLang="en-US" sz="1600" b="1"/>
            </a:p>
          </p:txBody>
        </p:sp>
        <p:sp>
          <p:nvSpPr>
            <p:cNvPr id="84010" name="Line 41"/>
            <p:cNvSpPr>
              <a:spLocks noChangeShapeType="1"/>
            </p:cNvSpPr>
            <p:nvPr/>
          </p:nvSpPr>
          <p:spPr bwMode="auto">
            <a:xfrm>
              <a:off x="4298" y="2130"/>
              <a:ext cx="0" cy="14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11" name="Line 42"/>
            <p:cNvSpPr>
              <a:spLocks noChangeShapeType="1"/>
            </p:cNvSpPr>
            <p:nvPr/>
          </p:nvSpPr>
          <p:spPr bwMode="auto">
            <a:xfrm>
              <a:off x="4386" y="2130"/>
              <a:ext cx="0" cy="2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12" name="Line 43"/>
            <p:cNvSpPr>
              <a:spLocks noChangeShapeType="1"/>
            </p:cNvSpPr>
            <p:nvPr/>
          </p:nvSpPr>
          <p:spPr bwMode="auto">
            <a:xfrm>
              <a:off x="3390" y="1689"/>
              <a:ext cx="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13" name="Text Box 44"/>
            <p:cNvSpPr txBox="1">
              <a:spLocks noChangeArrowheads="1"/>
            </p:cNvSpPr>
            <p:nvPr/>
          </p:nvSpPr>
          <p:spPr bwMode="auto">
            <a:xfrm>
              <a:off x="3281" y="1477"/>
              <a:ext cx="298"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b="0">
                  <a:latin typeface="Times New Roman" pitchFamily="18" charset="0"/>
                </a:rPr>
                <a:t>LDR</a:t>
              </a:r>
              <a:r>
                <a:rPr lang="en-US" altLang="zh-CN" sz="1400" b="0" baseline="-25000">
                  <a:latin typeface="Times New Roman" pitchFamily="18" charset="0"/>
                </a:rPr>
                <a:t>1</a:t>
              </a:r>
            </a:p>
          </p:txBody>
        </p:sp>
        <p:sp>
          <p:nvSpPr>
            <p:cNvPr id="84014" name="Line 45"/>
            <p:cNvSpPr>
              <a:spLocks noChangeShapeType="1"/>
            </p:cNvSpPr>
            <p:nvPr/>
          </p:nvSpPr>
          <p:spPr bwMode="auto">
            <a:xfrm>
              <a:off x="3863" y="1689"/>
              <a:ext cx="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15" name="Text Box 46"/>
            <p:cNvSpPr txBox="1">
              <a:spLocks noChangeArrowheads="1"/>
            </p:cNvSpPr>
            <p:nvPr/>
          </p:nvSpPr>
          <p:spPr bwMode="auto">
            <a:xfrm>
              <a:off x="3754" y="1477"/>
              <a:ext cx="297"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b="0">
                  <a:latin typeface="Times New Roman" pitchFamily="18" charset="0"/>
                </a:rPr>
                <a:t>LDR</a:t>
              </a:r>
              <a:r>
                <a:rPr lang="en-US" altLang="zh-CN" sz="1400" b="0" baseline="-25000">
                  <a:latin typeface="Times New Roman" pitchFamily="18" charset="0"/>
                </a:rPr>
                <a:t>2</a:t>
              </a:r>
            </a:p>
          </p:txBody>
        </p:sp>
        <p:sp>
          <p:nvSpPr>
            <p:cNvPr id="84016" name="Line 47"/>
            <p:cNvSpPr>
              <a:spLocks noChangeShapeType="1"/>
            </p:cNvSpPr>
            <p:nvPr/>
          </p:nvSpPr>
          <p:spPr bwMode="auto">
            <a:xfrm>
              <a:off x="4342" y="1689"/>
              <a:ext cx="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4017" name="Text Box 48"/>
            <p:cNvSpPr txBox="1">
              <a:spLocks noChangeArrowheads="1"/>
            </p:cNvSpPr>
            <p:nvPr/>
          </p:nvSpPr>
          <p:spPr bwMode="auto">
            <a:xfrm>
              <a:off x="4233" y="1477"/>
              <a:ext cx="298"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b="0">
                  <a:latin typeface="Times New Roman" pitchFamily="18" charset="0"/>
                </a:rPr>
                <a:t>LDR</a:t>
              </a:r>
              <a:r>
                <a:rPr lang="en-US" altLang="zh-CN" sz="1400" b="0" baseline="-25000">
                  <a:latin typeface="Times New Roman" pitchFamily="18" charset="0"/>
                </a:rPr>
                <a:t>3</a:t>
              </a:r>
            </a:p>
          </p:txBody>
        </p:sp>
        <p:sp>
          <p:nvSpPr>
            <p:cNvPr id="84018" name="Text Box 49"/>
            <p:cNvSpPr txBox="1">
              <a:spLocks noChangeArrowheads="1"/>
            </p:cNvSpPr>
            <p:nvPr/>
          </p:nvSpPr>
          <p:spPr bwMode="auto">
            <a:xfrm>
              <a:off x="3311" y="2359"/>
              <a:ext cx="38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b="0">
                  <a:latin typeface="Times New Roman" pitchFamily="18" charset="0"/>
                </a:rPr>
                <a:t>LDR’</a:t>
              </a:r>
              <a:r>
                <a:rPr lang="en-US" altLang="zh-CN" sz="1400" b="0" baseline="-25000">
                  <a:latin typeface="Times New Roman" pitchFamily="18" charset="0"/>
                </a:rPr>
                <a:t>1</a:t>
              </a:r>
            </a:p>
          </p:txBody>
        </p:sp>
        <p:sp>
          <p:nvSpPr>
            <p:cNvPr id="84019" name="Text Box 50"/>
            <p:cNvSpPr txBox="1">
              <a:spLocks noChangeArrowheads="1"/>
            </p:cNvSpPr>
            <p:nvPr/>
          </p:nvSpPr>
          <p:spPr bwMode="auto">
            <a:xfrm>
              <a:off x="3783" y="2359"/>
              <a:ext cx="298"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b="0">
                  <a:latin typeface="Times New Roman" pitchFamily="18" charset="0"/>
                </a:rPr>
                <a:t>LDR’</a:t>
              </a:r>
              <a:r>
                <a:rPr lang="en-US" altLang="zh-CN" sz="1400" b="0" baseline="-25000">
                  <a:latin typeface="Times New Roman" pitchFamily="18" charset="0"/>
                </a:rPr>
                <a:t>2</a:t>
              </a:r>
            </a:p>
          </p:txBody>
        </p:sp>
        <p:sp>
          <p:nvSpPr>
            <p:cNvPr id="84020" name="Text Box 51"/>
            <p:cNvSpPr txBox="1">
              <a:spLocks noChangeArrowheads="1"/>
            </p:cNvSpPr>
            <p:nvPr/>
          </p:nvSpPr>
          <p:spPr bwMode="auto">
            <a:xfrm>
              <a:off x="4262" y="2359"/>
              <a:ext cx="298"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b="0">
                  <a:latin typeface="Times New Roman" pitchFamily="18" charset="0"/>
                </a:rPr>
                <a:t>LDR’</a:t>
              </a:r>
              <a:r>
                <a:rPr lang="en-US" altLang="zh-CN" sz="1400" b="0" baseline="-25000">
                  <a:latin typeface="Times New Roman" pitchFamily="18" charset="0"/>
                </a:rPr>
                <a:t>3</a:t>
              </a:r>
            </a:p>
          </p:txBody>
        </p:sp>
      </p:grpSp>
      <p:sp>
        <p:nvSpPr>
          <p:cNvPr id="97402" name="Rectangle 122"/>
          <p:cNvSpPr>
            <a:spLocks noChangeArrowheads="1"/>
          </p:cNvSpPr>
          <p:nvPr/>
        </p:nvSpPr>
        <p:spPr bwMode="auto">
          <a:xfrm>
            <a:off x="669082" y="4873128"/>
            <a:ext cx="597862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r>
              <a:rPr lang="en-US" altLang="zh-CN" sz="2400">
                <a:latin typeface="Times New Roman" pitchFamily="18" charset="0"/>
              </a:rPr>
              <a:t>LDR</a:t>
            </a:r>
            <a:r>
              <a:rPr lang="en-US" altLang="zh-CN" sz="2400" baseline="-25000">
                <a:latin typeface="Times New Roman" pitchFamily="18" charset="0"/>
              </a:rPr>
              <a:t>1</a:t>
            </a:r>
            <a:r>
              <a:rPr lang="en-US" altLang="zh-CN" sz="2400">
                <a:latin typeface="Times New Roman" pitchFamily="18" charset="0"/>
              </a:rPr>
              <a:t>〜LDR</a:t>
            </a:r>
            <a:r>
              <a:rPr lang="en-US" altLang="zh-CN" sz="2400" baseline="-25000">
                <a:latin typeface="Times New Roman" pitchFamily="18" charset="0"/>
              </a:rPr>
              <a:t>3</a:t>
            </a:r>
            <a:r>
              <a:rPr lang="zh-CN" altLang="en-US" sz="2400">
                <a:latin typeface="Times New Roman" pitchFamily="18" charset="0"/>
              </a:rPr>
              <a:t>用于图5.2</a:t>
            </a:r>
            <a:r>
              <a:rPr lang="en-US" altLang="zh-CN" sz="2400">
                <a:latin typeface="Times New Roman" pitchFamily="18" charset="0"/>
              </a:rPr>
              <a:t>2</a:t>
            </a:r>
            <a:r>
              <a:rPr lang="zh-CN" altLang="en-US" sz="2400">
                <a:latin typeface="Times New Roman" pitchFamily="18" charset="0"/>
              </a:rPr>
              <a:t>的1，2，3微指令。</a:t>
            </a:r>
          </a:p>
        </p:txBody>
      </p:sp>
      <p:sp>
        <p:nvSpPr>
          <p:cNvPr id="53" name="Rectangle 2"/>
          <p:cNvSpPr txBox="1">
            <a:spLocks noChangeArrowheads="1"/>
          </p:cNvSpPr>
          <p:nvPr/>
        </p:nvSpPr>
        <p:spPr>
          <a:xfrm>
            <a:off x="409970" y="620688"/>
            <a:ext cx="5194920" cy="796950"/>
          </a:xfrm>
          <a:prstGeom prst="rect">
            <a:avLst/>
          </a:prstGeom>
        </p:spPr>
        <p:txBody>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a:lstStyle>
          <a:p>
            <a:pPr eaLnBrk="1" hangingPunct="1"/>
            <a:r>
              <a:rPr lang="en-US" altLang="zh-CN">
                <a:cs typeface="Times New Roman" pitchFamily="18" charset="0"/>
              </a:rPr>
              <a:t>5</a:t>
            </a:r>
            <a:r>
              <a:rPr lang="en-US" altLang="zh-CN"/>
              <a:t>.4.1 </a:t>
            </a:r>
            <a:r>
              <a:rPr lang="zh-CN" altLang="en-US"/>
              <a:t>微程序控制原理</a:t>
            </a:r>
          </a:p>
        </p:txBody>
      </p:sp>
      <p:sp>
        <p:nvSpPr>
          <p:cNvPr id="54" name="Text Box 18"/>
          <p:cNvSpPr txBox="1">
            <a:spLocks noChangeArrowheads="1"/>
          </p:cNvSpPr>
          <p:nvPr/>
        </p:nvSpPr>
        <p:spPr bwMode="auto">
          <a:xfrm>
            <a:off x="3563888" y="3391594"/>
            <a:ext cx="322262"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b="0">
                <a:latin typeface="Times New Roman" pitchFamily="18" charset="0"/>
              </a:rPr>
              <a:t>T4</a:t>
            </a:r>
          </a:p>
        </p:txBody>
      </p:sp>
      <p:sp>
        <p:nvSpPr>
          <p:cNvPr id="3" name="日期占位符 2"/>
          <p:cNvSpPr>
            <a:spLocks noGrp="1"/>
          </p:cNvSpPr>
          <p:nvPr>
            <p:ph type="dt" sz="half" idx="10"/>
          </p:nvPr>
        </p:nvSpPr>
        <p:spPr/>
        <p:txBody>
          <a:bodyPr/>
          <a:lstStyle/>
          <a:p>
            <a:pPr>
              <a:defRPr/>
            </a:pPr>
            <a:fld id="{335F2685-29FD-42F3-943B-0AE5CD45CA2B}" type="datetime11">
              <a:rPr lang="zh-CN" altLang="en-US" smtClean="0"/>
              <a:t>09:11:07</a:t>
            </a:fld>
            <a:endParaRPr lang="en-US" altLang="zh-CN"/>
          </a:p>
        </p:txBody>
      </p:sp>
      <p:sp>
        <p:nvSpPr>
          <p:cNvPr id="5" name="灯片编号占位符 4"/>
          <p:cNvSpPr>
            <a:spLocks noGrp="1"/>
          </p:cNvSpPr>
          <p:nvPr>
            <p:ph type="sldNum" sz="quarter" idx="12"/>
          </p:nvPr>
        </p:nvSpPr>
        <p:spPr/>
        <p:txBody>
          <a:bodyPr/>
          <a:lstStyle/>
          <a:p>
            <a:pPr>
              <a:defRPr/>
            </a:pPr>
            <a:fld id="{BEFC541B-1060-4900-89C5-15F509B02D6F}" type="slidenum">
              <a:rPr lang="en-US" altLang="zh-CN" smtClean="0"/>
              <a:pPr>
                <a:defRPr/>
              </a:pPr>
              <a:t>66</a:t>
            </a:fld>
            <a:endParaRPr lang="en-US" altLang="zh-CN"/>
          </a:p>
        </p:txBody>
      </p:sp>
    </p:spTree>
    <p:extLst>
      <p:ext uri="{BB962C8B-B14F-4D97-AF65-F5344CB8AC3E}">
        <p14:creationId xmlns:p14="http://schemas.microsoft.com/office/powerpoint/2010/main" val="37249066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7282"/>
                                        </p:tgtEl>
                                        <p:attrNameLst>
                                          <p:attrName>style.visibility</p:attrName>
                                        </p:attrNameLst>
                                      </p:cBhvr>
                                      <p:to>
                                        <p:strVal val="visible"/>
                                      </p:to>
                                    </p:set>
                                    <p:anim calcmode="lin" valueType="num">
                                      <p:cBhvr additive="base">
                                        <p:cTn id="7" dur="500" fill="hold"/>
                                        <p:tgtEl>
                                          <p:spTgt spid="97282"/>
                                        </p:tgtEl>
                                        <p:attrNameLst>
                                          <p:attrName>ppt_x</p:attrName>
                                        </p:attrNameLst>
                                      </p:cBhvr>
                                      <p:tavLst>
                                        <p:tav tm="0">
                                          <p:val>
                                            <p:strVal val="0-#ppt_w/2"/>
                                          </p:val>
                                        </p:tav>
                                        <p:tav tm="100000">
                                          <p:val>
                                            <p:strVal val="#ppt_x"/>
                                          </p:val>
                                        </p:tav>
                                      </p:tavLst>
                                    </p:anim>
                                    <p:anim calcmode="lin" valueType="num">
                                      <p:cBhvr additive="base">
                                        <p:cTn id="8" dur="500" fill="hold"/>
                                        <p:tgtEl>
                                          <p:spTgt spid="972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7402"/>
                                        </p:tgtEl>
                                        <p:attrNameLst>
                                          <p:attrName>style.visibility</p:attrName>
                                        </p:attrNameLst>
                                      </p:cBhvr>
                                      <p:to>
                                        <p:strVal val="visible"/>
                                      </p:to>
                                    </p:set>
                                    <p:anim calcmode="lin" valueType="num">
                                      <p:cBhvr additive="base">
                                        <p:cTn id="18" dur="500" fill="hold"/>
                                        <p:tgtEl>
                                          <p:spTgt spid="97402"/>
                                        </p:tgtEl>
                                        <p:attrNameLst>
                                          <p:attrName>ppt_x</p:attrName>
                                        </p:attrNameLst>
                                      </p:cBhvr>
                                      <p:tavLst>
                                        <p:tav tm="0">
                                          <p:val>
                                            <p:strVal val="0-#ppt_w/2"/>
                                          </p:val>
                                        </p:tav>
                                        <p:tav tm="100000">
                                          <p:val>
                                            <p:strVal val="#ppt_x"/>
                                          </p:val>
                                        </p:tav>
                                      </p:tavLst>
                                    </p:anim>
                                    <p:anim calcmode="lin" valueType="num">
                                      <p:cBhvr additive="base">
                                        <p:cTn id="19" dur="500" fill="hold"/>
                                        <p:tgtEl>
                                          <p:spTgt spid="974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2" grpId="0" autoUpdateAnimBg="0"/>
      <p:bldP spid="97402"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4" name="Rectangle 6"/>
          <p:cNvSpPr>
            <a:spLocks noChangeArrowheads="1"/>
          </p:cNvSpPr>
          <p:nvPr/>
        </p:nvSpPr>
        <p:spPr bwMode="auto">
          <a:xfrm>
            <a:off x="539552" y="1855353"/>
            <a:ext cx="78488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800100" eaLnBrk="1" hangingPunct="1">
              <a:tabLst>
                <a:tab pos="1685925" algn="l"/>
              </a:tabLst>
            </a:pPr>
            <a:r>
              <a:rPr lang="zh-CN" altLang="en-US" sz="2400" b="1">
                <a:solidFill>
                  <a:srgbClr val="FF0000"/>
                </a:solidFill>
              </a:rPr>
              <a:t>（</a:t>
            </a:r>
            <a:r>
              <a:rPr lang="en-US" altLang="zh-CN" sz="2400" b="1">
                <a:solidFill>
                  <a:srgbClr val="FF0000"/>
                </a:solidFill>
              </a:rPr>
              <a:t>2</a:t>
            </a:r>
            <a:r>
              <a:rPr lang="zh-CN" altLang="en-US" sz="2400" b="1">
                <a:solidFill>
                  <a:srgbClr val="FF0000"/>
                </a:solidFill>
              </a:rPr>
              <a:t>）微程序：</a:t>
            </a:r>
            <a:r>
              <a:rPr lang="zh-CN" altLang="en-US" sz="2400" b="1"/>
              <a:t>由微指令组成，用以实现指令功能的程序。</a:t>
            </a:r>
            <a:endParaRPr lang="zh-CN" altLang="en-US" sz="2400" b="1">
              <a:latin typeface="Times New Roman" pitchFamily="18" charset="0"/>
            </a:endParaRPr>
          </a:p>
        </p:txBody>
      </p:sp>
      <p:grpSp>
        <p:nvGrpSpPr>
          <p:cNvPr id="2" name="Group 27"/>
          <p:cNvGrpSpPr>
            <a:grpSpLocks/>
          </p:cNvGrpSpPr>
          <p:nvPr/>
        </p:nvGrpSpPr>
        <p:grpSpPr bwMode="auto">
          <a:xfrm>
            <a:off x="702642" y="2636912"/>
            <a:ext cx="7543800" cy="1327150"/>
            <a:chOff x="408" y="2016"/>
            <a:chExt cx="4752" cy="836"/>
          </a:xfrm>
        </p:grpSpPr>
        <p:sp>
          <p:nvSpPr>
            <p:cNvPr id="81928" name="Rectangle 10"/>
            <p:cNvSpPr>
              <a:spLocks noChangeArrowheads="1"/>
            </p:cNvSpPr>
            <p:nvPr/>
          </p:nvSpPr>
          <p:spPr bwMode="auto">
            <a:xfrm>
              <a:off x="408" y="2112"/>
              <a:ext cx="720" cy="384"/>
            </a:xfrm>
            <a:prstGeom prst="rect">
              <a:avLst/>
            </a:prstGeom>
            <a:solidFill>
              <a:srgbClr val="FFFFFF"/>
            </a:solidFill>
            <a:ln w="9525">
              <a:solidFill>
                <a:schemeClr val="tx1"/>
              </a:solidFill>
              <a:miter lim="800000"/>
              <a:headEnd/>
              <a:tailEnd/>
            </a:ln>
          </p:spPr>
          <p:txBody>
            <a:bodyPr wrap="none" anchor="ctr"/>
            <a:lstStyle/>
            <a:p>
              <a:pPr algn="ctr" eaLnBrk="1" hangingPunct="1"/>
              <a:r>
                <a:rPr lang="zh-CN" altLang="en-US" sz="2000" b="1">
                  <a:solidFill>
                    <a:srgbClr val="3316C6"/>
                  </a:solidFill>
                  <a:latin typeface="Times New Roman" pitchFamily="18" charset="0"/>
                </a:rPr>
                <a:t>微命令</a:t>
              </a:r>
            </a:p>
          </p:txBody>
        </p:sp>
        <p:sp>
          <p:nvSpPr>
            <p:cNvPr id="81929" name="Rectangle 11"/>
            <p:cNvSpPr>
              <a:spLocks noChangeArrowheads="1"/>
            </p:cNvSpPr>
            <p:nvPr/>
          </p:nvSpPr>
          <p:spPr bwMode="auto">
            <a:xfrm>
              <a:off x="1560" y="2112"/>
              <a:ext cx="720" cy="384"/>
            </a:xfrm>
            <a:prstGeom prst="rect">
              <a:avLst/>
            </a:prstGeom>
            <a:solidFill>
              <a:srgbClr val="FFFFFF"/>
            </a:solidFill>
            <a:ln w="9525">
              <a:solidFill>
                <a:schemeClr val="tx1"/>
              </a:solidFill>
              <a:miter lim="800000"/>
              <a:headEnd/>
              <a:tailEnd/>
            </a:ln>
          </p:spPr>
          <p:txBody>
            <a:bodyPr wrap="none" anchor="ctr"/>
            <a:lstStyle/>
            <a:p>
              <a:pPr algn="ctr" eaLnBrk="1" hangingPunct="1"/>
              <a:r>
                <a:rPr lang="zh-CN" altLang="en-US" sz="2000" b="1">
                  <a:solidFill>
                    <a:srgbClr val="3316C6"/>
                  </a:solidFill>
                  <a:latin typeface="Times New Roman" pitchFamily="18" charset="0"/>
                </a:rPr>
                <a:t>微指令</a:t>
              </a:r>
            </a:p>
          </p:txBody>
        </p:sp>
        <p:sp>
          <p:nvSpPr>
            <p:cNvPr id="81930" name="Rectangle 12"/>
            <p:cNvSpPr>
              <a:spLocks noChangeArrowheads="1"/>
            </p:cNvSpPr>
            <p:nvPr/>
          </p:nvSpPr>
          <p:spPr bwMode="auto">
            <a:xfrm>
              <a:off x="2808" y="2112"/>
              <a:ext cx="720" cy="384"/>
            </a:xfrm>
            <a:prstGeom prst="rect">
              <a:avLst/>
            </a:prstGeom>
            <a:solidFill>
              <a:srgbClr val="FFFFFF"/>
            </a:solidFill>
            <a:ln w="9525">
              <a:solidFill>
                <a:schemeClr val="tx1"/>
              </a:solidFill>
              <a:miter lim="800000"/>
              <a:headEnd/>
              <a:tailEnd/>
            </a:ln>
          </p:spPr>
          <p:txBody>
            <a:bodyPr wrap="none" anchor="ctr"/>
            <a:lstStyle/>
            <a:p>
              <a:pPr algn="ctr" eaLnBrk="1" hangingPunct="1"/>
              <a:r>
                <a:rPr lang="zh-CN" altLang="en-US" sz="2000" b="1">
                  <a:solidFill>
                    <a:srgbClr val="3316C6"/>
                  </a:solidFill>
                  <a:latin typeface="Times New Roman" pitchFamily="18" charset="0"/>
                </a:rPr>
                <a:t>微程序</a:t>
              </a:r>
            </a:p>
          </p:txBody>
        </p:sp>
        <p:sp>
          <p:nvSpPr>
            <p:cNvPr id="81931" name="Rectangle 13"/>
            <p:cNvSpPr>
              <a:spLocks noChangeArrowheads="1"/>
            </p:cNvSpPr>
            <p:nvPr/>
          </p:nvSpPr>
          <p:spPr bwMode="auto">
            <a:xfrm>
              <a:off x="4104" y="2112"/>
              <a:ext cx="1056" cy="383"/>
            </a:xfrm>
            <a:prstGeom prst="rect">
              <a:avLst/>
            </a:prstGeom>
            <a:solidFill>
              <a:srgbClr val="FFFFFF"/>
            </a:solidFill>
            <a:ln w="9525">
              <a:solidFill>
                <a:schemeClr val="tx1"/>
              </a:solidFill>
              <a:miter lim="800000"/>
              <a:headEnd/>
              <a:tailEnd/>
            </a:ln>
          </p:spPr>
          <p:txBody>
            <a:bodyPr wrap="none" anchor="ctr"/>
            <a:lstStyle/>
            <a:p>
              <a:pPr algn="ctr" eaLnBrk="1" hangingPunct="1"/>
              <a:r>
                <a:rPr lang="zh-CN" altLang="en-US" sz="2000" b="1">
                  <a:solidFill>
                    <a:srgbClr val="3316C6"/>
                  </a:solidFill>
                  <a:latin typeface="Times New Roman" pitchFamily="18" charset="0"/>
                </a:rPr>
                <a:t>机器指令系统</a:t>
              </a:r>
            </a:p>
          </p:txBody>
        </p:sp>
        <p:sp>
          <p:nvSpPr>
            <p:cNvPr id="81932" name="Line 14"/>
            <p:cNvSpPr>
              <a:spLocks noChangeShapeType="1"/>
            </p:cNvSpPr>
            <p:nvPr/>
          </p:nvSpPr>
          <p:spPr bwMode="auto">
            <a:xfrm>
              <a:off x="1128" y="2304"/>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33" name="Line 15"/>
            <p:cNvSpPr>
              <a:spLocks noChangeShapeType="1"/>
            </p:cNvSpPr>
            <p:nvPr/>
          </p:nvSpPr>
          <p:spPr bwMode="auto">
            <a:xfrm>
              <a:off x="2280" y="2304"/>
              <a:ext cx="52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34" name="Line 17"/>
            <p:cNvSpPr>
              <a:spLocks noChangeShapeType="1"/>
            </p:cNvSpPr>
            <p:nvPr/>
          </p:nvSpPr>
          <p:spPr bwMode="auto">
            <a:xfrm>
              <a:off x="3528" y="2304"/>
              <a:ext cx="57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35" name="Rectangle 18"/>
            <p:cNvSpPr>
              <a:spLocks noChangeArrowheads="1"/>
            </p:cNvSpPr>
            <p:nvPr/>
          </p:nvSpPr>
          <p:spPr bwMode="auto">
            <a:xfrm>
              <a:off x="1128" y="2016"/>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r>
                <a:rPr lang="zh-CN" altLang="en-US" sz="2000" b="1"/>
                <a:t>组合</a:t>
              </a:r>
              <a:r>
                <a:rPr lang="zh-CN" altLang="en-US" sz="2000" b="1">
                  <a:latin typeface="Times New Roman" pitchFamily="18" charset="0"/>
                </a:rPr>
                <a:t> </a:t>
              </a:r>
            </a:p>
          </p:txBody>
        </p:sp>
        <p:sp>
          <p:nvSpPr>
            <p:cNvPr id="81936" name="Rectangle 19"/>
            <p:cNvSpPr>
              <a:spLocks noChangeArrowheads="1"/>
            </p:cNvSpPr>
            <p:nvPr/>
          </p:nvSpPr>
          <p:spPr bwMode="auto">
            <a:xfrm>
              <a:off x="3576" y="2016"/>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r>
                <a:rPr lang="zh-CN" altLang="en-US" sz="2000" b="1"/>
                <a:t>组合</a:t>
              </a:r>
              <a:r>
                <a:rPr lang="zh-CN" altLang="en-US" sz="2000" b="1">
                  <a:latin typeface="Times New Roman" pitchFamily="18" charset="0"/>
                </a:rPr>
                <a:t> </a:t>
              </a:r>
            </a:p>
          </p:txBody>
        </p:sp>
        <p:sp>
          <p:nvSpPr>
            <p:cNvPr id="81937" name="Rectangle 20"/>
            <p:cNvSpPr>
              <a:spLocks noChangeArrowheads="1"/>
            </p:cNvSpPr>
            <p:nvPr/>
          </p:nvSpPr>
          <p:spPr bwMode="auto">
            <a:xfrm>
              <a:off x="2328" y="2016"/>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r>
                <a:rPr lang="zh-CN" altLang="en-US" sz="2000" b="1"/>
                <a:t>组合</a:t>
              </a:r>
              <a:r>
                <a:rPr lang="zh-CN" altLang="en-US" sz="2000" b="1">
                  <a:latin typeface="Times New Roman" pitchFamily="18" charset="0"/>
                </a:rPr>
                <a:t> </a:t>
              </a:r>
            </a:p>
          </p:txBody>
        </p:sp>
        <p:sp>
          <p:nvSpPr>
            <p:cNvPr id="81938" name="Rectangle 21"/>
            <p:cNvSpPr>
              <a:spLocks noChangeArrowheads="1"/>
            </p:cNvSpPr>
            <p:nvPr/>
          </p:nvSpPr>
          <p:spPr bwMode="auto">
            <a:xfrm>
              <a:off x="2568" y="2602"/>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r>
                <a:rPr lang="zh-CN" altLang="en-US" sz="2000" b="1">
                  <a:solidFill>
                    <a:srgbClr val="990099"/>
                  </a:solidFill>
                </a:rPr>
                <a:t> 机器指令</a:t>
              </a:r>
              <a:r>
                <a:rPr lang="zh-CN" altLang="en-US" sz="2000" b="1">
                  <a:solidFill>
                    <a:srgbClr val="990099"/>
                  </a:solidFill>
                  <a:latin typeface="Times New Roman" pitchFamily="18" charset="0"/>
                </a:rPr>
                <a:t> </a:t>
              </a:r>
            </a:p>
          </p:txBody>
        </p:sp>
      </p:grpSp>
      <p:sp>
        <p:nvSpPr>
          <p:cNvPr id="89111" name="Rectangle 23"/>
          <p:cNvSpPr>
            <a:spLocks noChangeArrowheads="1"/>
          </p:cNvSpPr>
          <p:nvPr/>
        </p:nvSpPr>
        <p:spPr bwMode="auto">
          <a:xfrm>
            <a:off x="539552" y="4199226"/>
            <a:ext cx="828092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lnSpc>
                <a:spcPct val="150000"/>
              </a:lnSpc>
              <a:tabLst>
                <a:tab pos="1685925" algn="l"/>
                <a:tab pos="1733550" algn="l"/>
              </a:tabLst>
            </a:pPr>
            <a:r>
              <a:rPr lang="zh-CN" altLang="en-US" sz="2000" b="1">
                <a:latin typeface="宋体"/>
                <a:ea typeface="宋体"/>
              </a:rPr>
              <a:t>① </a:t>
            </a:r>
            <a:r>
              <a:rPr lang="zh-CN" altLang="en-US" sz="2000" b="1"/>
              <a:t>微程序设计</a:t>
            </a:r>
            <a:endParaRPr lang="zh-CN" altLang="en-US" sz="2000" b="1">
              <a:latin typeface="Times New Roman" pitchFamily="18" charset="0"/>
            </a:endParaRPr>
          </a:p>
          <a:p>
            <a:pPr eaLnBrk="1" hangingPunct="1">
              <a:lnSpc>
                <a:spcPct val="150000"/>
              </a:lnSpc>
              <a:tabLst>
                <a:tab pos="1685925" algn="l"/>
              </a:tabLst>
            </a:pPr>
            <a:r>
              <a:rPr lang="zh-CN" altLang="en-US" sz="2000" b="1"/>
              <a:t>用类似程序设计的方法，组织和控制机器内部信息的传送和互相的联系。</a:t>
            </a:r>
            <a:endParaRPr lang="zh-CN" altLang="en-US" sz="2000" b="1">
              <a:latin typeface="Times New Roman" pitchFamily="18" charset="0"/>
            </a:endParaRPr>
          </a:p>
          <a:p>
            <a:pPr>
              <a:lnSpc>
                <a:spcPct val="150000"/>
              </a:lnSpc>
              <a:tabLst>
                <a:tab pos="1685925" algn="l"/>
              </a:tabLst>
            </a:pPr>
            <a:r>
              <a:rPr lang="zh-CN" altLang="en-US" sz="2000" b="1">
                <a:latin typeface="宋体"/>
                <a:ea typeface="宋体"/>
              </a:rPr>
              <a:t>② </a:t>
            </a:r>
            <a:r>
              <a:rPr lang="zh-CN" altLang="en-US" sz="2000" b="1"/>
              <a:t>微程序设计任务</a:t>
            </a:r>
            <a:endParaRPr lang="zh-CN" altLang="en-US" sz="2000" b="1">
              <a:latin typeface="Times New Roman" pitchFamily="18" charset="0"/>
            </a:endParaRPr>
          </a:p>
          <a:p>
            <a:pPr>
              <a:lnSpc>
                <a:spcPct val="150000"/>
              </a:lnSpc>
              <a:tabLst>
                <a:tab pos="1685925" algn="l"/>
              </a:tabLst>
            </a:pPr>
            <a:r>
              <a:rPr lang="zh-CN" altLang="en-US" sz="2000" b="1"/>
              <a:t>设计微指令，编制微程序</a:t>
            </a:r>
            <a:endParaRPr lang="zh-CN" altLang="en-US" sz="2000" b="1">
              <a:latin typeface="Times New Roman" pitchFamily="18" charset="0"/>
            </a:endParaRPr>
          </a:p>
        </p:txBody>
      </p:sp>
      <p:sp>
        <p:nvSpPr>
          <p:cNvPr id="19" name="Rectangle 2"/>
          <p:cNvSpPr txBox="1">
            <a:spLocks noChangeArrowheads="1"/>
          </p:cNvSpPr>
          <p:nvPr/>
        </p:nvSpPr>
        <p:spPr>
          <a:xfrm>
            <a:off x="432578" y="620688"/>
            <a:ext cx="5194920" cy="796950"/>
          </a:xfrm>
          <a:prstGeom prst="rect">
            <a:avLst/>
          </a:prstGeom>
        </p:spPr>
        <p:txBody>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a:lstStyle>
          <a:p>
            <a:pPr eaLnBrk="1" hangingPunct="1"/>
            <a:r>
              <a:rPr lang="en-US" altLang="zh-CN">
                <a:cs typeface="Times New Roman" pitchFamily="18" charset="0"/>
              </a:rPr>
              <a:t>5</a:t>
            </a:r>
            <a:r>
              <a:rPr lang="en-US" altLang="zh-CN"/>
              <a:t>.4.1 </a:t>
            </a:r>
            <a:r>
              <a:rPr lang="zh-CN" altLang="en-US"/>
              <a:t>微程序控制原理</a:t>
            </a:r>
          </a:p>
        </p:txBody>
      </p:sp>
      <p:sp>
        <p:nvSpPr>
          <p:cNvPr id="3" name="日期占位符 2"/>
          <p:cNvSpPr>
            <a:spLocks noGrp="1"/>
          </p:cNvSpPr>
          <p:nvPr>
            <p:ph type="dt" sz="half" idx="10"/>
          </p:nvPr>
        </p:nvSpPr>
        <p:spPr/>
        <p:txBody>
          <a:bodyPr/>
          <a:lstStyle/>
          <a:p>
            <a:pPr>
              <a:defRPr/>
            </a:pPr>
            <a:fld id="{19656818-DAAF-45B5-8C6E-BF82209E70E8}" type="datetime11">
              <a:rPr lang="zh-CN" altLang="en-US" smtClean="0"/>
              <a:t>09:11:07</a:t>
            </a:fld>
            <a:endParaRPr lang="en-US" altLang="zh-CN"/>
          </a:p>
        </p:txBody>
      </p:sp>
      <p:sp>
        <p:nvSpPr>
          <p:cNvPr id="5" name="灯片编号占位符 4"/>
          <p:cNvSpPr>
            <a:spLocks noGrp="1"/>
          </p:cNvSpPr>
          <p:nvPr>
            <p:ph type="sldNum" sz="quarter" idx="12"/>
          </p:nvPr>
        </p:nvSpPr>
        <p:spPr/>
        <p:txBody>
          <a:bodyPr/>
          <a:lstStyle/>
          <a:p>
            <a:pPr>
              <a:defRPr/>
            </a:pPr>
            <a:fld id="{128B08FC-01B2-4106-965F-E3782BA43ADA}" type="slidenum">
              <a:rPr lang="en-US" altLang="zh-CN" smtClean="0"/>
              <a:pPr>
                <a:defRPr/>
              </a:pPr>
              <a:t>67</a:t>
            </a:fld>
            <a:endParaRPr lang="en-US" altLang="zh-CN"/>
          </a:p>
        </p:txBody>
      </p:sp>
    </p:spTree>
    <p:extLst>
      <p:ext uri="{BB962C8B-B14F-4D97-AF65-F5344CB8AC3E}">
        <p14:creationId xmlns:p14="http://schemas.microsoft.com/office/powerpoint/2010/main" val="18290472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9094"/>
                                        </p:tgtEl>
                                        <p:attrNameLst>
                                          <p:attrName>style.visibility</p:attrName>
                                        </p:attrNameLst>
                                      </p:cBhvr>
                                      <p:to>
                                        <p:strVal val="visible"/>
                                      </p:to>
                                    </p:set>
                                    <p:anim calcmode="lin" valueType="num">
                                      <p:cBhvr additive="base">
                                        <p:cTn id="7" dur="500" fill="hold"/>
                                        <p:tgtEl>
                                          <p:spTgt spid="89094"/>
                                        </p:tgtEl>
                                        <p:attrNameLst>
                                          <p:attrName>ppt_x</p:attrName>
                                        </p:attrNameLst>
                                      </p:cBhvr>
                                      <p:tavLst>
                                        <p:tav tm="0">
                                          <p:val>
                                            <p:strVal val="0-#ppt_w/2"/>
                                          </p:val>
                                        </p:tav>
                                        <p:tav tm="100000">
                                          <p:val>
                                            <p:strVal val="#ppt_x"/>
                                          </p:val>
                                        </p:tav>
                                      </p:tavLst>
                                    </p:anim>
                                    <p:anim calcmode="lin" valueType="num">
                                      <p:cBhvr additive="base">
                                        <p:cTn id="8" dur="500" fill="hold"/>
                                        <p:tgtEl>
                                          <p:spTgt spid="8909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4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outHorizontal)">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89111"/>
                                        </p:tgtEl>
                                        <p:attrNameLst>
                                          <p:attrName>style.visibility</p:attrName>
                                        </p:attrNameLst>
                                      </p:cBhvr>
                                      <p:to>
                                        <p:strVal val="visible"/>
                                      </p:to>
                                    </p:set>
                                    <p:anim calcmode="lin" valueType="num">
                                      <p:cBhvr additive="base">
                                        <p:cTn id="18" dur="500" fill="hold"/>
                                        <p:tgtEl>
                                          <p:spTgt spid="89111"/>
                                        </p:tgtEl>
                                        <p:attrNameLst>
                                          <p:attrName>ppt_x</p:attrName>
                                        </p:attrNameLst>
                                      </p:cBhvr>
                                      <p:tavLst>
                                        <p:tav tm="0">
                                          <p:val>
                                            <p:strVal val="0-#ppt_w/2"/>
                                          </p:val>
                                        </p:tav>
                                        <p:tav tm="100000">
                                          <p:val>
                                            <p:strVal val="#ppt_x"/>
                                          </p:val>
                                        </p:tav>
                                      </p:tavLst>
                                    </p:anim>
                                    <p:anim calcmode="lin" valueType="num">
                                      <p:cBhvr additive="base">
                                        <p:cTn id="19" dur="500" fill="hold"/>
                                        <p:tgtEl>
                                          <p:spTgt spid="891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4" grpId="0" autoUpdateAnimBg="0"/>
      <p:bldP spid="89111"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537369" y="1412776"/>
            <a:ext cx="4698207" cy="541784"/>
          </a:xfrm>
        </p:spPr>
        <p:txBody>
          <a:bodyPr/>
          <a:lstStyle/>
          <a:p>
            <a:pPr eaLnBrk="1" hangingPunct="1"/>
            <a:r>
              <a:rPr lang="en-US" altLang="zh-CN" sz="3000" b="1">
                <a:solidFill>
                  <a:schemeClr val="tx1"/>
                </a:solidFill>
                <a:latin typeface="宋体" charset="-122"/>
              </a:rPr>
              <a:t>3. </a:t>
            </a:r>
            <a:r>
              <a:rPr lang="zh-CN" altLang="en-US" sz="3000" b="1">
                <a:solidFill>
                  <a:schemeClr val="tx1"/>
                </a:solidFill>
                <a:latin typeface="宋体" charset="-122"/>
              </a:rPr>
              <a:t>微程序控制器原理框图</a:t>
            </a:r>
          </a:p>
        </p:txBody>
      </p:sp>
      <p:sp>
        <p:nvSpPr>
          <p:cNvPr id="91139" name="Rectangle 3" descr="Rectangle: Click to edit Master text styles&#10;Second level&#10;Third level&#10;Fourth level&#10;Fifth level"/>
          <p:cNvSpPr>
            <a:spLocks noGrp="1" noChangeArrowheads="1"/>
          </p:cNvSpPr>
          <p:nvPr>
            <p:ph type="body" idx="1"/>
          </p:nvPr>
        </p:nvSpPr>
        <p:spPr>
          <a:xfrm>
            <a:off x="762000" y="1524000"/>
            <a:ext cx="7772400" cy="4114800"/>
          </a:xfrm>
        </p:spPr>
        <p:txBody>
          <a:bodyPr/>
          <a:lstStyle/>
          <a:p>
            <a:pPr algn="just" eaLnBrk="1" hangingPunct="1">
              <a:buFont typeface="Wingdings" pitchFamily="2" charset="2"/>
              <a:buNone/>
            </a:pPr>
            <a:r>
              <a:rPr lang="zh-CN" altLang="en-US">
                <a:latin typeface="Times New Roman" pitchFamily="18" charset="0"/>
              </a:rPr>
              <a:t>   </a:t>
            </a:r>
            <a:endParaRPr lang="zh-CN" altLang="en-US" sz="2400" b="1">
              <a:latin typeface="Times New Roman" pitchFamily="18" charset="0"/>
              <a:cs typeface="Times New Roman" pitchFamily="18" charset="0"/>
            </a:endParaRPr>
          </a:p>
          <a:p>
            <a:pPr eaLnBrk="1" hangingPunct="1">
              <a:buFont typeface="Wingdings" pitchFamily="2" charset="2"/>
              <a:buNone/>
            </a:pPr>
            <a:endParaRPr lang="zh-CN" altLang="en-US"/>
          </a:p>
        </p:txBody>
      </p:sp>
      <p:grpSp>
        <p:nvGrpSpPr>
          <p:cNvPr id="2" name="Group 74"/>
          <p:cNvGrpSpPr>
            <a:grpSpLocks/>
          </p:cNvGrpSpPr>
          <p:nvPr/>
        </p:nvGrpSpPr>
        <p:grpSpPr bwMode="auto">
          <a:xfrm>
            <a:off x="1143000" y="2362200"/>
            <a:ext cx="6400800" cy="3846513"/>
            <a:chOff x="816" y="1680"/>
            <a:chExt cx="4032" cy="2423"/>
          </a:xfrm>
        </p:grpSpPr>
        <p:sp>
          <p:nvSpPr>
            <p:cNvPr id="86021" name="Rectangle 40"/>
            <p:cNvSpPr>
              <a:spLocks noChangeArrowheads="1"/>
            </p:cNvSpPr>
            <p:nvPr/>
          </p:nvSpPr>
          <p:spPr bwMode="auto">
            <a:xfrm>
              <a:off x="3192" y="3113"/>
              <a:ext cx="1656" cy="221"/>
            </a:xfrm>
            <a:prstGeom prst="rect">
              <a:avLst/>
            </a:prstGeom>
            <a:solidFill>
              <a:srgbClr val="CCFFFF"/>
            </a:solidFill>
            <a:ln w="9525">
              <a:solidFill>
                <a:srgbClr val="000000"/>
              </a:solidFill>
              <a:miter lim="800000"/>
              <a:headEnd/>
              <a:tailEnd/>
            </a:ln>
          </p:spPr>
          <p:txBody>
            <a:bodyPr/>
            <a:lstStyle/>
            <a:p>
              <a:pPr eaLnBrk="1" hangingPunct="1"/>
              <a:endParaRPr lang="zh-CN" altLang="en-US" sz="1600" b="1"/>
            </a:p>
          </p:txBody>
        </p:sp>
        <p:sp>
          <p:nvSpPr>
            <p:cNvPr id="86022" name="Text Box 41"/>
            <p:cNvSpPr txBox="1">
              <a:spLocks noChangeArrowheads="1"/>
            </p:cNvSpPr>
            <p:nvPr/>
          </p:nvSpPr>
          <p:spPr bwMode="auto">
            <a:xfrm>
              <a:off x="3192" y="2190"/>
              <a:ext cx="670" cy="627"/>
            </a:xfrm>
            <a:prstGeom prst="rect">
              <a:avLst/>
            </a:prstGeom>
            <a:solidFill>
              <a:srgbClr val="FFFF99"/>
            </a:solidFill>
            <a:ln w="9525">
              <a:solidFill>
                <a:srgbClr val="000000"/>
              </a:solidFill>
              <a:miter lim="800000"/>
              <a:headEnd/>
              <a:tailEnd/>
            </a:ln>
          </p:spPr>
          <p:txBody>
            <a:bodyPr tIns="2160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endParaRPr lang="zh-CN" altLang="en-US" sz="1400" b="0">
                <a:latin typeface="Times New Roman" pitchFamily="18" charset="0"/>
              </a:endParaRPr>
            </a:p>
            <a:p>
              <a:pPr algn="ctr"/>
              <a:r>
                <a:rPr lang="zh-CN" altLang="en-US" sz="1400" b="0">
                  <a:latin typeface="Times New Roman" pitchFamily="18" charset="0"/>
                </a:rPr>
                <a:t>地址转移</a:t>
              </a:r>
            </a:p>
            <a:p>
              <a:pPr algn="ctr"/>
              <a:r>
                <a:rPr lang="zh-CN" altLang="en-US" sz="1400" b="0">
                  <a:latin typeface="Times New Roman" pitchFamily="18" charset="0"/>
                </a:rPr>
                <a:t>逻辑</a:t>
              </a:r>
            </a:p>
          </p:txBody>
        </p:sp>
        <p:sp>
          <p:nvSpPr>
            <p:cNvPr id="86023" name="Text Box 42"/>
            <p:cNvSpPr txBox="1">
              <a:spLocks noChangeArrowheads="1"/>
            </p:cNvSpPr>
            <p:nvPr/>
          </p:nvSpPr>
          <p:spPr bwMode="auto">
            <a:xfrm>
              <a:off x="2047" y="1695"/>
              <a:ext cx="706" cy="221"/>
            </a:xfrm>
            <a:prstGeom prst="rect">
              <a:avLst/>
            </a:prstGeom>
            <a:solidFill>
              <a:srgbClr val="CCFFFF"/>
            </a:solidFill>
            <a:ln w="9525">
              <a:solidFill>
                <a:srgbClr val="000000"/>
              </a:solidFill>
              <a:miter lim="800000"/>
              <a:headEnd/>
              <a:tailEnd/>
            </a:ln>
          </p:spPr>
          <p:txBody>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en-US" altLang="zh-CN" sz="1400" b="0">
                  <a:latin typeface="Times New Roman" pitchFamily="18" charset="0"/>
                </a:rPr>
                <a:t>OP</a:t>
              </a:r>
            </a:p>
          </p:txBody>
        </p:sp>
        <p:sp>
          <p:nvSpPr>
            <p:cNvPr id="86024" name="Text Box 43"/>
            <p:cNvSpPr txBox="1">
              <a:spLocks noChangeArrowheads="1"/>
            </p:cNvSpPr>
            <p:nvPr/>
          </p:nvSpPr>
          <p:spPr bwMode="auto">
            <a:xfrm>
              <a:off x="1874" y="2396"/>
              <a:ext cx="929" cy="222"/>
            </a:xfrm>
            <a:prstGeom prst="rect">
              <a:avLst/>
            </a:prstGeom>
            <a:solidFill>
              <a:srgbClr val="CCFFFF"/>
            </a:solidFill>
            <a:ln w="9525">
              <a:solidFill>
                <a:srgbClr val="000000"/>
              </a:solidFill>
              <a:miter lim="800000"/>
              <a:headEnd/>
              <a:tailEnd/>
            </a:ln>
          </p:spPr>
          <p:txBody>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sz="1400" b="0">
                  <a:latin typeface="Times New Roman" pitchFamily="18" charset="0"/>
                </a:rPr>
                <a:t>微地址寄存器</a:t>
              </a:r>
            </a:p>
          </p:txBody>
        </p:sp>
        <p:grpSp>
          <p:nvGrpSpPr>
            <p:cNvPr id="86025" name="Group 44"/>
            <p:cNvGrpSpPr>
              <a:grpSpLocks/>
            </p:cNvGrpSpPr>
            <p:nvPr/>
          </p:nvGrpSpPr>
          <p:grpSpPr bwMode="auto">
            <a:xfrm>
              <a:off x="816" y="2389"/>
              <a:ext cx="821" cy="753"/>
              <a:chOff x="1700" y="1620"/>
              <a:chExt cx="1140" cy="1020"/>
            </a:xfrm>
          </p:grpSpPr>
          <p:sp>
            <p:nvSpPr>
              <p:cNvPr id="86051" name="Freeform 45"/>
              <p:cNvSpPr>
                <a:spLocks/>
              </p:cNvSpPr>
              <p:nvPr/>
            </p:nvSpPr>
            <p:spPr bwMode="auto">
              <a:xfrm>
                <a:off x="1700" y="1620"/>
                <a:ext cx="1140" cy="250"/>
              </a:xfrm>
              <a:custGeom>
                <a:avLst/>
                <a:gdLst>
                  <a:gd name="T0" fmla="*/ 160 w 1140"/>
                  <a:gd name="T1" fmla="*/ 0 h 250"/>
                  <a:gd name="T2" fmla="*/ 970 w 1140"/>
                  <a:gd name="T3" fmla="*/ 0 h 250"/>
                  <a:gd name="T4" fmla="*/ 1140 w 1140"/>
                  <a:gd name="T5" fmla="*/ 250 h 250"/>
                  <a:gd name="T6" fmla="*/ 0 w 1140"/>
                  <a:gd name="T7" fmla="*/ 248 h 250"/>
                  <a:gd name="T8" fmla="*/ 160 w 1140"/>
                  <a:gd name="T9" fmla="*/ 0 h 250"/>
                  <a:gd name="T10" fmla="*/ 0 60000 65536"/>
                  <a:gd name="T11" fmla="*/ 0 60000 65536"/>
                  <a:gd name="T12" fmla="*/ 0 60000 65536"/>
                  <a:gd name="T13" fmla="*/ 0 60000 65536"/>
                  <a:gd name="T14" fmla="*/ 0 60000 65536"/>
                  <a:gd name="T15" fmla="*/ 0 w 1140"/>
                  <a:gd name="T16" fmla="*/ 0 h 250"/>
                  <a:gd name="T17" fmla="*/ 1140 w 1140"/>
                  <a:gd name="T18" fmla="*/ 250 h 250"/>
                </a:gdLst>
                <a:ahLst/>
                <a:cxnLst>
                  <a:cxn ang="T10">
                    <a:pos x="T0" y="T1"/>
                  </a:cxn>
                  <a:cxn ang="T11">
                    <a:pos x="T2" y="T3"/>
                  </a:cxn>
                  <a:cxn ang="T12">
                    <a:pos x="T4" y="T5"/>
                  </a:cxn>
                  <a:cxn ang="T13">
                    <a:pos x="T6" y="T7"/>
                  </a:cxn>
                  <a:cxn ang="T14">
                    <a:pos x="T8" y="T9"/>
                  </a:cxn>
                </a:cxnLst>
                <a:rect l="T15" t="T16" r="T17" b="T18"/>
                <a:pathLst>
                  <a:path w="1140" h="250">
                    <a:moveTo>
                      <a:pt x="160" y="0"/>
                    </a:moveTo>
                    <a:lnTo>
                      <a:pt x="970" y="0"/>
                    </a:lnTo>
                    <a:lnTo>
                      <a:pt x="1140" y="250"/>
                    </a:lnTo>
                    <a:lnTo>
                      <a:pt x="0" y="248"/>
                    </a:lnTo>
                    <a:lnTo>
                      <a:pt x="160" y="0"/>
                    </a:lnTo>
                    <a:close/>
                  </a:path>
                </a:pathLst>
              </a:custGeom>
              <a:solidFill>
                <a:srgbClr val="FFFF99"/>
              </a:solidFill>
              <a:ln w="9525">
                <a:solidFill>
                  <a:srgbClr val="000000"/>
                </a:solidFill>
                <a:round/>
                <a:headEnd/>
                <a:tailEnd/>
              </a:ln>
            </p:spPr>
            <p:txBody>
              <a:bodyPr/>
              <a:lstStyle/>
              <a:p>
                <a:pPr eaLnBrk="1" hangingPunct="1"/>
                <a:endParaRPr lang="zh-CN" altLang="en-US" sz="1600" b="1"/>
              </a:p>
            </p:txBody>
          </p:sp>
          <p:sp>
            <p:nvSpPr>
              <p:cNvPr id="86052" name="Text Box 46"/>
              <p:cNvSpPr txBox="1">
                <a:spLocks noChangeArrowheads="1"/>
              </p:cNvSpPr>
              <p:nvPr/>
            </p:nvSpPr>
            <p:spPr bwMode="auto">
              <a:xfrm>
                <a:off x="1700" y="1870"/>
                <a:ext cx="1140" cy="770"/>
              </a:xfrm>
              <a:prstGeom prst="rect">
                <a:avLst/>
              </a:prstGeom>
              <a:solidFill>
                <a:srgbClr val="FFFF99"/>
              </a:solidFill>
              <a:ln w="9525">
                <a:solidFill>
                  <a:srgbClr val="000000"/>
                </a:solidFill>
                <a:miter lim="800000"/>
                <a:headEnd/>
                <a:tailEnd/>
              </a:ln>
            </p:spPr>
            <p:txBody>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endParaRPr lang="zh-CN" altLang="en-US" sz="1400" b="0">
                  <a:latin typeface="Times New Roman" pitchFamily="18" charset="0"/>
                </a:endParaRPr>
              </a:p>
            </p:txBody>
          </p:sp>
          <p:sp>
            <p:nvSpPr>
              <p:cNvPr id="86053" name="Text Box 47"/>
              <p:cNvSpPr txBox="1">
                <a:spLocks noChangeArrowheads="1"/>
              </p:cNvSpPr>
              <p:nvPr/>
            </p:nvSpPr>
            <p:spPr bwMode="auto">
              <a:xfrm>
                <a:off x="1880" y="1660"/>
                <a:ext cx="800" cy="2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sz="1400" b="0">
                    <a:latin typeface="Times New Roman" pitchFamily="18" charset="0"/>
                  </a:rPr>
                  <a:t>地址译码</a:t>
                </a:r>
              </a:p>
            </p:txBody>
          </p:sp>
          <p:sp>
            <p:nvSpPr>
              <p:cNvPr id="86054" name="Text Box 48"/>
              <p:cNvSpPr txBox="1">
                <a:spLocks noChangeArrowheads="1"/>
              </p:cNvSpPr>
              <p:nvPr/>
            </p:nvSpPr>
            <p:spPr bwMode="auto">
              <a:xfrm>
                <a:off x="1900" y="2140"/>
                <a:ext cx="810" cy="24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b="0">
                    <a:latin typeface="Times New Roman" pitchFamily="18" charset="0"/>
                  </a:rPr>
                  <a:t>控制存储器</a:t>
                </a:r>
              </a:p>
            </p:txBody>
          </p:sp>
        </p:grpSp>
        <p:sp>
          <p:nvSpPr>
            <p:cNvPr id="86026" name="Text Box 49"/>
            <p:cNvSpPr txBox="1">
              <a:spLocks noChangeArrowheads="1"/>
            </p:cNvSpPr>
            <p:nvPr/>
          </p:nvSpPr>
          <p:spPr bwMode="auto">
            <a:xfrm>
              <a:off x="3264" y="3164"/>
              <a:ext cx="55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en-US" altLang="zh-CN" sz="1400" b="0">
                  <a:latin typeface="Times New Roman" pitchFamily="18" charset="0"/>
                </a:rPr>
                <a:t>P</a:t>
              </a:r>
              <a:r>
                <a:rPr lang="zh-CN" altLang="en-US" sz="1400" b="0">
                  <a:latin typeface="Times New Roman" pitchFamily="18" charset="0"/>
                </a:rPr>
                <a:t>字段</a:t>
              </a:r>
            </a:p>
          </p:txBody>
        </p:sp>
        <p:sp>
          <p:nvSpPr>
            <p:cNvPr id="86027" name="AutoShape 50"/>
            <p:cNvSpPr>
              <a:spLocks noChangeArrowheads="1"/>
            </p:cNvSpPr>
            <p:nvPr/>
          </p:nvSpPr>
          <p:spPr bwMode="auto">
            <a:xfrm>
              <a:off x="2803" y="2448"/>
              <a:ext cx="389" cy="106"/>
            </a:xfrm>
            <a:prstGeom prst="leftArrow">
              <a:avLst>
                <a:gd name="adj1" fmla="val 50000"/>
                <a:gd name="adj2" fmla="val 91745"/>
              </a:avLst>
            </a:prstGeom>
            <a:solidFill>
              <a:srgbClr val="99FF33"/>
            </a:solidFill>
            <a:ln w="9525">
              <a:solidFill>
                <a:srgbClr val="000000"/>
              </a:solidFill>
              <a:miter lim="800000"/>
              <a:headEnd/>
              <a:tailEnd/>
            </a:ln>
          </p:spPr>
          <p:txBody>
            <a:bodyPr/>
            <a:lstStyle/>
            <a:p>
              <a:pPr eaLnBrk="1" hangingPunct="1"/>
              <a:endParaRPr lang="zh-CN" altLang="en-US" sz="1600" b="1"/>
            </a:p>
          </p:txBody>
        </p:sp>
        <p:sp>
          <p:nvSpPr>
            <p:cNvPr id="86028" name="Line 51"/>
            <p:cNvSpPr>
              <a:spLocks noChangeShapeType="1"/>
            </p:cNvSpPr>
            <p:nvPr/>
          </p:nvSpPr>
          <p:spPr bwMode="auto">
            <a:xfrm>
              <a:off x="3862" y="3120"/>
              <a:ext cx="0" cy="2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6029" name="Group 52"/>
            <p:cNvGrpSpPr>
              <a:grpSpLocks/>
            </p:cNvGrpSpPr>
            <p:nvPr/>
          </p:nvGrpSpPr>
          <p:grpSpPr bwMode="auto">
            <a:xfrm>
              <a:off x="3530" y="2816"/>
              <a:ext cx="1181" cy="288"/>
              <a:chOff x="5470" y="2213"/>
              <a:chExt cx="1640" cy="520"/>
            </a:xfrm>
          </p:grpSpPr>
          <p:sp>
            <p:nvSpPr>
              <p:cNvPr id="86045" name="Line 53"/>
              <p:cNvSpPr>
                <a:spLocks noChangeShapeType="1"/>
              </p:cNvSpPr>
              <p:nvPr/>
            </p:nvSpPr>
            <p:spPr bwMode="auto">
              <a:xfrm flipV="1">
                <a:off x="6120" y="2223"/>
                <a:ext cx="0" cy="51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6046" name="Line 54"/>
              <p:cNvSpPr>
                <a:spLocks noChangeShapeType="1"/>
              </p:cNvSpPr>
              <p:nvPr/>
            </p:nvSpPr>
            <p:spPr bwMode="auto">
              <a:xfrm flipV="1">
                <a:off x="6270" y="2223"/>
                <a:ext cx="0" cy="51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6047" name="Line 55"/>
              <p:cNvSpPr>
                <a:spLocks noChangeShapeType="1"/>
              </p:cNvSpPr>
              <p:nvPr/>
            </p:nvSpPr>
            <p:spPr bwMode="auto">
              <a:xfrm flipV="1">
                <a:off x="6420" y="2223"/>
                <a:ext cx="0" cy="51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6048" name="Line 56"/>
              <p:cNvSpPr>
                <a:spLocks noChangeShapeType="1"/>
              </p:cNvSpPr>
              <p:nvPr/>
            </p:nvSpPr>
            <p:spPr bwMode="auto">
              <a:xfrm flipV="1">
                <a:off x="6570" y="2223"/>
                <a:ext cx="0" cy="51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6049" name="Line 57"/>
              <p:cNvSpPr>
                <a:spLocks noChangeShapeType="1"/>
              </p:cNvSpPr>
              <p:nvPr/>
            </p:nvSpPr>
            <p:spPr bwMode="auto">
              <a:xfrm flipV="1">
                <a:off x="7110" y="2223"/>
                <a:ext cx="0" cy="51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6050" name="Line 58"/>
              <p:cNvSpPr>
                <a:spLocks noChangeShapeType="1"/>
              </p:cNvSpPr>
              <p:nvPr/>
            </p:nvSpPr>
            <p:spPr bwMode="auto">
              <a:xfrm flipV="1">
                <a:off x="5470" y="2213"/>
                <a:ext cx="0" cy="51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grpSp>
        <p:sp>
          <p:nvSpPr>
            <p:cNvPr id="86030" name="Text Box 59"/>
            <p:cNvSpPr txBox="1">
              <a:spLocks noChangeArrowheads="1"/>
            </p:cNvSpPr>
            <p:nvPr/>
          </p:nvSpPr>
          <p:spPr bwMode="auto">
            <a:xfrm>
              <a:off x="4034" y="3164"/>
              <a:ext cx="70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sz="1400" b="0">
                  <a:latin typeface="Times New Roman" pitchFamily="18" charset="0"/>
                </a:rPr>
                <a:t>控制字段</a:t>
              </a:r>
            </a:p>
          </p:txBody>
        </p:sp>
        <p:sp>
          <p:nvSpPr>
            <p:cNvPr id="86031" name="Text Box 60"/>
            <p:cNvSpPr txBox="1">
              <a:spLocks noChangeArrowheads="1"/>
            </p:cNvSpPr>
            <p:nvPr/>
          </p:nvSpPr>
          <p:spPr bwMode="auto">
            <a:xfrm>
              <a:off x="4308" y="2943"/>
              <a:ext cx="41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sz="1400" b="0">
                  <a:latin typeface="Times New Roman" pitchFamily="18" charset="0"/>
                </a:rPr>
                <a:t>……</a:t>
              </a:r>
            </a:p>
          </p:txBody>
        </p:sp>
        <p:sp>
          <p:nvSpPr>
            <p:cNvPr id="86032" name="Text Box 61"/>
            <p:cNvSpPr txBox="1">
              <a:spLocks noChangeArrowheads="1"/>
            </p:cNvSpPr>
            <p:nvPr/>
          </p:nvSpPr>
          <p:spPr bwMode="auto">
            <a:xfrm>
              <a:off x="3995" y="2670"/>
              <a:ext cx="705"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sz="1400" b="0">
                  <a:latin typeface="Times New Roman" pitchFamily="18" charset="0"/>
                </a:rPr>
                <a:t>微命令信号</a:t>
              </a:r>
            </a:p>
          </p:txBody>
        </p:sp>
        <p:sp>
          <p:nvSpPr>
            <p:cNvPr id="86033" name="Text Box 62"/>
            <p:cNvSpPr txBox="1">
              <a:spLocks noChangeArrowheads="1"/>
            </p:cNvSpPr>
            <p:nvPr/>
          </p:nvSpPr>
          <p:spPr bwMode="auto">
            <a:xfrm>
              <a:off x="1406" y="1680"/>
              <a:ext cx="59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sz="1400" b="0">
                  <a:latin typeface="Times New Roman" pitchFamily="18" charset="0"/>
                </a:rPr>
                <a:t>指令寄存器</a:t>
              </a:r>
              <a:r>
                <a:rPr lang="en-US" altLang="zh-CN" sz="1400" b="0">
                  <a:latin typeface="Times New Roman" pitchFamily="18" charset="0"/>
                </a:rPr>
                <a:t>IR</a:t>
              </a:r>
            </a:p>
          </p:txBody>
        </p:sp>
        <p:sp>
          <p:nvSpPr>
            <p:cNvPr id="86035" name="Line 64"/>
            <p:cNvSpPr>
              <a:spLocks noChangeShapeType="1"/>
            </p:cNvSpPr>
            <p:nvPr/>
          </p:nvSpPr>
          <p:spPr bwMode="auto">
            <a:xfrm>
              <a:off x="3480" y="1909"/>
              <a:ext cx="0" cy="273"/>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6036" name="Line 65"/>
            <p:cNvSpPr>
              <a:spLocks noChangeShapeType="1"/>
            </p:cNvSpPr>
            <p:nvPr/>
          </p:nvSpPr>
          <p:spPr bwMode="auto">
            <a:xfrm>
              <a:off x="3581" y="1909"/>
              <a:ext cx="0" cy="273"/>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6037" name="Line 66"/>
            <p:cNvSpPr>
              <a:spLocks noChangeShapeType="1"/>
            </p:cNvSpPr>
            <p:nvPr/>
          </p:nvSpPr>
          <p:spPr bwMode="auto">
            <a:xfrm>
              <a:off x="3811" y="1902"/>
              <a:ext cx="0" cy="273"/>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6038" name="Text Box 67"/>
            <p:cNvSpPr txBox="1">
              <a:spLocks noChangeArrowheads="1"/>
            </p:cNvSpPr>
            <p:nvPr/>
          </p:nvSpPr>
          <p:spPr bwMode="auto">
            <a:xfrm>
              <a:off x="3660" y="1961"/>
              <a:ext cx="15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b="0">
                  <a:latin typeface="Times New Roman" pitchFamily="18" charset="0"/>
                </a:rPr>
                <a:t>…</a:t>
              </a:r>
            </a:p>
          </p:txBody>
        </p:sp>
        <p:sp>
          <p:nvSpPr>
            <p:cNvPr id="86039" name="Text Box 68"/>
            <p:cNvSpPr txBox="1">
              <a:spLocks noChangeArrowheads="1"/>
            </p:cNvSpPr>
            <p:nvPr/>
          </p:nvSpPr>
          <p:spPr bwMode="auto">
            <a:xfrm>
              <a:off x="3394" y="1754"/>
              <a:ext cx="525"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sz="1400" b="0">
                  <a:latin typeface="Times New Roman" pitchFamily="18" charset="0"/>
                </a:rPr>
                <a:t>状态条件</a:t>
              </a:r>
            </a:p>
          </p:txBody>
        </p:sp>
        <p:sp>
          <p:nvSpPr>
            <p:cNvPr id="86040" name="Text Box 69"/>
            <p:cNvSpPr txBox="1">
              <a:spLocks noChangeArrowheads="1"/>
            </p:cNvSpPr>
            <p:nvPr/>
          </p:nvSpPr>
          <p:spPr bwMode="auto">
            <a:xfrm>
              <a:off x="2674" y="3083"/>
              <a:ext cx="417"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r"/>
              <a:r>
                <a:rPr lang="zh-CN" altLang="en-US" sz="1400" b="0">
                  <a:latin typeface="Times New Roman" pitchFamily="18" charset="0"/>
                </a:rPr>
                <a:t>微指令</a:t>
              </a:r>
            </a:p>
            <a:p>
              <a:pPr algn="r"/>
              <a:r>
                <a:rPr lang="zh-CN" altLang="en-US" sz="1400" b="0">
                  <a:latin typeface="Times New Roman" pitchFamily="18" charset="0"/>
                </a:rPr>
                <a:t>寄存器</a:t>
              </a:r>
            </a:p>
          </p:txBody>
        </p:sp>
        <p:sp>
          <p:nvSpPr>
            <p:cNvPr id="86041" name="Text Box 70"/>
            <p:cNvSpPr txBox="1">
              <a:spLocks noChangeArrowheads="1"/>
            </p:cNvSpPr>
            <p:nvPr/>
          </p:nvSpPr>
          <p:spPr bwMode="auto">
            <a:xfrm>
              <a:off x="1636" y="3874"/>
              <a:ext cx="2470"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sz="1800"/>
                <a:t>图5.2</a:t>
              </a:r>
              <a:r>
                <a:rPr lang="en-US" altLang="zh-CN" sz="1800"/>
                <a:t>4</a:t>
              </a:r>
              <a:r>
                <a:rPr lang="zh-CN" altLang="en-US" sz="1800"/>
                <a:t>　微程序控制器组成原理框图</a:t>
              </a:r>
            </a:p>
          </p:txBody>
        </p:sp>
        <p:sp>
          <p:nvSpPr>
            <p:cNvPr id="86042" name="AutoShape 71"/>
            <p:cNvSpPr>
              <a:spLocks noChangeArrowheads="1"/>
            </p:cNvSpPr>
            <p:nvPr/>
          </p:nvSpPr>
          <p:spPr bwMode="auto">
            <a:xfrm flipV="1">
              <a:off x="2753" y="1783"/>
              <a:ext cx="641" cy="399"/>
            </a:xfrm>
            <a:custGeom>
              <a:avLst/>
              <a:gdLst>
                <a:gd name="T0" fmla="*/ 558 w 21600"/>
                <a:gd name="T1" fmla="*/ 0 h 21600"/>
                <a:gd name="T2" fmla="*/ 475 w 21600"/>
                <a:gd name="T3" fmla="*/ 72 h 21600"/>
                <a:gd name="T4" fmla="*/ 0 w 21600"/>
                <a:gd name="T5" fmla="*/ 372 h 21600"/>
                <a:gd name="T6" fmla="*/ 299 w 21600"/>
                <a:gd name="T7" fmla="*/ 399 h 21600"/>
                <a:gd name="T8" fmla="*/ 599 w 21600"/>
                <a:gd name="T9" fmla="*/ 238 h 21600"/>
                <a:gd name="T10" fmla="*/ 641 w 21600"/>
                <a:gd name="T11" fmla="*/ 72 h 21600"/>
                <a:gd name="T12" fmla="*/ 17694720 60000 65536"/>
                <a:gd name="T13" fmla="*/ 11796480 60000 65536"/>
                <a:gd name="T14" fmla="*/ 11796480 60000 65536"/>
                <a:gd name="T15" fmla="*/ 5898240 60000 65536"/>
                <a:gd name="T16" fmla="*/ 0 60000 65536"/>
                <a:gd name="T17" fmla="*/ 0 60000 65536"/>
                <a:gd name="T18" fmla="*/ 0 w 21600"/>
                <a:gd name="T19" fmla="*/ 18677 h 21600"/>
                <a:gd name="T20" fmla="*/ 20185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797" y="0"/>
                  </a:moveTo>
                  <a:lnTo>
                    <a:pt x="15993" y="3920"/>
                  </a:lnTo>
                  <a:lnTo>
                    <a:pt x="17425" y="3920"/>
                  </a:lnTo>
                  <a:lnTo>
                    <a:pt x="17425" y="18662"/>
                  </a:lnTo>
                  <a:lnTo>
                    <a:pt x="0" y="18662"/>
                  </a:lnTo>
                  <a:lnTo>
                    <a:pt x="0" y="21600"/>
                  </a:lnTo>
                  <a:lnTo>
                    <a:pt x="20168" y="21600"/>
                  </a:lnTo>
                  <a:lnTo>
                    <a:pt x="20168" y="3920"/>
                  </a:lnTo>
                  <a:lnTo>
                    <a:pt x="21600" y="3920"/>
                  </a:lnTo>
                  <a:close/>
                </a:path>
              </a:pathLst>
            </a:custGeom>
            <a:solidFill>
              <a:srgbClr val="99FF33"/>
            </a:solidFill>
            <a:ln w="9525">
              <a:solidFill>
                <a:srgbClr val="000000"/>
              </a:solidFill>
              <a:miter lim="800000"/>
              <a:headEnd/>
              <a:tailEnd/>
            </a:ln>
          </p:spPr>
          <p:txBody>
            <a:bodyPr/>
            <a:lstStyle/>
            <a:p>
              <a:pPr eaLnBrk="1" hangingPunct="1"/>
              <a:endParaRPr lang="zh-CN" altLang="en-US" sz="1600" b="1"/>
            </a:p>
          </p:txBody>
        </p:sp>
        <p:sp>
          <p:nvSpPr>
            <p:cNvPr id="86043" name="Freeform 72"/>
            <p:cNvSpPr>
              <a:spLocks/>
            </p:cNvSpPr>
            <p:nvPr/>
          </p:nvSpPr>
          <p:spPr bwMode="auto">
            <a:xfrm>
              <a:off x="1154" y="2116"/>
              <a:ext cx="1188" cy="280"/>
            </a:xfrm>
            <a:custGeom>
              <a:avLst/>
              <a:gdLst>
                <a:gd name="T0" fmla="*/ 1570 w 1650"/>
                <a:gd name="T1" fmla="*/ 380 h 380"/>
                <a:gd name="T2" fmla="*/ 1570 w 1650"/>
                <a:gd name="T3" fmla="*/ 80 h 380"/>
                <a:gd name="T4" fmla="*/ 160 w 1650"/>
                <a:gd name="T5" fmla="*/ 80 h 380"/>
                <a:gd name="T6" fmla="*/ 160 w 1650"/>
                <a:gd name="T7" fmla="*/ 290 h 380"/>
                <a:gd name="T8" fmla="*/ 230 w 1650"/>
                <a:gd name="T9" fmla="*/ 290 h 380"/>
                <a:gd name="T10" fmla="*/ 120 w 1650"/>
                <a:gd name="T11" fmla="*/ 360 h 380"/>
                <a:gd name="T12" fmla="*/ 0 w 1650"/>
                <a:gd name="T13" fmla="*/ 290 h 380"/>
                <a:gd name="T14" fmla="*/ 80 w 1650"/>
                <a:gd name="T15" fmla="*/ 290 h 380"/>
                <a:gd name="T16" fmla="*/ 80 w 1650"/>
                <a:gd name="T17" fmla="*/ 0 h 380"/>
                <a:gd name="T18" fmla="*/ 1650 w 1650"/>
                <a:gd name="T19" fmla="*/ 0 h 380"/>
                <a:gd name="T20" fmla="*/ 1650 w 1650"/>
                <a:gd name="T21" fmla="*/ 380 h 380"/>
                <a:gd name="T22" fmla="*/ 1570 w 1650"/>
                <a:gd name="T23" fmla="*/ 380 h 3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50"/>
                <a:gd name="T37" fmla="*/ 0 h 380"/>
                <a:gd name="T38" fmla="*/ 1650 w 1650"/>
                <a:gd name="T39" fmla="*/ 380 h 3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50" h="380">
                  <a:moveTo>
                    <a:pt x="1570" y="380"/>
                  </a:moveTo>
                  <a:lnTo>
                    <a:pt x="1570" y="80"/>
                  </a:lnTo>
                  <a:lnTo>
                    <a:pt x="160" y="80"/>
                  </a:lnTo>
                  <a:lnTo>
                    <a:pt x="160" y="290"/>
                  </a:lnTo>
                  <a:lnTo>
                    <a:pt x="230" y="290"/>
                  </a:lnTo>
                  <a:lnTo>
                    <a:pt x="120" y="360"/>
                  </a:lnTo>
                  <a:lnTo>
                    <a:pt x="0" y="290"/>
                  </a:lnTo>
                  <a:lnTo>
                    <a:pt x="80" y="290"/>
                  </a:lnTo>
                  <a:lnTo>
                    <a:pt x="80" y="0"/>
                  </a:lnTo>
                  <a:lnTo>
                    <a:pt x="1650" y="0"/>
                  </a:lnTo>
                  <a:lnTo>
                    <a:pt x="1650" y="380"/>
                  </a:lnTo>
                  <a:lnTo>
                    <a:pt x="1570" y="380"/>
                  </a:lnTo>
                  <a:close/>
                </a:path>
              </a:pathLst>
            </a:custGeom>
            <a:solidFill>
              <a:srgbClr val="99FF33"/>
            </a:solidFill>
            <a:ln w="9525">
              <a:solidFill>
                <a:srgbClr val="000000"/>
              </a:solidFill>
              <a:round/>
              <a:headEnd/>
              <a:tailEnd/>
            </a:ln>
          </p:spPr>
          <p:txBody>
            <a:bodyPr/>
            <a:lstStyle/>
            <a:p>
              <a:pPr eaLnBrk="1" hangingPunct="1"/>
              <a:endParaRPr lang="zh-CN" altLang="en-US" sz="1600" b="1"/>
            </a:p>
          </p:txBody>
        </p:sp>
        <p:sp>
          <p:nvSpPr>
            <p:cNvPr id="86044" name="Freeform 73"/>
            <p:cNvSpPr>
              <a:spLocks/>
            </p:cNvSpPr>
            <p:nvPr/>
          </p:nvSpPr>
          <p:spPr bwMode="auto">
            <a:xfrm>
              <a:off x="1198" y="2618"/>
              <a:ext cx="3254" cy="1085"/>
            </a:xfrm>
            <a:custGeom>
              <a:avLst/>
              <a:gdLst>
                <a:gd name="T0" fmla="*/ 90 w 4520"/>
                <a:gd name="T1" fmla="*/ 710 h 1470"/>
                <a:gd name="T2" fmla="*/ 90 w 4520"/>
                <a:gd name="T3" fmla="*/ 1380 h 1470"/>
                <a:gd name="T4" fmla="*/ 1470 w 4520"/>
                <a:gd name="T5" fmla="*/ 1380 h 1470"/>
                <a:gd name="T6" fmla="*/ 1470 w 4520"/>
                <a:gd name="T7" fmla="*/ 120 h 1470"/>
                <a:gd name="T8" fmla="*/ 1390 w 4520"/>
                <a:gd name="T9" fmla="*/ 120 h 1470"/>
                <a:gd name="T10" fmla="*/ 1510 w 4520"/>
                <a:gd name="T11" fmla="*/ 0 h 1470"/>
                <a:gd name="T12" fmla="*/ 1640 w 4520"/>
                <a:gd name="T13" fmla="*/ 130 h 1470"/>
                <a:gd name="T14" fmla="*/ 1550 w 4520"/>
                <a:gd name="T15" fmla="*/ 130 h 1470"/>
                <a:gd name="T16" fmla="*/ 1550 w 4520"/>
                <a:gd name="T17" fmla="*/ 1380 h 1470"/>
                <a:gd name="T18" fmla="*/ 3210 w 4520"/>
                <a:gd name="T19" fmla="*/ 1380 h 1470"/>
                <a:gd name="T20" fmla="*/ 3210 w 4520"/>
                <a:gd name="T21" fmla="*/ 1100 h 1470"/>
                <a:gd name="T22" fmla="*/ 3130 w 4520"/>
                <a:gd name="T23" fmla="*/ 1100 h 1470"/>
                <a:gd name="T24" fmla="*/ 3250 w 4520"/>
                <a:gd name="T25" fmla="*/ 980 h 1470"/>
                <a:gd name="T26" fmla="*/ 3370 w 4520"/>
                <a:gd name="T27" fmla="*/ 1100 h 1470"/>
                <a:gd name="T28" fmla="*/ 3290 w 4520"/>
                <a:gd name="T29" fmla="*/ 1100 h 1470"/>
                <a:gd name="T30" fmla="*/ 3290 w 4520"/>
                <a:gd name="T31" fmla="*/ 1380 h 1470"/>
                <a:gd name="T32" fmla="*/ 4360 w 4520"/>
                <a:gd name="T33" fmla="*/ 1380 h 1470"/>
                <a:gd name="T34" fmla="*/ 4356 w 4520"/>
                <a:gd name="T35" fmla="*/ 1120 h 1470"/>
                <a:gd name="T36" fmla="*/ 4280 w 4520"/>
                <a:gd name="T37" fmla="*/ 1120 h 1470"/>
                <a:gd name="T38" fmla="*/ 4400 w 4520"/>
                <a:gd name="T39" fmla="*/ 1000 h 1470"/>
                <a:gd name="T40" fmla="*/ 4520 w 4520"/>
                <a:gd name="T41" fmla="*/ 1120 h 1470"/>
                <a:gd name="T42" fmla="*/ 4430 w 4520"/>
                <a:gd name="T43" fmla="*/ 1120 h 1470"/>
                <a:gd name="T44" fmla="*/ 4430 w 4520"/>
                <a:gd name="T45" fmla="*/ 1470 h 1470"/>
                <a:gd name="T46" fmla="*/ 0 w 4520"/>
                <a:gd name="T47" fmla="*/ 1470 h 1470"/>
                <a:gd name="T48" fmla="*/ 0 w 4520"/>
                <a:gd name="T49" fmla="*/ 710 h 1470"/>
                <a:gd name="T50" fmla="*/ 90 w 4520"/>
                <a:gd name="T51" fmla="*/ 710 h 14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520"/>
                <a:gd name="T79" fmla="*/ 0 h 1470"/>
                <a:gd name="T80" fmla="*/ 4520 w 4520"/>
                <a:gd name="T81" fmla="*/ 1470 h 14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520" h="1470">
                  <a:moveTo>
                    <a:pt x="90" y="710"/>
                  </a:moveTo>
                  <a:lnTo>
                    <a:pt x="90" y="1380"/>
                  </a:lnTo>
                  <a:lnTo>
                    <a:pt x="1470" y="1380"/>
                  </a:lnTo>
                  <a:lnTo>
                    <a:pt x="1470" y="120"/>
                  </a:lnTo>
                  <a:lnTo>
                    <a:pt x="1390" y="120"/>
                  </a:lnTo>
                  <a:lnTo>
                    <a:pt x="1510" y="0"/>
                  </a:lnTo>
                  <a:lnTo>
                    <a:pt x="1640" y="130"/>
                  </a:lnTo>
                  <a:lnTo>
                    <a:pt x="1550" y="130"/>
                  </a:lnTo>
                  <a:lnTo>
                    <a:pt x="1550" y="1380"/>
                  </a:lnTo>
                  <a:lnTo>
                    <a:pt x="3210" y="1380"/>
                  </a:lnTo>
                  <a:lnTo>
                    <a:pt x="3210" y="1100"/>
                  </a:lnTo>
                  <a:lnTo>
                    <a:pt x="3130" y="1100"/>
                  </a:lnTo>
                  <a:lnTo>
                    <a:pt x="3250" y="980"/>
                  </a:lnTo>
                  <a:lnTo>
                    <a:pt x="3370" y="1100"/>
                  </a:lnTo>
                  <a:lnTo>
                    <a:pt x="3290" y="1100"/>
                  </a:lnTo>
                  <a:lnTo>
                    <a:pt x="3290" y="1380"/>
                  </a:lnTo>
                  <a:lnTo>
                    <a:pt x="4360" y="1380"/>
                  </a:lnTo>
                  <a:lnTo>
                    <a:pt x="4356" y="1120"/>
                  </a:lnTo>
                  <a:lnTo>
                    <a:pt x="4280" y="1120"/>
                  </a:lnTo>
                  <a:lnTo>
                    <a:pt x="4400" y="1000"/>
                  </a:lnTo>
                  <a:lnTo>
                    <a:pt x="4520" y="1120"/>
                  </a:lnTo>
                  <a:lnTo>
                    <a:pt x="4430" y="1120"/>
                  </a:lnTo>
                  <a:lnTo>
                    <a:pt x="4430" y="1470"/>
                  </a:lnTo>
                  <a:lnTo>
                    <a:pt x="0" y="1470"/>
                  </a:lnTo>
                  <a:lnTo>
                    <a:pt x="0" y="710"/>
                  </a:lnTo>
                  <a:lnTo>
                    <a:pt x="90" y="710"/>
                  </a:lnTo>
                  <a:close/>
                </a:path>
              </a:pathLst>
            </a:custGeom>
            <a:solidFill>
              <a:srgbClr val="99FF33"/>
            </a:solidFill>
            <a:ln w="9525">
              <a:solidFill>
                <a:srgbClr val="000000"/>
              </a:solidFill>
              <a:round/>
              <a:headEnd/>
              <a:tailEnd/>
            </a:ln>
          </p:spPr>
          <p:txBody>
            <a:bodyPr/>
            <a:lstStyle/>
            <a:p>
              <a:pPr eaLnBrk="1" hangingPunct="1"/>
              <a:endParaRPr lang="zh-CN" altLang="en-US" sz="1600" b="1"/>
            </a:p>
          </p:txBody>
        </p:sp>
      </p:grpSp>
      <p:sp>
        <p:nvSpPr>
          <p:cNvPr id="39" name="Rectangle 2"/>
          <p:cNvSpPr txBox="1">
            <a:spLocks noChangeArrowheads="1"/>
          </p:cNvSpPr>
          <p:nvPr/>
        </p:nvSpPr>
        <p:spPr>
          <a:xfrm>
            <a:off x="432578" y="620688"/>
            <a:ext cx="5194920" cy="648072"/>
          </a:xfrm>
          <a:prstGeom prst="rect">
            <a:avLst/>
          </a:prstGeom>
        </p:spPr>
        <p:txBody>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a:lstStyle>
          <a:p>
            <a:pPr eaLnBrk="1" hangingPunct="1"/>
            <a:r>
              <a:rPr lang="en-US" altLang="zh-CN">
                <a:cs typeface="Times New Roman" pitchFamily="18" charset="0"/>
              </a:rPr>
              <a:t>5</a:t>
            </a:r>
            <a:r>
              <a:rPr lang="en-US" altLang="zh-CN"/>
              <a:t>.4.1 </a:t>
            </a:r>
            <a:r>
              <a:rPr lang="zh-CN" altLang="en-US"/>
              <a:t>微程序控制原理</a:t>
            </a:r>
          </a:p>
        </p:txBody>
      </p:sp>
      <p:sp>
        <p:nvSpPr>
          <p:cNvPr id="3" name="日期占位符 2"/>
          <p:cNvSpPr>
            <a:spLocks noGrp="1"/>
          </p:cNvSpPr>
          <p:nvPr>
            <p:ph type="dt" sz="half" idx="10"/>
          </p:nvPr>
        </p:nvSpPr>
        <p:spPr/>
        <p:txBody>
          <a:bodyPr/>
          <a:lstStyle/>
          <a:p>
            <a:pPr>
              <a:defRPr/>
            </a:pPr>
            <a:fld id="{1DE5F042-A38F-44A1-BAA8-18D38ECE943E}" type="datetime11">
              <a:rPr lang="zh-CN" altLang="en-US" smtClean="0"/>
              <a:t>09:11:07</a:t>
            </a:fld>
            <a:endParaRPr lang="en-US" altLang="zh-CN"/>
          </a:p>
        </p:txBody>
      </p:sp>
      <p:sp>
        <p:nvSpPr>
          <p:cNvPr id="5" name="灯片编号占位符 4"/>
          <p:cNvSpPr>
            <a:spLocks noGrp="1"/>
          </p:cNvSpPr>
          <p:nvPr>
            <p:ph type="sldNum" sz="quarter" idx="12"/>
          </p:nvPr>
        </p:nvSpPr>
        <p:spPr/>
        <p:txBody>
          <a:bodyPr/>
          <a:lstStyle/>
          <a:p>
            <a:pPr>
              <a:defRPr/>
            </a:pPr>
            <a:fld id="{128B08FC-01B2-4106-965F-E3782BA43ADA}" type="slidenum">
              <a:rPr lang="en-US" altLang="zh-CN" smtClean="0"/>
              <a:pPr>
                <a:defRPr/>
              </a:pPr>
              <a:t>68</a:t>
            </a:fld>
            <a:endParaRPr lang="en-US" altLang="zh-CN"/>
          </a:p>
        </p:txBody>
      </p:sp>
    </p:spTree>
    <p:extLst>
      <p:ext uri="{BB962C8B-B14F-4D97-AF65-F5344CB8AC3E}">
        <p14:creationId xmlns:p14="http://schemas.microsoft.com/office/powerpoint/2010/main" val="37390011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 calcmode="lin" valueType="num">
                                      <p:cBhvr additive="base">
                                        <p:cTn id="7" dur="500" fill="hold"/>
                                        <p:tgtEl>
                                          <p:spTgt spid="911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11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089" name="Group 49"/>
          <p:cNvGrpSpPr>
            <a:grpSpLocks/>
          </p:cNvGrpSpPr>
          <p:nvPr/>
        </p:nvGrpSpPr>
        <p:grpSpPr bwMode="auto">
          <a:xfrm>
            <a:off x="1936041" y="1199354"/>
            <a:ext cx="5334000" cy="3211513"/>
            <a:chOff x="2400" y="192"/>
            <a:chExt cx="3360" cy="2023"/>
          </a:xfrm>
        </p:grpSpPr>
        <p:sp>
          <p:nvSpPr>
            <p:cNvPr id="87042" name="Rectangle 3"/>
            <p:cNvSpPr>
              <a:spLocks noChangeArrowheads="1"/>
            </p:cNvSpPr>
            <p:nvPr/>
          </p:nvSpPr>
          <p:spPr bwMode="auto">
            <a:xfrm>
              <a:off x="4380" y="1625"/>
              <a:ext cx="1380" cy="221"/>
            </a:xfrm>
            <a:prstGeom prst="rect">
              <a:avLst/>
            </a:prstGeom>
            <a:solidFill>
              <a:srgbClr val="CCFFFF"/>
            </a:solidFill>
            <a:ln w="9525">
              <a:solidFill>
                <a:srgbClr val="000000"/>
              </a:solidFill>
              <a:miter lim="800000"/>
              <a:headEnd/>
              <a:tailEnd/>
            </a:ln>
          </p:spPr>
          <p:txBody>
            <a:bodyPr/>
            <a:lstStyle/>
            <a:p>
              <a:pPr eaLnBrk="1" hangingPunct="1"/>
              <a:endParaRPr lang="zh-CN" altLang="en-US" sz="1600" b="1"/>
            </a:p>
          </p:txBody>
        </p:sp>
        <p:sp>
          <p:nvSpPr>
            <p:cNvPr id="87043" name="Text Box 4"/>
            <p:cNvSpPr txBox="1">
              <a:spLocks noChangeArrowheads="1"/>
            </p:cNvSpPr>
            <p:nvPr/>
          </p:nvSpPr>
          <p:spPr bwMode="auto">
            <a:xfrm>
              <a:off x="4380" y="702"/>
              <a:ext cx="558" cy="627"/>
            </a:xfrm>
            <a:prstGeom prst="rect">
              <a:avLst/>
            </a:prstGeom>
            <a:solidFill>
              <a:srgbClr val="FFFF99"/>
            </a:solidFill>
            <a:ln w="9525">
              <a:solidFill>
                <a:srgbClr val="000000"/>
              </a:solidFill>
              <a:miter lim="800000"/>
              <a:headEnd/>
              <a:tailEnd/>
            </a:ln>
          </p:spPr>
          <p:txBody>
            <a:bodyPr tIns="2160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endParaRPr lang="zh-CN" altLang="en-US" sz="1400">
                <a:latin typeface="Times New Roman" pitchFamily="18" charset="0"/>
              </a:endParaRPr>
            </a:p>
            <a:p>
              <a:pPr algn="ctr"/>
              <a:r>
                <a:rPr lang="zh-CN" altLang="en-US" sz="1400">
                  <a:latin typeface="Times New Roman" pitchFamily="18" charset="0"/>
                </a:rPr>
                <a:t>地址转移</a:t>
              </a:r>
            </a:p>
            <a:p>
              <a:pPr algn="ctr"/>
              <a:r>
                <a:rPr lang="zh-CN" altLang="en-US" sz="1400">
                  <a:latin typeface="Times New Roman" pitchFamily="18" charset="0"/>
                </a:rPr>
                <a:t>逻辑</a:t>
              </a:r>
            </a:p>
          </p:txBody>
        </p:sp>
        <p:sp>
          <p:nvSpPr>
            <p:cNvPr id="87044" name="Text Box 5"/>
            <p:cNvSpPr txBox="1">
              <a:spLocks noChangeArrowheads="1"/>
            </p:cNvSpPr>
            <p:nvPr/>
          </p:nvSpPr>
          <p:spPr bwMode="auto">
            <a:xfrm>
              <a:off x="3408" y="207"/>
              <a:ext cx="588" cy="221"/>
            </a:xfrm>
            <a:prstGeom prst="rect">
              <a:avLst/>
            </a:prstGeom>
            <a:solidFill>
              <a:srgbClr val="CCFFFF"/>
            </a:solidFill>
            <a:ln w="9525">
              <a:solidFill>
                <a:srgbClr val="000000"/>
              </a:solidFill>
              <a:miter lim="800000"/>
              <a:headEnd/>
              <a:tailEnd/>
            </a:ln>
          </p:spPr>
          <p:txBody>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en-US" altLang="zh-CN" sz="1400">
                  <a:latin typeface="Times New Roman" pitchFamily="18" charset="0"/>
                </a:rPr>
                <a:t>OP</a:t>
              </a:r>
            </a:p>
          </p:txBody>
        </p:sp>
        <p:sp>
          <p:nvSpPr>
            <p:cNvPr id="87045" name="Text Box 6"/>
            <p:cNvSpPr txBox="1">
              <a:spLocks noChangeArrowheads="1"/>
            </p:cNvSpPr>
            <p:nvPr/>
          </p:nvSpPr>
          <p:spPr bwMode="auto">
            <a:xfrm>
              <a:off x="3264" y="912"/>
              <a:ext cx="798" cy="218"/>
            </a:xfrm>
            <a:prstGeom prst="rect">
              <a:avLst/>
            </a:prstGeom>
            <a:solidFill>
              <a:srgbClr val="CCFFFF"/>
            </a:solidFill>
            <a:ln w="9525">
              <a:solidFill>
                <a:srgbClr val="000000"/>
              </a:solidFill>
              <a:miter lim="800000"/>
              <a:headEnd/>
              <a:tailEnd/>
            </a:ln>
          </p:spPr>
          <p:txBody>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l"/>
              <a:r>
                <a:rPr lang="zh-CN" altLang="en-US" sz="1400">
                  <a:latin typeface="Times New Roman" pitchFamily="18" charset="0"/>
                </a:rPr>
                <a:t>微地址寄存器</a:t>
              </a:r>
            </a:p>
          </p:txBody>
        </p:sp>
        <p:grpSp>
          <p:nvGrpSpPr>
            <p:cNvPr id="87046" name="Group 7"/>
            <p:cNvGrpSpPr>
              <a:grpSpLocks/>
            </p:cNvGrpSpPr>
            <p:nvPr/>
          </p:nvGrpSpPr>
          <p:grpSpPr bwMode="auto">
            <a:xfrm>
              <a:off x="2400" y="901"/>
              <a:ext cx="684" cy="753"/>
              <a:chOff x="1700" y="1620"/>
              <a:chExt cx="1140" cy="1020"/>
            </a:xfrm>
          </p:grpSpPr>
          <p:sp>
            <p:nvSpPr>
              <p:cNvPr id="87084" name="Freeform 8"/>
              <p:cNvSpPr>
                <a:spLocks/>
              </p:cNvSpPr>
              <p:nvPr/>
            </p:nvSpPr>
            <p:spPr bwMode="auto">
              <a:xfrm>
                <a:off x="1700" y="1620"/>
                <a:ext cx="1140" cy="250"/>
              </a:xfrm>
              <a:custGeom>
                <a:avLst/>
                <a:gdLst>
                  <a:gd name="T0" fmla="*/ 160 w 1140"/>
                  <a:gd name="T1" fmla="*/ 0 h 250"/>
                  <a:gd name="T2" fmla="*/ 970 w 1140"/>
                  <a:gd name="T3" fmla="*/ 0 h 250"/>
                  <a:gd name="T4" fmla="*/ 1140 w 1140"/>
                  <a:gd name="T5" fmla="*/ 250 h 250"/>
                  <a:gd name="T6" fmla="*/ 0 w 1140"/>
                  <a:gd name="T7" fmla="*/ 248 h 250"/>
                  <a:gd name="T8" fmla="*/ 160 w 1140"/>
                  <a:gd name="T9" fmla="*/ 0 h 250"/>
                  <a:gd name="T10" fmla="*/ 0 60000 65536"/>
                  <a:gd name="T11" fmla="*/ 0 60000 65536"/>
                  <a:gd name="T12" fmla="*/ 0 60000 65536"/>
                  <a:gd name="T13" fmla="*/ 0 60000 65536"/>
                  <a:gd name="T14" fmla="*/ 0 60000 65536"/>
                  <a:gd name="T15" fmla="*/ 0 w 1140"/>
                  <a:gd name="T16" fmla="*/ 0 h 250"/>
                  <a:gd name="T17" fmla="*/ 1140 w 1140"/>
                  <a:gd name="T18" fmla="*/ 250 h 250"/>
                </a:gdLst>
                <a:ahLst/>
                <a:cxnLst>
                  <a:cxn ang="T10">
                    <a:pos x="T0" y="T1"/>
                  </a:cxn>
                  <a:cxn ang="T11">
                    <a:pos x="T2" y="T3"/>
                  </a:cxn>
                  <a:cxn ang="T12">
                    <a:pos x="T4" y="T5"/>
                  </a:cxn>
                  <a:cxn ang="T13">
                    <a:pos x="T6" y="T7"/>
                  </a:cxn>
                  <a:cxn ang="T14">
                    <a:pos x="T8" y="T9"/>
                  </a:cxn>
                </a:cxnLst>
                <a:rect l="T15" t="T16" r="T17" b="T18"/>
                <a:pathLst>
                  <a:path w="1140" h="250">
                    <a:moveTo>
                      <a:pt x="160" y="0"/>
                    </a:moveTo>
                    <a:lnTo>
                      <a:pt x="970" y="0"/>
                    </a:lnTo>
                    <a:lnTo>
                      <a:pt x="1140" y="250"/>
                    </a:lnTo>
                    <a:lnTo>
                      <a:pt x="0" y="248"/>
                    </a:lnTo>
                    <a:lnTo>
                      <a:pt x="160" y="0"/>
                    </a:lnTo>
                    <a:close/>
                  </a:path>
                </a:pathLst>
              </a:custGeom>
              <a:solidFill>
                <a:srgbClr val="FFFF99"/>
              </a:solidFill>
              <a:ln w="9525">
                <a:solidFill>
                  <a:srgbClr val="000000"/>
                </a:solidFill>
                <a:round/>
                <a:headEnd/>
                <a:tailEnd/>
              </a:ln>
            </p:spPr>
            <p:txBody>
              <a:bodyPr/>
              <a:lstStyle/>
              <a:p>
                <a:pPr eaLnBrk="1" hangingPunct="1"/>
                <a:endParaRPr lang="zh-CN" altLang="en-US" sz="1600" b="1"/>
              </a:p>
            </p:txBody>
          </p:sp>
          <p:sp>
            <p:nvSpPr>
              <p:cNvPr id="87085" name="Text Box 9"/>
              <p:cNvSpPr txBox="1">
                <a:spLocks noChangeArrowheads="1"/>
              </p:cNvSpPr>
              <p:nvPr/>
            </p:nvSpPr>
            <p:spPr bwMode="auto">
              <a:xfrm>
                <a:off x="1700" y="1870"/>
                <a:ext cx="1140" cy="770"/>
              </a:xfrm>
              <a:prstGeom prst="rect">
                <a:avLst/>
              </a:prstGeom>
              <a:solidFill>
                <a:srgbClr val="FFFF99"/>
              </a:solidFill>
              <a:ln w="9525">
                <a:solidFill>
                  <a:srgbClr val="000000"/>
                </a:solidFill>
                <a:miter lim="800000"/>
                <a:headEnd/>
                <a:tailEnd/>
              </a:ln>
            </p:spPr>
            <p:txBody>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endParaRPr lang="zh-CN" altLang="en-US" sz="1400">
                  <a:latin typeface="Times New Roman" pitchFamily="18" charset="0"/>
                </a:endParaRPr>
              </a:p>
            </p:txBody>
          </p:sp>
          <p:sp>
            <p:nvSpPr>
              <p:cNvPr id="87086" name="Text Box 10"/>
              <p:cNvSpPr txBox="1">
                <a:spLocks noChangeArrowheads="1"/>
              </p:cNvSpPr>
              <p:nvPr/>
            </p:nvSpPr>
            <p:spPr bwMode="auto">
              <a:xfrm>
                <a:off x="1880" y="1660"/>
                <a:ext cx="800" cy="2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sz="1400">
                    <a:latin typeface="Times New Roman" pitchFamily="18" charset="0"/>
                  </a:rPr>
                  <a:t>地址译码</a:t>
                </a:r>
              </a:p>
            </p:txBody>
          </p:sp>
          <p:sp>
            <p:nvSpPr>
              <p:cNvPr id="87087" name="Text Box 11"/>
              <p:cNvSpPr txBox="1">
                <a:spLocks noChangeArrowheads="1"/>
              </p:cNvSpPr>
              <p:nvPr/>
            </p:nvSpPr>
            <p:spPr bwMode="auto">
              <a:xfrm>
                <a:off x="1900" y="2140"/>
                <a:ext cx="810" cy="24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200">
                    <a:latin typeface="Times New Roman" pitchFamily="18" charset="0"/>
                  </a:rPr>
                  <a:t>控制存储器</a:t>
                </a:r>
              </a:p>
            </p:txBody>
          </p:sp>
        </p:grpSp>
        <p:sp>
          <p:nvSpPr>
            <p:cNvPr id="87047" name="Text Box 12"/>
            <p:cNvSpPr txBox="1">
              <a:spLocks noChangeArrowheads="1"/>
            </p:cNvSpPr>
            <p:nvPr/>
          </p:nvSpPr>
          <p:spPr bwMode="auto">
            <a:xfrm>
              <a:off x="4440" y="1676"/>
              <a:ext cx="4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en-US" altLang="zh-CN" sz="1400">
                  <a:latin typeface="Times New Roman" pitchFamily="18" charset="0"/>
                </a:rPr>
                <a:t>P</a:t>
              </a:r>
              <a:r>
                <a:rPr lang="zh-CN" altLang="en-US" sz="1400">
                  <a:latin typeface="Times New Roman" pitchFamily="18" charset="0"/>
                </a:rPr>
                <a:t>字段</a:t>
              </a:r>
            </a:p>
          </p:txBody>
        </p:sp>
        <p:sp>
          <p:nvSpPr>
            <p:cNvPr id="87048" name="AutoShape 13"/>
            <p:cNvSpPr>
              <a:spLocks noChangeArrowheads="1"/>
            </p:cNvSpPr>
            <p:nvPr/>
          </p:nvSpPr>
          <p:spPr bwMode="auto">
            <a:xfrm>
              <a:off x="4056" y="960"/>
              <a:ext cx="324" cy="106"/>
            </a:xfrm>
            <a:prstGeom prst="leftArrow">
              <a:avLst>
                <a:gd name="adj1" fmla="val 50000"/>
                <a:gd name="adj2" fmla="val 76415"/>
              </a:avLst>
            </a:prstGeom>
            <a:solidFill>
              <a:srgbClr val="99FF33"/>
            </a:solidFill>
            <a:ln w="9525">
              <a:solidFill>
                <a:srgbClr val="000000"/>
              </a:solidFill>
              <a:miter lim="800000"/>
              <a:headEnd/>
              <a:tailEnd/>
            </a:ln>
          </p:spPr>
          <p:txBody>
            <a:bodyPr/>
            <a:lstStyle/>
            <a:p>
              <a:pPr eaLnBrk="1" hangingPunct="1"/>
              <a:endParaRPr lang="zh-CN" altLang="en-US" sz="1600" b="1"/>
            </a:p>
          </p:txBody>
        </p:sp>
        <p:sp>
          <p:nvSpPr>
            <p:cNvPr id="87049" name="Line 14"/>
            <p:cNvSpPr>
              <a:spLocks noChangeShapeType="1"/>
            </p:cNvSpPr>
            <p:nvPr/>
          </p:nvSpPr>
          <p:spPr bwMode="auto">
            <a:xfrm>
              <a:off x="4938" y="1632"/>
              <a:ext cx="0" cy="2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7050" name="Group 15"/>
            <p:cNvGrpSpPr>
              <a:grpSpLocks/>
            </p:cNvGrpSpPr>
            <p:nvPr/>
          </p:nvGrpSpPr>
          <p:grpSpPr bwMode="auto">
            <a:xfrm>
              <a:off x="4662" y="1328"/>
              <a:ext cx="984" cy="288"/>
              <a:chOff x="5470" y="2213"/>
              <a:chExt cx="1640" cy="520"/>
            </a:xfrm>
          </p:grpSpPr>
          <p:sp>
            <p:nvSpPr>
              <p:cNvPr id="87078" name="Line 16"/>
              <p:cNvSpPr>
                <a:spLocks noChangeShapeType="1"/>
              </p:cNvSpPr>
              <p:nvPr/>
            </p:nvSpPr>
            <p:spPr bwMode="auto">
              <a:xfrm flipV="1">
                <a:off x="6120" y="2223"/>
                <a:ext cx="0" cy="51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7079" name="Line 17"/>
              <p:cNvSpPr>
                <a:spLocks noChangeShapeType="1"/>
              </p:cNvSpPr>
              <p:nvPr/>
            </p:nvSpPr>
            <p:spPr bwMode="auto">
              <a:xfrm flipV="1">
                <a:off x="6270" y="2223"/>
                <a:ext cx="0" cy="51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7080" name="Line 18"/>
              <p:cNvSpPr>
                <a:spLocks noChangeShapeType="1"/>
              </p:cNvSpPr>
              <p:nvPr/>
            </p:nvSpPr>
            <p:spPr bwMode="auto">
              <a:xfrm flipV="1">
                <a:off x="6420" y="2223"/>
                <a:ext cx="0" cy="51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7081" name="Line 19"/>
              <p:cNvSpPr>
                <a:spLocks noChangeShapeType="1"/>
              </p:cNvSpPr>
              <p:nvPr/>
            </p:nvSpPr>
            <p:spPr bwMode="auto">
              <a:xfrm flipV="1">
                <a:off x="6570" y="2223"/>
                <a:ext cx="0" cy="51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7082" name="Line 20"/>
              <p:cNvSpPr>
                <a:spLocks noChangeShapeType="1"/>
              </p:cNvSpPr>
              <p:nvPr/>
            </p:nvSpPr>
            <p:spPr bwMode="auto">
              <a:xfrm flipV="1">
                <a:off x="7110" y="2223"/>
                <a:ext cx="0" cy="51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7083" name="Line 21"/>
              <p:cNvSpPr>
                <a:spLocks noChangeShapeType="1"/>
              </p:cNvSpPr>
              <p:nvPr/>
            </p:nvSpPr>
            <p:spPr bwMode="auto">
              <a:xfrm flipV="1">
                <a:off x="5470" y="2213"/>
                <a:ext cx="0" cy="51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grpSp>
        <p:sp>
          <p:nvSpPr>
            <p:cNvPr id="87051" name="Text Box 22"/>
            <p:cNvSpPr txBox="1">
              <a:spLocks noChangeArrowheads="1"/>
            </p:cNvSpPr>
            <p:nvPr/>
          </p:nvSpPr>
          <p:spPr bwMode="auto">
            <a:xfrm>
              <a:off x="5082" y="1676"/>
              <a:ext cx="58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sz="1400">
                  <a:latin typeface="Times New Roman" pitchFamily="18" charset="0"/>
                </a:rPr>
                <a:t>控制字段</a:t>
              </a:r>
            </a:p>
          </p:txBody>
        </p:sp>
        <p:sp>
          <p:nvSpPr>
            <p:cNvPr id="87052" name="Text Box 23"/>
            <p:cNvSpPr txBox="1">
              <a:spLocks noChangeArrowheads="1"/>
            </p:cNvSpPr>
            <p:nvPr/>
          </p:nvSpPr>
          <p:spPr bwMode="auto">
            <a:xfrm>
              <a:off x="5310" y="1455"/>
              <a:ext cx="34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sz="1400">
                  <a:latin typeface="Times New Roman" pitchFamily="18" charset="0"/>
                </a:rPr>
                <a:t>……</a:t>
              </a:r>
            </a:p>
          </p:txBody>
        </p:sp>
        <p:sp>
          <p:nvSpPr>
            <p:cNvPr id="87053" name="Text Box 24"/>
            <p:cNvSpPr txBox="1">
              <a:spLocks noChangeArrowheads="1"/>
            </p:cNvSpPr>
            <p:nvPr/>
          </p:nvSpPr>
          <p:spPr bwMode="auto">
            <a:xfrm>
              <a:off x="5060" y="1143"/>
              <a:ext cx="588"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sz="1400">
                  <a:latin typeface="Times New Roman" pitchFamily="18" charset="0"/>
                </a:rPr>
                <a:t>微命令信号</a:t>
              </a:r>
            </a:p>
          </p:txBody>
        </p:sp>
        <p:sp>
          <p:nvSpPr>
            <p:cNvPr id="87054" name="Text Box 25"/>
            <p:cNvSpPr txBox="1">
              <a:spLocks noChangeArrowheads="1"/>
            </p:cNvSpPr>
            <p:nvPr/>
          </p:nvSpPr>
          <p:spPr bwMode="auto">
            <a:xfrm>
              <a:off x="2784" y="192"/>
              <a:ext cx="58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sz="1400">
                  <a:latin typeface="Times New Roman" pitchFamily="18" charset="0"/>
                </a:rPr>
                <a:t>指令寄存器</a:t>
              </a:r>
              <a:r>
                <a:rPr lang="en-US" altLang="zh-CN" sz="1400">
                  <a:latin typeface="Times New Roman" pitchFamily="18" charset="0"/>
                </a:rPr>
                <a:t>IR</a:t>
              </a:r>
            </a:p>
          </p:txBody>
        </p:sp>
        <p:sp>
          <p:nvSpPr>
            <p:cNvPr id="87056" name="Line 27"/>
            <p:cNvSpPr>
              <a:spLocks noChangeShapeType="1"/>
            </p:cNvSpPr>
            <p:nvPr/>
          </p:nvSpPr>
          <p:spPr bwMode="auto">
            <a:xfrm>
              <a:off x="4602" y="421"/>
              <a:ext cx="0" cy="273"/>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7057" name="Line 28"/>
            <p:cNvSpPr>
              <a:spLocks noChangeShapeType="1"/>
            </p:cNvSpPr>
            <p:nvPr/>
          </p:nvSpPr>
          <p:spPr bwMode="auto">
            <a:xfrm>
              <a:off x="4686" y="421"/>
              <a:ext cx="0" cy="273"/>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7058" name="Line 29"/>
            <p:cNvSpPr>
              <a:spLocks noChangeShapeType="1"/>
            </p:cNvSpPr>
            <p:nvPr/>
          </p:nvSpPr>
          <p:spPr bwMode="auto">
            <a:xfrm>
              <a:off x="4896" y="414"/>
              <a:ext cx="0" cy="273"/>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87059" name="Text Box 30"/>
            <p:cNvSpPr txBox="1">
              <a:spLocks noChangeArrowheads="1"/>
            </p:cNvSpPr>
            <p:nvPr/>
          </p:nvSpPr>
          <p:spPr bwMode="auto">
            <a:xfrm>
              <a:off x="4752" y="480"/>
              <a:ext cx="12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87060" name="Text Box 31"/>
            <p:cNvSpPr txBox="1">
              <a:spLocks noChangeArrowheads="1"/>
            </p:cNvSpPr>
            <p:nvPr/>
          </p:nvSpPr>
          <p:spPr bwMode="auto">
            <a:xfrm>
              <a:off x="4548" y="266"/>
              <a:ext cx="438"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sz="1200">
                  <a:latin typeface="Times New Roman" pitchFamily="18" charset="0"/>
                </a:rPr>
                <a:t>状态条件</a:t>
              </a:r>
            </a:p>
          </p:txBody>
        </p:sp>
        <p:sp>
          <p:nvSpPr>
            <p:cNvPr id="87061" name="Text Box 32"/>
            <p:cNvSpPr txBox="1">
              <a:spLocks noChangeArrowheads="1"/>
            </p:cNvSpPr>
            <p:nvPr/>
          </p:nvSpPr>
          <p:spPr bwMode="auto">
            <a:xfrm>
              <a:off x="3948" y="1595"/>
              <a:ext cx="348"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r"/>
              <a:r>
                <a:rPr lang="zh-CN" altLang="en-US" sz="1400">
                  <a:latin typeface="Times New Roman" pitchFamily="18" charset="0"/>
                </a:rPr>
                <a:t>微指令</a:t>
              </a:r>
            </a:p>
            <a:p>
              <a:pPr algn="r"/>
              <a:r>
                <a:rPr lang="zh-CN" altLang="en-US" sz="1400">
                  <a:latin typeface="Times New Roman" pitchFamily="18" charset="0"/>
                </a:rPr>
                <a:t>寄存器</a:t>
              </a:r>
            </a:p>
          </p:txBody>
        </p:sp>
        <p:sp>
          <p:nvSpPr>
            <p:cNvPr id="87063" name="AutoShape 34"/>
            <p:cNvSpPr>
              <a:spLocks noChangeArrowheads="1"/>
            </p:cNvSpPr>
            <p:nvPr/>
          </p:nvSpPr>
          <p:spPr bwMode="auto">
            <a:xfrm flipV="1">
              <a:off x="3996" y="295"/>
              <a:ext cx="534" cy="399"/>
            </a:xfrm>
            <a:custGeom>
              <a:avLst/>
              <a:gdLst>
                <a:gd name="T0" fmla="*/ 737717 w 21600"/>
                <a:gd name="T1" fmla="*/ 0 h 21600"/>
                <a:gd name="T2" fmla="*/ 627670 w 21600"/>
                <a:gd name="T3" fmla="*/ 114953 h 21600"/>
                <a:gd name="T4" fmla="*/ 0 w 21600"/>
                <a:gd name="T5" fmla="*/ 590363 h 21600"/>
                <a:gd name="T6" fmla="*/ 395762 w 21600"/>
                <a:gd name="T7" fmla="*/ 633412 h 21600"/>
                <a:gd name="T8" fmla="*/ 791524 w 21600"/>
                <a:gd name="T9" fmla="*/ 378258 h 21600"/>
                <a:gd name="T10" fmla="*/ 847725 w 21600"/>
                <a:gd name="T11" fmla="*/ 114953 h 21600"/>
                <a:gd name="T12" fmla="*/ 17694720 60000 65536"/>
                <a:gd name="T13" fmla="*/ 11796480 60000 65536"/>
                <a:gd name="T14" fmla="*/ 11796480 60000 65536"/>
                <a:gd name="T15" fmla="*/ 5898240 60000 65536"/>
                <a:gd name="T16" fmla="*/ 0 60000 65536"/>
                <a:gd name="T17" fmla="*/ 0 60000 65536"/>
                <a:gd name="T18" fmla="*/ 0 w 21600"/>
                <a:gd name="T19" fmla="*/ 18662 h 21600"/>
                <a:gd name="T20" fmla="*/ 20168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797" y="0"/>
                  </a:moveTo>
                  <a:lnTo>
                    <a:pt x="15993" y="3920"/>
                  </a:lnTo>
                  <a:lnTo>
                    <a:pt x="17425" y="3920"/>
                  </a:lnTo>
                  <a:lnTo>
                    <a:pt x="17425" y="18662"/>
                  </a:lnTo>
                  <a:lnTo>
                    <a:pt x="0" y="18662"/>
                  </a:lnTo>
                  <a:lnTo>
                    <a:pt x="0" y="21600"/>
                  </a:lnTo>
                  <a:lnTo>
                    <a:pt x="20168" y="21600"/>
                  </a:lnTo>
                  <a:lnTo>
                    <a:pt x="20168" y="3920"/>
                  </a:lnTo>
                  <a:lnTo>
                    <a:pt x="21600" y="3920"/>
                  </a:lnTo>
                  <a:close/>
                </a:path>
              </a:pathLst>
            </a:custGeom>
            <a:solidFill>
              <a:srgbClr val="99FF33"/>
            </a:solidFill>
            <a:ln w="9525">
              <a:solidFill>
                <a:srgbClr val="000000"/>
              </a:solidFill>
              <a:miter lim="800000"/>
              <a:headEnd/>
              <a:tailEnd/>
            </a:ln>
          </p:spPr>
          <p:txBody>
            <a:bodyPr/>
            <a:lstStyle/>
            <a:p>
              <a:pPr eaLnBrk="1" hangingPunct="1"/>
              <a:endParaRPr lang="zh-CN" altLang="en-US" sz="1600" b="1"/>
            </a:p>
          </p:txBody>
        </p:sp>
        <p:sp>
          <p:nvSpPr>
            <p:cNvPr id="87064" name="Freeform 35"/>
            <p:cNvSpPr>
              <a:spLocks/>
            </p:cNvSpPr>
            <p:nvPr/>
          </p:nvSpPr>
          <p:spPr bwMode="auto">
            <a:xfrm>
              <a:off x="2682" y="628"/>
              <a:ext cx="990" cy="280"/>
            </a:xfrm>
            <a:custGeom>
              <a:avLst/>
              <a:gdLst>
                <a:gd name="T0" fmla="*/ 1570 w 1650"/>
                <a:gd name="T1" fmla="*/ 380 h 380"/>
                <a:gd name="T2" fmla="*/ 1570 w 1650"/>
                <a:gd name="T3" fmla="*/ 80 h 380"/>
                <a:gd name="T4" fmla="*/ 160 w 1650"/>
                <a:gd name="T5" fmla="*/ 80 h 380"/>
                <a:gd name="T6" fmla="*/ 160 w 1650"/>
                <a:gd name="T7" fmla="*/ 290 h 380"/>
                <a:gd name="T8" fmla="*/ 230 w 1650"/>
                <a:gd name="T9" fmla="*/ 290 h 380"/>
                <a:gd name="T10" fmla="*/ 120 w 1650"/>
                <a:gd name="T11" fmla="*/ 360 h 380"/>
                <a:gd name="T12" fmla="*/ 0 w 1650"/>
                <a:gd name="T13" fmla="*/ 290 h 380"/>
                <a:gd name="T14" fmla="*/ 80 w 1650"/>
                <a:gd name="T15" fmla="*/ 290 h 380"/>
                <a:gd name="T16" fmla="*/ 80 w 1650"/>
                <a:gd name="T17" fmla="*/ 0 h 380"/>
                <a:gd name="T18" fmla="*/ 1650 w 1650"/>
                <a:gd name="T19" fmla="*/ 0 h 380"/>
                <a:gd name="T20" fmla="*/ 1650 w 1650"/>
                <a:gd name="T21" fmla="*/ 380 h 380"/>
                <a:gd name="T22" fmla="*/ 1570 w 1650"/>
                <a:gd name="T23" fmla="*/ 380 h 3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50"/>
                <a:gd name="T37" fmla="*/ 0 h 380"/>
                <a:gd name="T38" fmla="*/ 1650 w 1650"/>
                <a:gd name="T39" fmla="*/ 380 h 3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50" h="380">
                  <a:moveTo>
                    <a:pt x="1570" y="380"/>
                  </a:moveTo>
                  <a:lnTo>
                    <a:pt x="1570" y="80"/>
                  </a:lnTo>
                  <a:lnTo>
                    <a:pt x="160" y="80"/>
                  </a:lnTo>
                  <a:lnTo>
                    <a:pt x="160" y="290"/>
                  </a:lnTo>
                  <a:lnTo>
                    <a:pt x="230" y="290"/>
                  </a:lnTo>
                  <a:lnTo>
                    <a:pt x="120" y="360"/>
                  </a:lnTo>
                  <a:lnTo>
                    <a:pt x="0" y="290"/>
                  </a:lnTo>
                  <a:lnTo>
                    <a:pt x="80" y="290"/>
                  </a:lnTo>
                  <a:lnTo>
                    <a:pt x="80" y="0"/>
                  </a:lnTo>
                  <a:lnTo>
                    <a:pt x="1650" y="0"/>
                  </a:lnTo>
                  <a:lnTo>
                    <a:pt x="1650" y="380"/>
                  </a:lnTo>
                  <a:lnTo>
                    <a:pt x="1570" y="380"/>
                  </a:lnTo>
                  <a:close/>
                </a:path>
              </a:pathLst>
            </a:custGeom>
            <a:solidFill>
              <a:srgbClr val="99FF33"/>
            </a:solidFill>
            <a:ln w="9525">
              <a:solidFill>
                <a:srgbClr val="000000"/>
              </a:solidFill>
              <a:round/>
              <a:headEnd/>
              <a:tailEnd/>
            </a:ln>
          </p:spPr>
          <p:txBody>
            <a:bodyPr/>
            <a:lstStyle/>
            <a:p>
              <a:pPr eaLnBrk="1" hangingPunct="1"/>
              <a:endParaRPr lang="zh-CN" altLang="en-US" sz="1600" b="1"/>
            </a:p>
          </p:txBody>
        </p:sp>
        <p:sp>
          <p:nvSpPr>
            <p:cNvPr id="87065" name="Freeform 36"/>
            <p:cNvSpPr>
              <a:spLocks/>
            </p:cNvSpPr>
            <p:nvPr/>
          </p:nvSpPr>
          <p:spPr bwMode="auto">
            <a:xfrm>
              <a:off x="2718" y="1130"/>
              <a:ext cx="2712" cy="1085"/>
            </a:xfrm>
            <a:custGeom>
              <a:avLst/>
              <a:gdLst>
                <a:gd name="T0" fmla="*/ 90 w 4520"/>
                <a:gd name="T1" fmla="*/ 710 h 1470"/>
                <a:gd name="T2" fmla="*/ 90 w 4520"/>
                <a:gd name="T3" fmla="*/ 1380 h 1470"/>
                <a:gd name="T4" fmla="*/ 1470 w 4520"/>
                <a:gd name="T5" fmla="*/ 1380 h 1470"/>
                <a:gd name="T6" fmla="*/ 1470 w 4520"/>
                <a:gd name="T7" fmla="*/ 120 h 1470"/>
                <a:gd name="T8" fmla="*/ 1390 w 4520"/>
                <a:gd name="T9" fmla="*/ 120 h 1470"/>
                <a:gd name="T10" fmla="*/ 1510 w 4520"/>
                <a:gd name="T11" fmla="*/ 0 h 1470"/>
                <a:gd name="T12" fmla="*/ 1640 w 4520"/>
                <a:gd name="T13" fmla="*/ 130 h 1470"/>
                <a:gd name="T14" fmla="*/ 1550 w 4520"/>
                <a:gd name="T15" fmla="*/ 130 h 1470"/>
                <a:gd name="T16" fmla="*/ 1550 w 4520"/>
                <a:gd name="T17" fmla="*/ 1380 h 1470"/>
                <a:gd name="T18" fmla="*/ 3210 w 4520"/>
                <a:gd name="T19" fmla="*/ 1380 h 1470"/>
                <a:gd name="T20" fmla="*/ 3210 w 4520"/>
                <a:gd name="T21" fmla="*/ 1100 h 1470"/>
                <a:gd name="T22" fmla="*/ 3130 w 4520"/>
                <a:gd name="T23" fmla="*/ 1100 h 1470"/>
                <a:gd name="T24" fmla="*/ 3250 w 4520"/>
                <a:gd name="T25" fmla="*/ 980 h 1470"/>
                <a:gd name="T26" fmla="*/ 3370 w 4520"/>
                <a:gd name="T27" fmla="*/ 1100 h 1470"/>
                <a:gd name="T28" fmla="*/ 3290 w 4520"/>
                <a:gd name="T29" fmla="*/ 1100 h 1470"/>
                <a:gd name="T30" fmla="*/ 3290 w 4520"/>
                <a:gd name="T31" fmla="*/ 1380 h 1470"/>
                <a:gd name="T32" fmla="*/ 4360 w 4520"/>
                <a:gd name="T33" fmla="*/ 1380 h 1470"/>
                <a:gd name="T34" fmla="*/ 4356 w 4520"/>
                <a:gd name="T35" fmla="*/ 1120 h 1470"/>
                <a:gd name="T36" fmla="*/ 4280 w 4520"/>
                <a:gd name="T37" fmla="*/ 1120 h 1470"/>
                <a:gd name="T38" fmla="*/ 4400 w 4520"/>
                <a:gd name="T39" fmla="*/ 1000 h 1470"/>
                <a:gd name="T40" fmla="*/ 4520 w 4520"/>
                <a:gd name="T41" fmla="*/ 1120 h 1470"/>
                <a:gd name="T42" fmla="*/ 4430 w 4520"/>
                <a:gd name="T43" fmla="*/ 1120 h 1470"/>
                <a:gd name="T44" fmla="*/ 4430 w 4520"/>
                <a:gd name="T45" fmla="*/ 1470 h 1470"/>
                <a:gd name="T46" fmla="*/ 0 w 4520"/>
                <a:gd name="T47" fmla="*/ 1470 h 1470"/>
                <a:gd name="T48" fmla="*/ 0 w 4520"/>
                <a:gd name="T49" fmla="*/ 710 h 1470"/>
                <a:gd name="T50" fmla="*/ 90 w 4520"/>
                <a:gd name="T51" fmla="*/ 710 h 14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520"/>
                <a:gd name="T79" fmla="*/ 0 h 1470"/>
                <a:gd name="T80" fmla="*/ 4520 w 4520"/>
                <a:gd name="T81" fmla="*/ 1470 h 14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520" h="1470">
                  <a:moveTo>
                    <a:pt x="90" y="710"/>
                  </a:moveTo>
                  <a:lnTo>
                    <a:pt x="90" y="1380"/>
                  </a:lnTo>
                  <a:lnTo>
                    <a:pt x="1470" y="1380"/>
                  </a:lnTo>
                  <a:lnTo>
                    <a:pt x="1470" y="120"/>
                  </a:lnTo>
                  <a:lnTo>
                    <a:pt x="1390" y="120"/>
                  </a:lnTo>
                  <a:lnTo>
                    <a:pt x="1510" y="0"/>
                  </a:lnTo>
                  <a:lnTo>
                    <a:pt x="1640" y="130"/>
                  </a:lnTo>
                  <a:lnTo>
                    <a:pt x="1550" y="130"/>
                  </a:lnTo>
                  <a:lnTo>
                    <a:pt x="1550" y="1380"/>
                  </a:lnTo>
                  <a:lnTo>
                    <a:pt x="3210" y="1380"/>
                  </a:lnTo>
                  <a:lnTo>
                    <a:pt x="3210" y="1100"/>
                  </a:lnTo>
                  <a:lnTo>
                    <a:pt x="3130" y="1100"/>
                  </a:lnTo>
                  <a:lnTo>
                    <a:pt x="3250" y="980"/>
                  </a:lnTo>
                  <a:lnTo>
                    <a:pt x="3370" y="1100"/>
                  </a:lnTo>
                  <a:lnTo>
                    <a:pt x="3290" y="1100"/>
                  </a:lnTo>
                  <a:lnTo>
                    <a:pt x="3290" y="1380"/>
                  </a:lnTo>
                  <a:lnTo>
                    <a:pt x="4360" y="1380"/>
                  </a:lnTo>
                  <a:lnTo>
                    <a:pt x="4356" y="1120"/>
                  </a:lnTo>
                  <a:lnTo>
                    <a:pt x="4280" y="1120"/>
                  </a:lnTo>
                  <a:lnTo>
                    <a:pt x="4400" y="1000"/>
                  </a:lnTo>
                  <a:lnTo>
                    <a:pt x="4520" y="1120"/>
                  </a:lnTo>
                  <a:lnTo>
                    <a:pt x="4430" y="1120"/>
                  </a:lnTo>
                  <a:lnTo>
                    <a:pt x="4430" y="1470"/>
                  </a:lnTo>
                  <a:lnTo>
                    <a:pt x="0" y="1470"/>
                  </a:lnTo>
                  <a:lnTo>
                    <a:pt x="0" y="710"/>
                  </a:lnTo>
                  <a:lnTo>
                    <a:pt x="90" y="710"/>
                  </a:lnTo>
                  <a:close/>
                </a:path>
              </a:pathLst>
            </a:custGeom>
            <a:solidFill>
              <a:srgbClr val="99FF33"/>
            </a:solidFill>
            <a:ln w="9525">
              <a:solidFill>
                <a:srgbClr val="000000"/>
              </a:solidFill>
              <a:round/>
              <a:headEnd/>
              <a:tailEnd/>
            </a:ln>
          </p:spPr>
          <p:txBody>
            <a:bodyPr/>
            <a:lstStyle/>
            <a:p>
              <a:pPr eaLnBrk="1" hangingPunct="1"/>
              <a:endParaRPr lang="zh-CN" altLang="en-US" sz="1600" b="1"/>
            </a:p>
          </p:txBody>
        </p:sp>
      </p:grpSp>
      <p:sp>
        <p:nvSpPr>
          <p:cNvPr id="92197" name="Rectangle 37"/>
          <p:cNvSpPr>
            <a:spLocks noChangeArrowheads="1"/>
          </p:cNvSpPr>
          <p:nvPr/>
        </p:nvSpPr>
        <p:spPr bwMode="auto">
          <a:xfrm>
            <a:off x="328822" y="4653136"/>
            <a:ext cx="8548439"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tabLst>
                <a:tab pos="1685925" algn="l"/>
                <a:tab pos="1724025" algn="l"/>
              </a:tabLst>
            </a:pPr>
            <a:r>
              <a:rPr lang="zh-CN" altLang="en-US" b="1">
                <a:solidFill>
                  <a:srgbClr val="FF0000"/>
                </a:solidFill>
                <a:latin typeface="Times New Roman" pitchFamily="18" charset="0"/>
              </a:rPr>
              <a:t>控制储存器</a:t>
            </a:r>
            <a:r>
              <a:rPr lang="en-US" altLang="zh-CN" b="1">
                <a:solidFill>
                  <a:srgbClr val="FF0000"/>
                </a:solidFill>
                <a:latin typeface="Times New Roman" pitchFamily="18" charset="0"/>
              </a:rPr>
              <a:t>CM:</a:t>
            </a:r>
            <a:r>
              <a:rPr lang="zh-CN" altLang="en-US" b="1"/>
              <a:t>存放实现机器指令系统功能的微程序，由高速</a:t>
            </a:r>
            <a:r>
              <a:rPr lang="en-US" altLang="zh-CN" b="1"/>
              <a:t>ROM</a:t>
            </a:r>
            <a:r>
              <a:rPr lang="zh-CN" altLang="en-US" b="1"/>
              <a:t>构成。</a:t>
            </a:r>
            <a:endParaRPr lang="en-US" altLang="zh-CN" b="1"/>
          </a:p>
          <a:p>
            <a:pPr eaLnBrk="1" hangingPunct="1">
              <a:tabLst>
                <a:tab pos="1685925" algn="l"/>
                <a:tab pos="1724025" algn="l"/>
              </a:tabLst>
            </a:pPr>
            <a:r>
              <a:rPr lang="zh-CN" altLang="en-US" b="1"/>
              <a:t>① </a:t>
            </a:r>
            <a:r>
              <a:rPr lang="en-US" altLang="zh-CN" b="1">
                <a:latin typeface="Times New Roman" pitchFamily="18" charset="0"/>
              </a:rPr>
              <a:t>CM</a:t>
            </a:r>
            <a:r>
              <a:rPr lang="zh-CN" altLang="en-US" b="1"/>
              <a:t>的字长就是微指令字长；② </a:t>
            </a:r>
            <a:r>
              <a:rPr lang="en-US" altLang="zh-CN" b="1">
                <a:latin typeface="Times New Roman" pitchFamily="18" charset="0"/>
              </a:rPr>
              <a:t>CM</a:t>
            </a:r>
            <a:r>
              <a:rPr lang="zh-CN" altLang="en-US" b="1"/>
              <a:t>是控制器的一部分；③ 要求</a:t>
            </a:r>
            <a:r>
              <a:rPr lang="en-US" altLang="zh-CN" b="1">
                <a:latin typeface="Times New Roman" pitchFamily="18" charset="0"/>
              </a:rPr>
              <a:t>CM</a:t>
            </a:r>
            <a:r>
              <a:rPr lang="zh-CN" altLang="en-US" b="1"/>
              <a:t>高速可靠。</a:t>
            </a:r>
            <a:endParaRPr lang="en-US" altLang="zh-CN" b="1">
              <a:latin typeface="Times New Roman" pitchFamily="18" charset="0"/>
            </a:endParaRPr>
          </a:p>
          <a:p>
            <a:pPr>
              <a:tabLst>
                <a:tab pos="1685925" algn="l"/>
                <a:tab pos="1724025" algn="l"/>
              </a:tabLst>
            </a:pPr>
            <a:r>
              <a:rPr lang="zh-CN" altLang="en-US" b="1">
                <a:solidFill>
                  <a:srgbClr val="FF0000"/>
                </a:solidFill>
              </a:rPr>
              <a:t>微指令寄存器</a:t>
            </a:r>
            <a:r>
              <a:rPr lang="en-US" altLang="zh-CN" b="1">
                <a:solidFill>
                  <a:srgbClr val="FF0000"/>
                </a:solidFill>
                <a:latin typeface="Times New Roman" pitchFamily="18" charset="0"/>
              </a:rPr>
              <a:t>MIR:</a:t>
            </a:r>
            <a:r>
              <a:rPr lang="zh-CN" altLang="en-US" b="1"/>
              <a:t>寄存现行微指令。</a:t>
            </a:r>
            <a:endParaRPr lang="zh-CN" altLang="en-US" b="1">
              <a:latin typeface="Times New Roman" pitchFamily="18" charset="0"/>
            </a:endParaRPr>
          </a:p>
          <a:p>
            <a:pPr>
              <a:tabLst>
                <a:tab pos="1685925" algn="l"/>
                <a:tab pos="1724025" algn="l"/>
              </a:tabLst>
            </a:pPr>
            <a:r>
              <a:rPr lang="zh-CN" altLang="en-US" b="1">
                <a:solidFill>
                  <a:srgbClr val="FF0000"/>
                </a:solidFill>
              </a:rPr>
              <a:t>地址转移逻辑</a:t>
            </a:r>
            <a:r>
              <a:rPr lang="en-US" altLang="zh-CN" b="1">
                <a:solidFill>
                  <a:srgbClr val="FF0000"/>
                </a:solidFill>
              </a:rPr>
              <a:t>:</a:t>
            </a:r>
            <a:r>
              <a:rPr lang="zh-CN" altLang="en-US" b="1"/>
              <a:t>通过判别测试字段</a:t>
            </a:r>
            <a:r>
              <a:rPr lang="en-US" altLang="zh-CN" b="1"/>
              <a:t>P</a:t>
            </a:r>
            <a:r>
              <a:rPr lang="zh-CN" altLang="en-US" b="1"/>
              <a:t>和执行部件的“状态条件”反馈信息去修改并形成下一条微指令的地址。</a:t>
            </a:r>
            <a:endParaRPr lang="zh-CN" altLang="en-US" b="1">
              <a:latin typeface="Times New Roman" pitchFamily="18" charset="0"/>
            </a:endParaRPr>
          </a:p>
          <a:p>
            <a:pPr>
              <a:tabLst>
                <a:tab pos="1685925" algn="l"/>
                <a:tab pos="1724025" algn="l"/>
              </a:tabLst>
            </a:pPr>
            <a:r>
              <a:rPr lang="zh-CN" altLang="en-US" b="1">
                <a:solidFill>
                  <a:srgbClr val="FF0000"/>
                </a:solidFill>
              </a:rPr>
              <a:t>微地址寄存器 </a:t>
            </a:r>
            <a:r>
              <a:rPr lang="en-US" altLang="zh-CN" b="1">
                <a:solidFill>
                  <a:srgbClr val="FF0000"/>
                </a:solidFill>
                <a:cs typeface="Arial" charset="0"/>
              </a:rPr>
              <a:t>μ</a:t>
            </a:r>
            <a:r>
              <a:rPr lang="en-US" altLang="zh-CN" b="1">
                <a:solidFill>
                  <a:srgbClr val="FF0000"/>
                </a:solidFill>
                <a:latin typeface="Times New Roman" pitchFamily="18" charset="0"/>
              </a:rPr>
              <a:t>AR:</a:t>
            </a:r>
            <a:r>
              <a:rPr lang="zh-CN" altLang="en-US" b="1"/>
              <a:t>寄存访问</a:t>
            </a:r>
            <a:r>
              <a:rPr lang="en-US" altLang="zh-CN" b="1"/>
              <a:t>CM</a:t>
            </a:r>
            <a:r>
              <a:rPr lang="zh-CN" altLang="en-US" b="1"/>
              <a:t>的微指令地址。</a:t>
            </a:r>
            <a:endParaRPr lang="en-US" altLang="zh-CN" b="1">
              <a:solidFill>
                <a:srgbClr val="3316C6"/>
              </a:solidFill>
              <a:latin typeface="Times New Roman" pitchFamily="18" charset="0"/>
            </a:endParaRPr>
          </a:p>
        </p:txBody>
      </p:sp>
      <p:sp>
        <p:nvSpPr>
          <p:cNvPr id="48" name="Rectangle 2"/>
          <p:cNvSpPr txBox="1">
            <a:spLocks noChangeArrowheads="1"/>
          </p:cNvSpPr>
          <p:nvPr/>
        </p:nvSpPr>
        <p:spPr>
          <a:xfrm>
            <a:off x="432578" y="296652"/>
            <a:ext cx="5194920" cy="648072"/>
          </a:xfrm>
          <a:prstGeom prst="rect">
            <a:avLst/>
          </a:prstGeom>
        </p:spPr>
        <p:txBody>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a:lstStyle>
          <a:p>
            <a:pPr eaLnBrk="1" hangingPunct="1"/>
            <a:r>
              <a:rPr lang="en-US" altLang="zh-CN">
                <a:cs typeface="Times New Roman" pitchFamily="18" charset="0"/>
              </a:rPr>
              <a:t>5</a:t>
            </a:r>
            <a:r>
              <a:rPr lang="en-US" altLang="zh-CN"/>
              <a:t>.4.1 </a:t>
            </a:r>
            <a:r>
              <a:rPr lang="zh-CN" altLang="en-US"/>
              <a:t>微程序控制原理</a:t>
            </a:r>
          </a:p>
        </p:txBody>
      </p:sp>
      <p:sp>
        <p:nvSpPr>
          <p:cNvPr id="2" name="日期占位符 1"/>
          <p:cNvSpPr>
            <a:spLocks noGrp="1"/>
          </p:cNvSpPr>
          <p:nvPr>
            <p:ph type="dt" sz="half" idx="10"/>
          </p:nvPr>
        </p:nvSpPr>
        <p:spPr/>
        <p:txBody>
          <a:bodyPr/>
          <a:lstStyle/>
          <a:p>
            <a:pPr>
              <a:defRPr/>
            </a:pPr>
            <a:fld id="{25B7FC02-3675-4F92-A55D-92C265DDE7EA}" type="datetime11">
              <a:rPr lang="zh-CN" altLang="en-US" smtClean="0"/>
              <a:t>09:11:07</a:t>
            </a:fld>
            <a:endParaRPr lang="en-US" altLang="zh-CN"/>
          </a:p>
        </p:txBody>
      </p:sp>
      <p:sp>
        <p:nvSpPr>
          <p:cNvPr id="4" name="灯片编号占位符 3"/>
          <p:cNvSpPr>
            <a:spLocks noGrp="1"/>
          </p:cNvSpPr>
          <p:nvPr>
            <p:ph type="sldNum" sz="quarter" idx="12"/>
          </p:nvPr>
        </p:nvSpPr>
        <p:spPr/>
        <p:txBody>
          <a:bodyPr/>
          <a:lstStyle/>
          <a:p>
            <a:pPr>
              <a:defRPr/>
            </a:pPr>
            <a:fld id="{BEFC541B-1060-4900-89C5-15F509B02D6F}" type="slidenum">
              <a:rPr lang="en-US" altLang="zh-CN" smtClean="0"/>
              <a:pPr>
                <a:defRPr/>
              </a:pPr>
              <a:t>69</a:t>
            </a:fld>
            <a:endParaRPr lang="en-US" altLang="zh-CN"/>
          </a:p>
        </p:txBody>
      </p:sp>
    </p:spTree>
    <p:extLst>
      <p:ext uri="{BB962C8B-B14F-4D97-AF65-F5344CB8AC3E}">
        <p14:creationId xmlns:p14="http://schemas.microsoft.com/office/powerpoint/2010/main" val="1804403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2197"/>
                                        </p:tgtEl>
                                        <p:attrNameLst>
                                          <p:attrName>style.visibility</p:attrName>
                                        </p:attrNameLst>
                                      </p:cBhvr>
                                      <p:to>
                                        <p:strVal val="visible"/>
                                      </p:to>
                                    </p:set>
                                    <p:anim calcmode="lin" valueType="num">
                                      <p:cBhvr additive="base">
                                        <p:cTn id="7" dur="500" fill="hold"/>
                                        <p:tgtEl>
                                          <p:spTgt spid="92197"/>
                                        </p:tgtEl>
                                        <p:attrNameLst>
                                          <p:attrName>ppt_x</p:attrName>
                                        </p:attrNameLst>
                                      </p:cBhvr>
                                      <p:tavLst>
                                        <p:tav tm="0">
                                          <p:val>
                                            <p:strVal val="0-#ppt_w/2"/>
                                          </p:val>
                                        </p:tav>
                                        <p:tav tm="100000">
                                          <p:val>
                                            <p:strVal val="#ppt_x"/>
                                          </p:val>
                                        </p:tav>
                                      </p:tavLst>
                                    </p:anim>
                                    <p:anim calcmode="lin" valueType="num">
                                      <p:cBhvr additive="base">
                                        <p:cTn id="8" dur="500" fill="hold"/>
                                        <p:tgtEl>
                                          <p:spTgt spid="921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7"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457200" y="692696"/>
            <a:ext cx="5194920" cy="724942"/>
          </a:xfrm>
        </p:spPr>
        <p:txBody>
          <a:bodyPr/>
          <a:lstStyle/>
          <a:p>
            <a:pPr eaLnBrk="1" hangingPunct="1"/>
            <a:r>
              <a:rPr lang="en-US" altLang="zh-CN"/>
              <a:t>5.1.2 CPU</a:t>
            </a:r>
            <a:r>
              <a:rPr lang="zh-CN" altLang="en-US"/>
              <a:t>的基本组成</a:t>
            </a:r>
          </a:p>
        </p:txBody>
      </p:sp>
      <p:sp>
        <p:nvSpPr>
          <p:cNvPr id="8196" name="Rectangle 3"/>
          <p:cNvSpPr>
            <a:spLocks noGrp="1" noChangeArrowheads="1"/>
          </p:cNvSpPr>
          <p:nvPr>
            <p:ph type="body" idx="1"/>
          </p:nvPr>
        </p:nvSpPr>
        <p:spPr>
          <a:xfrm>
            <a:off x="457200" y="1719263"/>
            <a:ext cx="8229600" cy="4302025"/>
          </a:xfrm>
        </p:spPr>
        <p:txBody>
          <a:bodyPr/>
          <a:lstStyle/>
          <a:p>
            <a:pPr>
              <a:buFont typeface="Wingdings" pitchFamily="2" charset="2"/>
              <a:buNone/>
            </a:pPr>
            <a:r>
              <a:rPr lang="zh-CN" sz="2800"/>
              <a:t>中央处理器</a:t>
            </a:r>
            <a:r>
              <a:rPr lang="en-US" altLang="zh-CN" sz="2800"/>
              <a:t>CPU = </a:t>
            </a:r>
            <a:r>
              <a:rPr lang="zh-CN" sz="2800"/>
              <a:t>运算器 </a:t>
            </a:r>
            <a:r>
              <a:rPr lang="zh-CN" altLang="zh-CN" sz="2800"/>
              <a:t>+ cache + </a:t>
            </a:r>
            <a:r>
              <a:rPr lang="zh-CN" sz="2800"/>
              <a:t>控制器 </a:t>
            </a:r>
          </a:p>
          <a:p>
            <a:pPr>
              <a:buFont typeface="Wingdings" pitchFamily="2" charset="2"/>
              <a:buNone/>
            </a:pPr>
            <a:r>
              <a:rPr lang="en-US" altLang="zh-CN" sz="2800"/>
              <a:t>1.</a:t>
            </a:r>
            <a:r>
              <a:rPr lang="zh-CN" sz="2800"/>
              <a:t>运算器 </a:t>
            </a:r>
            <a:endParaRPr lang="en-US" altLang="zh-CN" sz="2800"/>
          </a:p>
          <a:p>
            <a:pPr lvl="1">
              <a:buClrTx/>
              <a:buFont typeface="Wingdings" pitchFamily="2" charset="2"/>
              <a:buChar char="n"/>
            </a:pPr>
            <a:r>
              <a:rPr lang="en-US" altLang="zh-CN" sz="2400"/>
              <a:t>ALU </a:t>
            </a:r>
            <a:endParaRPr lang="zh-CN" altLang="zh-CN" sz="2400"/>
          </a:p>
          <a:p>
            <a:pPr lvl="1">
              <a:buClrTx/>
              <a:buFont typeface="Wingdings" pitchFamily="2" charset="2"/>
              <a:buChar char="n"/>
            </a:pPr>
            <a:r>
              <a:rPr lang="zh-CN" sz="2400"/>
              <a:t>通用寄存器：</a:t>
            </a:r>
            <a:r>
              <a:rPr lang="zh-CN" altLang="zh-CN" sz="2400"/>
              <a:t>R0</a:t>
            </a:r>
            <a:r>
              <a:rPr lang="zh-CN" sz="2400"/>
              <a:t>～</a:t>
            </a:r>
            <a:r>
              <a:rPr lang="zh-CN" altLang="zh-CN" sz="2400"/>
              <a:t>R3 </a:t>
            </a:r>
          </a:p>
          <a:p>
            <a:pPr lvl="1">
              <a:buClrTx/>
              <a:buFont typeface="Wingdings" pitchFamily="2" charset="2"/>
              <a:buChar char="n"/>
            </a:pPr>
            <a:r>
              <a:rPr lang="zh-CN" altLang="en-US" sz="2400" smtClean="0"/>
              <a:t>数据缓冲寄存器</a:t>
            </a:r>
            <a:r>
              <a:rPr lang="zh-CN" sz="2400" smtClean="0"/>
              <a:t>：</a:t>
            </a:r>
            <a:r>
              <a:rPr lang="zh-CN" altLang="zh-CN" sz="2400"/>
              <a:t>DR </a:t>
            </a:r>
          </a:p>
          <a:p>
            <a:pPr lvl="1">
              <a:buClrTx/>
              <a:buFont typeface="Wingdings" pitchFamily="2" charset="2"/>
              <a:buChar char="n"/>
            </a:pPr>
            <a:r>
              <a:rPr lang="zh-CN" sz="2400"/>
              <a:t>状态字寄存器：</a:t>
            </a:r>
            <a:r>
              <a:rPr lang="zh-CN" altLang="zh-CN" sz="2400"/>
              <a:t>PSW </a:t>
            </a:r>
            <a:endParaRPr lang="en-US" altLang="zh-CN" sz="2400"/>
          </a:p>
          <a:p>
            <a:pPr marL="0" indent="457200">
              <a:buNone/>
            </a:pPr>
            <a:r>
              <a:rPr lang="zh-CN" altLang="en-US" sz="2800"/>
              <a:t>接受控制器的命令而动作，它是执行部件，完成算术运算和逻辑运算，并进行逻辑测试，如零值测试或两个数的比较。</a:t>
            </a:r>
            <a:endParaRPr lang="zh-CN" altLang="zh-CN" sz="2800"/>
          </a:p>
        </p:txBody>
      </p:sp>
      <p:sp>
        <p:nvSpPr>
          <p:cNvPr id="2" name="日期占位符 1"/>
          <p:cNvSpPr>
            <a:spLocks noGrp="1"/>
          </p:cNvSpPr>
          <p:nvPr>
            <p:ph type="dt" sz="half" idx="10"/>
          </p:nvPr>
        </p:nvSpPr>
        <p:spPr/>
        <p:txBody>
          <a:bodyPr/>
          <a:lstStyle/>
          <a:p>
            <a:pPr>
              <a:defRPr/>
            </a:pPr>
            <a:fld id="{25791884-E920-4C16-8522-83837DD6D199}" type="datetime11">
              <a:rPr lang="zh-CN" altLang="en-US" smtClean="0"/>
              <a:t>09:11:02</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7</a:t>
            </a:fld>
            <a:endParaRPr lang="en-US" altLang="zh-CN"/>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descr="Rectangle: Click to edit Master text styles&#10;Second level&#10;Third level&#10;Fourth level&#10;Fifth level"/>
          <p:cNvSpPr>
            <a:spLocks noChangeArrowheads="1"/>
          </p:cNvSpPr>
          <p:nvPr/>
        </p:nvSpPr>
        <p:spPr bwMode="auto">
          <a:xfrm>
            <a:off x="1922878" y="1118452"/>
            <a:ext cx="4584651" cy="50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hlink"/>
              </a:buClr>
              <a:buSzPct val="110000"/>
              <a:buFont typeface="Wingdings" pitchFamily="2" charset="2"/>
              <a:buNone/>
            </a:pPr>
            <a:r>
              <a:rPr lang="zh-CN" altLang="en-US" sz="2400" b="1"/>
              <a:t>微程序控制的计算机的工作过程</a:t>
            </a:r>
            <a:endParaRPr lang="zh-CN" altLang="en-US" sz="2400" b="1">
              <a:latin typeface="Times New Roman" pitchFamily="18" charset="0"/>
              <a:cs typeface="Times New Roman" pitchFamily="18" charset="0"/>
            </a:endParaRPr>
          </a:p>
        </p:txBody>
      </p:sp>
      <p:sp>
        <p:nvSpPr>
          <p:cNvPr id="108548" name="Rectangle 4"/>
          <p:cNvSpPr>
            <a:spLocks noChangeArrowheads="1"/>
          </p:cNvSpPr>
          <p:nvPr/>
        </p:nvSpPr>
        <p:spPr bwMode="auto">
          <a:xfrm>
            <a:off x="178718" y="1796320"/>
            <a:ext cx="331236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133350"/>
            <a:r>
              <a:rPr lang="zh-CN" altLang="en-US" sz="2000" b="1">
                <a:solidFill>
                  <a:srgbClr val="3316C6"/>
                </a:solidFill>
                <a:latin typeface="Times New Roman" pitchFamily="18" charset="0"/>
              </a:rPr>
              <a:t>① </a:t>
            </a:r>
            <a:r>
              <a:rPr lang="zh-CN" altLang="en-US" sz="2000" b="1">
                <a:solidFill>
                  <a:srgbClr val="EA1808"/>
                </a:solidFill>
                <a:latin typeface="Times New Roman" pitchFamily="18" charset="0"/>
              </a:rPr>
              <a:t>执行取指微指令</a:t>
            </a:r>
            <a:r>
              <a:rPr lang="en-US" altLang="zh-CN" sz="2000" b="1">
                <a:solidFill>
                  <a:srgbClr val="EA1808"/>
                </a:solidFill>
                <a:latin typeface="Times New Roman" pitchFamily="18" charset="0"/>
              </a:rPr>
              <a:t>:</a:t>
            </a:r>
          </a:p>
          <a:p>
            <a:pPr indent="-133350"/>
            <a:r>
              <a:rPr lang="zh-CN" altLang="en-US" sz="2000" b="1">
                <a:solidFill>
                  <a:srgbClr val="3316C6"/>
                </a:solidFill>
                <a:latin typeface="Times New Roman" pitchFamily="18" charset="0"/>
              </a:rPr>
              <a:t>依（</a:t>
            </a:r>
            <a:r>
              <a:rPr lang="en-US" altLang="zh-CN" sz="2000" b="1">
                <a:solidFill>
                  <a:srgbClr val="3316C6"/>
                </a:solidFill>
                <a:latin typeface="Times New Roman" pitchFamily="18" charset="0"/>
              </a:rPr>
              <a:t>PC）</a:t>
            </a:r>
            <a:r>
              <a:rPr lang="zh-CN" altLang="en-US" sz="2000" b="1">
                <a:solidFill>
                  <a:srgbClr val="3316C6"/>
                </a:solidFill>
                <a:latin typeface="Times New Roman" pitchFamily="18" charset="0"/>
              </a:rPr>
              <a:t>从内存读出指令，由操作码经地址转移逻辑形成执行该指令的微程序入口地址→</a:t>
            </a:r>
            <a:r>
              <a:rPr lang="zh-CN" altLang="en-US" sz="2000" b="1">
                <a:solidFill>
                  <a:srgbClr val="3316C6"/>
                </a:solidFill>
                <a:latin typeface="Times New Roman" pitchFamily="18" charset="0"/>
                <a:cs typeface="Times New Roman" pitchFamily="18" charset="0"/>
              </a:rPr>
              <a:t>µ</a:t>
            </a:r>
            <a:r>
              <a:rPr lang="en-US" altLang="zh-CN" sz="2000" b="1">
                <a:solidFill>
                  <a:srgbClr val="3316C6"/>
                </a:solidFill>
                <a:latin typeface="Times New Roman" pitchFamily="18" charset="0"/>
              </a:rPr>
              <a:t>AR；</a:t>
            </a:r>
          </a:p>
          <a:p>
            <a:pPr indent="-133350"/>
            <a:r>
              <a:rPr lang="zh-CN" altLang="en-US" sz="2000" b="1">
                <a:solidFill>
                  <a:srgbClr val="3316C6"/>
                </a:solidFill>
              </a:rPr>
              <a:t>② 根据（</a:t>
            </a:r>
            <a:r>
              <a:rPr lang="zh-CN" altLang="en-US" sz="2000" b="1">
                <a:solidFill>
                  <a:srgbClr val="3316C6"/>
                </a:solidFill>
                <a:latin typeface="Times New Roman" pitchFamily="18" charset="0"/>
                <a:cs typeface="Times New Roman" pitchFamily="18" charset="0"/>
              </a:rPr>
              <a:t>µ</a:t>
            </a:r>
            <a:r>
              <a:rPr lang="en-US" altLang="zh-CN" sz="2000" b="1">
                <a:solidFill>
                  <a:srgbClr val="3316C6"/>
                </a:solidFill>
                <a:latin typeface="Times New Roman" pitchFamily="18" charset="0"/>
              </a:rPr>
              <a:t>AR</a:t>
            </a:r>
            <a:r>
              <a:rPr lang="en-US" altLang="zh-CN" sz="2000" b="1">
                <a:solidFill>
                  <a:srgbClr val="3316C6"/>
                </a:solidFill>
              </a:rPr>
              <a:t>）</a:t>
            </a:r>
            <a:r>
              <a:rPr lang="zh-CN" altLang="en-US" sz="2000" b="1">
                <a:solidFill>
                  <a:srgbClr val="3316C6"/>
                </a:solidFill>
              </a:rPr>
              <a:t>从</a:t>
            </a:r>
            <a:r>
              <a:rPr lang="en-US" altLang="zh-CN" sz="2000" b="1">
                <a:solidFill>
                  <a:srgbClr val="3316C6"/>
                </a:solidFill>
                <a:latin typeface="Times New Roman" pitchFamily="18" charset="0"/>
              </a:rPr>
              <a:t>CM</a:t>
            </a:r>
            <a:r>
              <a:rPr lang="zh-CN" altLang="en-US" sz="2000" b="1">
                <a:solidFill>
                  <a:srgbClr val="3316C6"/>
                </a:solidFill>
              </a:rPr>
              <a:t>中读出微指令→</a:t>
            </a:r>
            <a:r>
              <a:rPr lang="en-US" altLang="zh-CN" sz="2000" b="1">
                <a:solidFill>
                  <a:srgbClr val="3316C6"/>
                </a:solidFill>
                <a:latin typeface="Times New Roman" pitchFamily="18" charset="0"/>
              </a:rPr>
              <a:t>MIR</a:t>
            </a:r>
            <a:r>
              <a:rPr lang="en-US" altLang="zh-CN" sz="2000" b="1">
                <a:solidFill>
                  <a:srgbClr val="3316C6"/>
                </a:solidFill>
              </a:rPr>
              <a:t>；</a:t>
            </a:r>
            <a:r>
              <a:rPr lang="en-US" altLang="zh-CN" sz="2000" b="1">
                <a:solidFill>
                  <a:srgbClr val="3316C6"/>
                </a:solidFill>
                <a:latin typeface="Times New Roman" pitchFamily="18" charset="0"/>
              </a:rPr>
              <a:t> </a:t>
            </a:r>
          </a:p>
          <a:p>
            <a:pPr indent="-133350"/>
            <a:r>
              <a:rPr lang="zh-CN" altLang="en-US" sz="2000" b="1">
                <a:solidFill>
                  <a:srgbClr val="3316C6"/>
                </a:solidFill>
              </a:rPr>
              <a:t>③ 操作控制字段（经译码）产生微命令，送各功能部件执行；</a:t>
            </a:r>
            <a:endParaRPr lang="en-US" altLang="zh-CN" sz="2000" b="1">
              <a:solidFill>
                <a:srgbClr val="3316C6"/>
              </a:solidFill>
            </a:endParaRPr>
          </a:p>
          <a:p>
            <a:r>
              <a:rPr lang="zh-CN" altLang="en-US" sz="2000" b="1">
                <a:solidFill>
                  <a:srgbClr val="3316C6"/>
                </a:solidFill>
                <a:latin typeface="Times New Roman" pitchFamily="18" charset="0"/>
              </a:rPr>
              <a:t>④ 由转移逻辑形成下一微地址→</a:t>
            </a:r>
            <a:r>
              <a:rPr lang="zh-CN" altLang="en-US" sz="2000" b="1">
                <a:solidFill>
                  <a:srgbClr val="3316C6"/>
                </a:solidFill>
                <a:latin typeface="Times New Roman" pitchFamily="18" charset="0"/>
                <a:cs typeface="Times New Roman" pitchFamily="18" charset="0"/>
              </a:rPr>
              <a:t>µ</a:t>
            </a:r>
            <a:r>
              <a:rPr lang="en-US" altLang="zh-CN" sz="2000" b="1">
                <a:solidFill>
                  <a:srgbClr val="3316C6"/>
                </a:solidFill>
                <a:latin typeface="Times New Roman" pitchFamily="18" charset="0"/>
              </a:rPr>
              <a:t>AR</a:t>
            </a:r>
            <a:r>
              <a:rPr lang="zh-CN" altLang="en-US" sz="2000" b="1">
                <a:solidFill>
                  <a:srgbClr val="3316C6"/>
                </a:solidFill>
                <a:latin typeface="Times New Roman" pitchFamily="18" charset="0"/>
              </a:rPr>
              <a:t>。 </a:t>
            </a:r>
            <a:endParaRPr lang="en-US" altLang="zh-CN" sz="2000" b="1">
              <a:solidFill>
                <a:srgbClr val="3316C6"/>
              </a:solidFill>
              <a:latin typeface="Times New Roman" pitchFamily="18" charset="0"/>
            </a:endParaRPr>
          </a:p>
        </p:txBody>
      </p:sp>
      <p:sp>
        <p:nvSpPr>
          <p:cNvPr id="108552" name="Rectangle 8"/>
          <p:cNvSpPr>
            <a:spLocks noChangeArrowheads="1"/>
          </p:cNvSpPr>
          <p:nvPr/>
        </p:nvSpPr>
        <p:spPr bwMode="auto">
          <a:xfrm>
            <a:off x="0" y="5733256"/>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2000" b="1">
                <a:latin typeface="Times New Roman" pitchFamily="18" charset="0"/>
              </a:rPr>
              <a:t>可见：步骤②→③→④→②→③→④→……的循环过程就是微程序的执行过程。</a:t>
            </a:r>
          </a:p>
        </p:txBody>
      </p:sp>
      <p:grpSp>
        <p:nvGrpSpPr>
          <p:cNvPr id="182285" name="Group 13"/>
          <p:cNvGrpSpPr>
            <a:grpSpLocks/>
          </p:cNvGrpSpPr>
          <p:nvPr/>
        </p:nvGrpSpPr>
        <p:grpSpPr bwMode="auto">
          <a:xfrm>
            <a:off x="3548236" y="1974203"/>
            <a:ext cx="5334000" cy="3211513"/>
            <a:chOff x="2400" y="192"/>
            <a:chExt cx="3360" cy="2023"/>
          </a:xfrm>
        </p:grpSpPr>
        <p:sp>
          <p:nvSpPr>
            <p:cNvPr id="182286" name="Rectangle 3"/>
            <p:cNvSpPr>
              <a:spLocks noChangeArrowheads="1"/>
            </p:cNvSpPr>
            <p:nvPr/>
          </p:nvSpPr>
          <p:spPr bwMode="auto">
            <a:xfrm>
              <a:off x="4380" y="1625"/>
              <a:ext cx="1380" cy="221"/>
            </a:xfrm>
            <a:prstGeom prst="rect">
              <a:avLst/>
            </a:prstGeom>
            <a:solidFill>
              <a:srgbClr val="CCFFFF"/>
            </a:solidFill>
            <a:ln w="9525">
              <a:solidFill>
                <a:srgbClr val="000000"/>
              </a:solidFill>
              <a:miter lim="800000"/>
              <a:headEnd/>
              <a:tailEnd/>
            </a:ln>
          </p:spPr>
          <p:txBody>
            <a:bodyPr/>
            <a:lstStyle/>
            <a:p>
              <a:pPr eaLnBrk="1" hangingPunct="1"/>
              <a:endParaRPr lang="zh-CN" altLang="en-US" sz="1600" b="1"/>
            </a:p>
          </p:txBody>
        </p:sp>
        <p:sp>
          <p:nvSpPr>
            <p:cNvPr id="182287" name="Text Box 4"/>
            <p:cNvSpPr txBox="1">
              <a:spLocks noChangeArrowheads="1"/>
            </p:cNvSpPr>
            <p:nvPr/>
          </p:nvSpPr>
          <p:spPr bwMode="auto">
            <a:xfrm>
              <a:off x="4380" y="702"/>
              <a:ext cx="558" cy="627"/>
            </a:xfrm>
            <a:prstGeom prst="rect">
              <a:avLst/>
            </a:prstGeom>
            <a:solidFill>
              <a:srgbClr val="FFFF99"/>
            </a:solidFill>
            <a:ln w="9525">
              <a:solidFill>
                <a:srgbClr val="000000"/>
              </a:solidFill>
              <a:miter lim="800000"/>
              <a:headEnd/>
              <a:tailEnd/>
            </a:ln>
          </p:spPr>
          <p:txBody>
            <a:bodyPr tIns="2160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endParaRPr lang="zh-CN" altLang="en-US" sz="1400">
                <a:latin typeface="Times New Roman" pitchFamily="18" charset="0"/>
              </a:endParaRPr>
            </a:p>
            <a:p>
              <a:pPr algn="ctr"/>
              <a:r>
                <a:rPr lang="zh-CN" altLang="en-US" sz="1400">
                  <a:latin typeface="Times New Roman" pitchFamily="18" charset="0"/>
                </a:rPr>
                <a:t>地址转移</a:t>
              </a:r>
            </a:p>
            <a:p>
              <a:pPr algn="ctr"/>
              <a:r>
                <a:rPr lang="zh-CN" altLang="en-US" sz="1400">
                  <a:latin typeface="Times New Roman" pitchFamily="18" charset="0"/>
                </a:rPr>
                <a:t>逻辑</a:t>
              </a:r>
            </a:p>
          </p:txBody>
        </p:sp>
        <p:sp>
          <p:nvSpPr>
            <p:cNvPr id="182288" name="Text Box 5"/>
            <p:cNvSpPr txBox="1">
              <a:spLocks noChangeArrowheads="1"/>
            </p:cNvSpPr>
            <p:nvPr/>
          </p:nvSpPr>
          <p:spPr bwMode="auto">
            <a:xfrm>
              <a:off x="3408" y="207"/>
              <a:ext cx="588" cy="221"/>
            </a:xfrm>
            <a:prstGeom prst="rect">
              <a:avLst/>
            </a:prstGeom>
            <a:solidFill>
              <a:srgbClr val="CCFFFF"/>
            </a:solidFill>
            <a:ln w="9525">
              <a:solidFill>
                <a:srgbClr val="000000"/>
              </a:solidFill>
              <a:miter lim="800000"/>
              <a:headEnd/>
              <a:tailEnd/>
            </a:ln>
          </p:spPr>
          <p:txBody>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en-US" altLang="zh-CN" sz="1400">
                  <a:latin typeface="Times New Roman" pitchFamily="18" charset="0"/>
                </a:rPr>
                <a:t>OP</a:t>
              </a:r>
            </a:p>
          </p:txBody>
        </p:sp>
        <p:sp>
          <p:nvSpPr>
            <p:cNvPr id="182289" name="Text Box 6"/>
            <p:cNvSpPr txBox="1">
              <a:spLocks noChangeArrowheads="1"/>
            </p:cNvSpPr>
            <p:nvPr/>
          </p:nvSpPr>
          <p:spPr bwMode="auto">
            <a:xfrm>
              <a:off x="3264" y="912"/>
              <a:ext cx="798" cy="218"/>
            </a:xfrm>
            <a:prstGeom prst="rect">
              <a:avLst/>
            </a:prstGeom>
            <a:solidFill>
              <a:srgbClr val="CCFFFF"/>
            </a:solidFill>
            <a:ln w="9525">
              <a:solidFill>
                <a:srgbClr val="000000"/>
              </a:solidFill>
              <a:miter lim="800000"/>
              <a:headEnd/>
              <a:tailEnd/>
            </a:ln>
          </p:spPr>
          <p:txBody>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l"/>
              <a:r>
                <a:rPr lang="zh-CN" altLang="en-US" sz="1400">
                  <a:latin typeface="Times New Roman" pitchFamily="18" charset="0"/>
                </a:rPr>
                <a:t>微地址寄存器</a:t>
              </a:r>
            </a:p>
          </p:txBody>
        </p:sp>
        <p:grpSp>
          <p:nvGrpSpPr>
            <p:cNvPr id="182290" name="Group 7"/>
            <p:cNvGrpSpPr>
              <a:grpSpLocks/>
            </p:cNvGrpSpPr>
            <p:nvPr/>
          </p:nvGrpSpPr>
          <p:grpSpPr bwMode="auto">
            <a:xfrm>
              <a:off x="2400" y="901"/>
              <a:ext cx="684" cy="753"/>
              <a:chOff x="1700" y="1620"/>
              <a:chExt cx="1140" cy="1020"/>
            </a:xfrm>
          </p:grpSpPr>
          <p:sp>
            <p:nvSpPr>
              <p:cNvPr id="182291" name="Freeform 8"/>
              <p:cNvSpPr>
                <a:spLocks/>
              </p:cNvSpPr>
              <p:nvPr/>
            </p:nvSpPr>
            <p:spPr bwMode="auto">
              <a:xfrm>
                <a:off x="1700" y="1620"/>
                <a:ext cx="1140" cy="250"/>
              </a:xfrm>
              <a:custGeom>
                <a:avLst/>
                <a:gdLst>
                  <a:gd name="T0" fmla="*/ 160 w 1140"/>
                  <a:gd name="T1" fmla="*/ 0 h 250"/>
                  <a:gd name="T2" fmla="*/ 970 w 1140"/>
                  <a:gd name="T3" fmla="*/ 0 h 250"/>
                  <a:gd name="T4" fmla="*/ 1140 w 1140"/>
                  <a:gd name="T5" fmla="*/ 250 h 250"/>
                  <a:gd name="T6" fmla="*/ 0 w 1140"/>
                  <a:gd name="T7" fmla="*/ 248 h 250"/>
                  <a:gd name="T8" fmla="*/ 160 w 1140"/>
                  <a:gd name="T9" fmla="*/ 0 h 250"/>
                  <a:gd name="T10" fmla="*/ 0 60000 65536"/>
                  <a:gd name="T11" fmla="*/ 0 60000 65536"/>
                  <a:gd name="T12" fmla="*/ 0 60000 65536"/>
                  <a:gd name="T13" fmla="*/ 0 60000 65536"/>
                  <a:gd name="T14" fmla="*/ 0 60000 65536"/>
                  <a:gd name="T15" fmla="*/ 0 w 1140"/>
                  <a:gd name="T16" fmla="*/ 0 h 250"/>
                  <a:gd name="T17" fmla="*/ 1140 w 1140"/>
                  <a:gd name="T18" fmla="*/ 250 h 250"/>
                </a:gdLst>
                <a:ahLst/>
                <a:cxnLst>
                  <a:cxn ang="T10">
                    <a:pos x="T0" y="T1"/>
                  </a:cxn>
                  <a:cxn ang="T11">
                    <a:pos x="T2" y="T3"/>
                  </a:cxn>
                  <a:cxn ang="T12">
                    <a:pos x="T4" y="T5"/>
                  </a:cxn>
                  <a:cxn ang="T13">
                    <a:pos x="T6" y="T7"/>
                  </a:cxn>
                  <a:cxn ang="T14">
                    <a:pos x="T8" y="T9"/>
                  </a:cxn>
                </a:cxnLst>
                <a:rect l="T15" t="T16" r="T17" b="T18"/>
                <a:pathLst>
                  <a:path w="1140" h="250">
                    <a:moveTo>
                      <a:pt x="160" y="0"/>
                    </a:moveTo>
                    <a:lnTo>
                      <a:pt x="970" y="0"/>
                    </a:lnTo>
                    <a:lnTo>
                      <a:pt x="1140" y="250"/>
                    </a:lnTo>
                    <a:lnTo>
                      <a:pt x="0" y="248"/>
                    </a:lnTo>
                    <a:lnTo>
                      <a:pt x="160" y="0"/>
                    </a:lnTo>
                    <a:close/>
                  </a:path>
                </a:pathLst>
              </a:custGeom>
              <a:solidFill>
                <a:srgbClr val="FFFF99"/>
              </a:solidFill>
              <a:ln w="9525">
                <a:solidFill>
                  <a:srgbClr val="000000"/>
                </a:solidFill>
                <a:round/>
                <a:headEnd/>
                <a:tailEnd/>
              </a:ln>
            </p:spPr>
            <p:txBody>
              <a:bodyPr/>
              <a:lstStyle/>
              <a:p>
                <a:pPr eaLnBrk="1" hangingPunct="1"/>
                <a:endParaRPr lang="zh-CN" altLang="en-US" sz="1600" b="1"/>
              </a:p>
            </p:txBody>
          </p:sp>
          <p:sp>
            <p:nvSpPr>
              <p:cNvPr id="182292" name="Text Box 9"/>
              <p:cNvSpPr txBox="1">
                <a:spLocks noChangeArrowheads="1"/>
              </p:cNvSpPr>
              <p:nvPr/>
            </p:nvSpPr>
            <p:spPr bwMode="auto">
              <a:xfrm>
                <a:off x="1700" y="1870"/>
                <a:ext cx="1140" cy="770"/>
              </a:xfrm>
              <a:prstGeom prst="rect">
                <a:avLst/>
              </a:prstGeom>
              <a:solidFill>
                <a:srgbClr val="FFFF99"/>
              </a:solidFill>
              <a:ln w="9525">
                <a:solidFill>
                  <a:srgbClr val="000000"/>
                </a:solidFill>
                <a:miter lim="800000"/>
                <a:headEnd/>
                <a:tailEnd/>
              </a:ln>
            </p:spPr>
            <p:txBody>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endParaRPr lang="zh-CN" altLang="en-US" sz="1400">
                  <a:latin typeface="Times New Roman" pitchFamily="18" charset="0"/>
                </a:endParaRPr>
              </a:p>
            </p:txBody>
          </p:sp>
          <p:sp>
            <p:nvSpPr>
              <p:cNvPr id="182293" name="Text Box 10"/>
              <p:cNvSpPr txBox="1">
                <a:spLocks noChangeArrowheads="1"/>
              </p:cNvSpPr>
              <p:nvPr/>
            </p:nvSpPr>
            <p:spPr bwMode="auto">
              <a:xfrm>
                <a:off x="1880" y="1660"/>
                <a:ext cx="800" cy="2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sz="1400">
                    <a:latin typeface="Times New Roman" pitchFamily="18" charset="0"/>
                  </a:rPr>
                  <a:t>地址译码</a:t>
                </a:r>
              </a:p>
            </p:txBody>
          </p:sp>
          <p:sp>
            <p:nvSpPr>
              <p:cNvPr id="182294" name="Text Box 11"/>
              <p:cNvSpPr txBox="1">
                <a:spLocks noChangeArrowheads="1"/>
              </p:cNvSpPr>
              <p:nvPr/>
            </p:nvSpPr>
            <p:spPr bwMode="auto">
              <a:xfrm>
                <a:off x="1900" y="2140"/>
                <a:ext cx="810" cy="24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200">
                    <a:latin typeface="Times New Roman" pitchFamily="18" charset="0"/>
                  </a:rPr>
                  <a:t>控制存储器</a:t>
                </a:r>
              </a:p>
            </p:txBody>
          </p:sp>
        </p:grpSp>
        <p:sp>
          <p:nvSpPr>
            <p:cNvPr id="182295" name="Text Box 12"/>
            <p:cNvSpPr txBox="1">
              <a:spLocks noChangeArrowheads="1"/>
            </p:cNvSpPr>
            <p:nvPr/>
          </p:nvSpPr>
          <p:spPr bwMode="auto">
            <a:xfrm>
              <a:off x="4440" y="1676"/>
              <a:ext cx="4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en-US" altLang="zh-CN" sz="1400">
                  <a:latin typeface="Times New Roman" pitchFamily="18" charset="0"/>
                </a:rPr>
                <a:t>P</a:t>
              </a:r>
              <a:r>
                <a:rPr lang="zh-CN" altLang="en-US" sz="1400">
                  <a:latin typeface="Times New Roman" pitchFamily="18" charset="0"/>
                </a:rPr>
                <a:t>字段</a:t>
              </a:r>
            </a:p>
          </p:txBody>
        </p:sp>
        <p:sp>
          <p:nvSpPr>
            <p:cNvPr id="182296" name="AutoShape 13"/>
            <p:cNvSpPr>
              <a:spLocks noChangeArrowheads="1"/>
            </p:cNvSpPr>
            <p:nvPr/>
          </p:nvSpPr>
          <p:spPr bwMode="auto">
            <a:xfrm>
              <a:off x="4056" y="960"/>
              <a:ext cx="324" cy="106"/>
            </a:xfrm>
            <a:prstGeom prst="leftArrow">
              <a:avLst>
                <a:gd name="adj1" fmla="val 50000"/>
                <a:gd name="adj2" fmla="val 76415"/>
              </a:avLst>
            </a:prstGeom>
            <a:solidFill>
              <a:srgbClr val="99FF33"/>
            </a:solidFill>
            <a:ln w="9525">
              <a:solidFill>
                <a:srgbClr val="000000"/>
              </a:solidFill>
              <a:miter lim="800000"/>
              <a:headEnd/>
              <a:tailEnd/>
            </a:ln>
          </p:spPr>
          <p:txBody>
            <a:bodyPr/>
            <a:lstStyle/>
            <a:p>
              <a:pPr eaLnBrk="1" hangingPunct="1"/>
              <a:endParaRPr lang="zh-CN" altLang="en-US" sz="1600" b="1"/>
            </a:p>
          </p:txBody>
        </p:sp>
        <p:sp>
          <p:nvSpPr>
            <p:cNvPr id="182297" name="Line 14"/>
            <p:cNvSpPr>
              <a:spLocks noChangeShapeType="1"/>
            </p:cNvSpPr>
            <p:nvPr/>
          </p:nvSpPr>
          <p:spPr bwMode="auto">
            <a:xfrm>
              <a:off x="4938" y="1632"/>
              <a:ext cx="0" cy="21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82298" name="Group 15"/>
            <p:cNvGrpSpPr>
              <a:grpSpLocks/>
            </p:cNvGrpSpPr>
            <p:nvPr/>
          </p:nvGrpSpPr>
          <p:grpSpPr bwMode="auto">
            <a:xfrm>
              <a:off x="4662" y="1328"/>
              <a:ext cx="984" cy="288"/>
              <a:chOff x="5470" y="2213"/>
              <a:chExt cx="1640" cy="520"/>
            </a:xfrm>
          </p:grpSpPr>
          <p:sp>
            <p:nvSpPr>
              <p:cNvPr id="182299" name="Line 16"/>
              <p:cNvSpPr>
                <a:spLocks noChangeShapeType="1"/>
              </p:cNvSpPr>
              <p:nvPr/>
            </p:nvSpPr>
            <p:spPr bwMode="auto">
              <a:xfrm flipV="1">
                <a:off x="6120" y="2223"/>
                <a:ext cx="0" cy="51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82300" name="Line 17"/>
              <p:cNvSpPr>
                <a:spLocks noChangeShapeType="1"/>
              </p:cNvSpPr>
              <p:nvPr/>
            </p:nvSpPr>
            <p:spPr bwMode="auto">
              <a:xfrm flipV="1">
                <a:off x="6270" y="2223"/>
                <a:ext cx="0" cy="51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82301" name="Line 18"/>
              <p:cNvSpPr>
                <a:spLocks noChangeShapeType="1"/>
              </p:cNvSpPr>
              <p:nvPr/>
            </p:nvSpPr>
            <p:spPr bwMode="auto">
              <a:xfrm flipV="1">
                <a:off x="6420" y="2223"/>
                <a:ext cx="0" cy="51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82302" name="Line 19"/>
              <p:cNvSpPr>
                <a:spLocks noChangeShapeType="1"/>
              </p:cNvSpPr>
              <p:nvPr/>
            </p:nvSpPr>
            <p:spPr bwMode="auto">
              <a:xfrm flipV="1">
                <a:off x="6570" y="2223"/>
                <a:ext cx="0" cy="51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82303" name="Line 20"/>
              <p:cNvSpPr>
                <a:spLocks noChangeShapeType="1"/>
              </p:cNvSpPr>
              <p:nvPr/>
            </p:nvSpPr>
            <p:spPr bwMode="auto">
              <a:xfrm flipV="1">
                <a:off x="7110" y="2223"/>
                <a:ext cx="0" cy="51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82304" name="Line 21"/>
              <p:cNvSpPr>
                <a:spLocks noChangeShapeType="1"/>
              </p:cNvSpPr>
              <p:nvPr/>
            </p:nvSpPr>
            <p:spPr bwMode="auto">
              <a:xfrm flipV="1">
                <a:off x="5470" y="2213"/>
                <a:ext cx="0" cy="51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grpSp>
        <p:sp>
          <p:nvSpPr>
            <p:cNvPr id="182305" name="Text Box 22"/>
            <p:cNvSpPr txBox="1">
              <a:spLocks noChangeArrowheads="1"/>
            </p:cNvSpPr>
            <p:nvPr/>
          </p:nvSpPr>
          <p:spPr bwMode="auto">
            <a:xfrm>
              <a:off x="5082" y="1676"/>
              <a:ext cx="58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sz="1400">
                  <a:latin typeface="Times New Roman" pitchFamily="18" charset="0"/>
                </a:rPr>
                <a:t>控制字段</a:t>
              </a:r>
            </a:p>
          </p:txBody>
        </p:sp>
        <p:sp>
          <p:nvSpPr>
            <p:cNvPr id="182306" name="Text Box 23"/>
            <p:cNvSpPr txBox="1">
              <a:spLocks noChangeArrowheads="1"/>
            </p:cNvSpPr>
            <p:nvPr/>
          </p:nvSpPr>
          <p:spPr bwMode="auto">
            <a:xfrm>
              <a:off x="5310" y="1455"/>
              <a:ext cx="34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sz="1400">
                  <a:latin typeface="Times New Roman" pitchFamily="18" charset="0"/>
                </a:rPr>
                <a:t>……</a:t>
              </a:r>
            </a:p>
          </p:txBody>
        </p:sp>
        <p:sp>
          <p:nvSpPr>
            <p:cNvPr id="182307" name="Text Box 24"/>
            <p:cNvSpPr txBox="1">
              <a:spLocks noChangeArrowheads="1"/>
            </p:cNvSpPr>
            <p:nvPr/>
          </p:nvSpPr>
          <p:spPr bwMode="auto">
            <a:xfrm>
              <a:off x="5059" y="1148"/>
              <a:ext cx="588"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sz="1400">
                  <a:latin typeface="Times New Roman" pitchFamily="18" charset="0"/>
                </a:rPr>
                <a:t>微命令信号</a:t>
              </a:r>
            </a:p>
          </p:txBody>
        </p:sp>
        <p:sp>
          <p:nvSpPr>
            <p:cNvPr id="182308" name="Text Box 25"/>
            <p:cNvSpPr txBox="1">
              <a:spLocks noChangeArrowheads="1"/>
            </p:cNvSpPr>
            <p:nvPr/>
          </p:nvSpPr>
          <p:spPr bwMode="auto">
            <a:xfrm>
              <a:off x="2784" y="192"/>
              <a:ext cx="58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sz="1400">
                  <a:latin typeface="Times New Roman" pitchFamily="18" charset="0"/>
                </a:rPr>
                <a:t>指令寄存器</a:t>
              </a:r>
              <a:r>
                <a:rPr lang="en-US" altLang="zh-CN" sz="1400">
                  <a:latin typeface="Times New Roman" pitchFamily="18" charset="0"/>
                </a:rPr>
                <a:t>IR</a:t>
              </a:r>
            </a:p>
          </p:txBody>
        </p:sp>
        <p:sp>
          <p:nvSpPr>
            <p:cNvPr id="182310" name="Line 27"/>
            <p:cNvSpPr>
              <a:spLocks noChangeShapeType="1"/>
            </p:cNvSpPr>
            <p:nvPr/>
          </p:nvSpPr>
          <p:spPr bwMode="auto">
            <a:xfrm>
              <a:off x="4602" y="421"/>
              <a:ext cx="0" cy="273"/>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82311" name="Line 28"/>
            <p:cNvSpPr>
              <a:spLocks noChangeShapeType="1"/>
            </p:cNvSpPr>
            <p:nvPr/>
          </p:nvSpPr>
          <p:spPr bwMode="auto">
            <a:xfrm>
              <a:off x="4686" y="421"/>
              <a:ext cx="0" cy="273"/>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82312" name="Line 29"/>
            <p:cNvSpPr>
              <a:spLocks noChangeShapeType="1"/>
            </p:cNvSpPr>
            <p:nvPr/>
          </p:nvSpPr>
          <p:spPr bwMode="auto">
            <a:xfrm>
              <a:off x="4896" y="414"/>
              <a:ext cx="0" cy="273"/>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82313" name="Text Box 30"/>
            <p:cNvSpPr txBox="1">
              <a:spLocks noChangeArrowheads="1"/>
            </p:cNvSpPr>
            <p:nvPr/>
          </p:nvSpPr>
          <p:spPr bwMode="auto">
            <a:xfrm>
              <a:off x="4752" y="480"/>
              <a:ext cx="12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182314" name="Text Box 31"/>
            <p:cNvSpPr txBox="1">
              <a:spLocks noChangeArrowheads="1"/>
            </p:cNvSpPr>
            <p:nvPr/>
          </p:nvSpPr>
          <p:spPr bwMode="auto">
            <a:xfrm>
              <a:off x="4548" y="266"/>
              <a:ext cx="438" cy="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ctr"/>
              <a:r>
                <a:rPr lang="zh-CN" altLang="en-US" sz="1200">
                  <a:latin typeface="Times New Roman" pitchFamily="18" charset="0"/>
                </a:rPr>
                <a:t>状态条件</a:t>
              </a:r>
            </a:p>
          </p:txBody>
        </p:sp>
        <p:sp>
          <p:nvSpPr>
            <p:cNvPr id="182315" name="Text Box 32"/>
            <p:cNvSpPr txBox="1">
              <a:spLocks noChangeArrowheads="1"/>
            </p:cNvSpPr>
            <p:nvPr/>
          </p:nvSpPr>
          <p:spPr bwMode="auto">
            <a:xfrm>
              <a:off x="3948" y="1595"/>
              <a:ext cx="348"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algn="r"/>
              <a:r>
                <a:rPr lang="zh-CN" altLang="en-US" sz="1400">
                  <a:latin typeface="Times New Roman" pitchFamily="18" charset="0"/>
                </a:rPr>
                <a:t>微指令</a:t>
              </a:r>
            </a:p>
            <a:p>
              <a:pPr algn="r"/>
              <a:r>
                <a:rPr lang="zh-CN" altLang="en-US" sz="1400">
                  <a:latin typeface="Times New Roman" pitchFamily="18" charset="0"/>
                </a:rPr>
                <a:t>寄存器</a:t>
              </a:r>
            </a:p>
          </p:txBody>
        </p:sp>
        <p:sp>
          <p:nvSpPr>
            <p:cNvPr id="182317" name="AutoShape 34"/>
            <p:cNvSpPr>
              <a:spLocks noChangeArrowheads="1"/>
            </p:cNvSpPr>
            <p:nvPr/>
          </p:nvSpPr>
          <p:spPr bwMode="auto">
            <a:xfrm flipV="1">
              <a:off x="3996" y="295"/>
              <a:ext cx="534" cy="399"/>
            </a:xfrm>
            <a:custGeom>
              <a:avLst/>
              <a:gdLst>
                <a:gd name="T0" fmla="*/ 737717 w 21600"/>
                <a:gd name="T1" fmla="*/ 0 h 21600"/>
                <a:gd name="T2" fmla="*/ 627670 w 21600"/>
                <a:gd name="T3" fmla="*/ 114953 h 21600"/>
                <a:gd name="T4" fmla="*/ 0 w 21600"/>
                <a:gd name="T5" fmla="*/ 590363 h 21600"/>
                <a:gd name="T6" fmla="*/ 395762 w 21600"/>
                <a:gd name="T7" fmla="*/ 633412 h 21600"/>
                <a:gd name="T8" fmla="*/ 791524 w 21600"/>
                <a:gd name="T9" fmla="*/ 378258 h 21600"/>
                <a:gd name="T10" fmla="*/ 847725 w 21600"/>
                <a:gd name="T11" fmla="*/ 114953 h 21600"/>
                <a:gd name="T12" fmla="*/ 17694720 60000 65536"/>
                <a:gd name="T13" fmla="*/ 11796480 60000 65536"/>
                <a:gd name="T14" fmla="*/ 11796480 60000 65536"/>
                <a:gd name="T15" fmla="*/ 5898240 60000 65536"/>
                <a:gd name="T16" fmla="*/ 0 60000 65536"/>
                <a:gd name="T17" fmla="*/ 0 60000 65536"/>
                <a:gd name="T18" fmla="*/ 0 w 21600"/>
                <a:gd name="T19" fmla="*/ 18662 h 21600"/>
                <a:gd name="T20" fmla="*/ 20168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797" y="0"/>
                  </a:moveTo>
                  <a:lnTo>
                    <a:pt x="15993" y="3920"/>
                  </a:lnTo>
                  <a:lnTo>
                    <a:pt x="17425" y="3920"/>
                  </a:lnTo>
                  <a:lnTo>
                    <a:pt x="17425" y="18662"/>
                  </a:lnTo>
                  <a:lnTo>
                    <a:pt x="0" y="18662"/>
                  </a:lnTo>
                  <a:lnTo>
                    <a:pt x="0" y="21600"/>
                  </a:lnTo>
                  <a:lnTo>
                    <a:pt x="20168" y="21600"/>
                  </a:lnTo>
                  <a:lnTo>
                    <a:pt x="20168" y="3920"/>
                  </a:lnTo>
                  <a:lnTo>
                    <a:pt x="21600" y="3920"/>
                  </a:lnTo>
                  <a:close/>
                </a:path>
              </a:pathLst>
            </a:custGeom>
            <a:solidFill>
              <a:srgbClr val="99FF33"/>
            </a:solidFill>
            <a:ln w="9525">
              <a:solidFill>
                <a:srgbClr val="000000"/>
              </a:solidFill>
              <a:miter lim="800000"/>
              <a:headEnd/>
              <a:tailEnd/>
            </a:ln>
          </p:spPr>
          <p:txBody>
            <a:bodyPr rot="10800000"/>
            <a:lstStyle/>
            <a:p>
              <a:pPr eaLnBrk="1" hangingPunct="1"/>
              <a:endParaRPr lang="zh-CN" altLang="en-US" sz="1600" b="1"/>
            </a:p>
          </p:txBody>
        </p:sp>
        <p:sp>
          <p:nvSpPr>
            <p:cNvPr id="182318" name="Freeform 35"/>
            <p:cNvSpPr>
              <a:spLocks/>
            </p:cNvSpPr>
            <p:nvPr/>
          </p:nvSpPr>
          <p:spPr bwMode="auto">
            <a:xfrm>
              <a:off x="2682" y="628"/>
              <a:ext cx="990" cy="280"/>
            </a:xfrm>
            <a:custGeom>
              <a:avLst/>
              <a:gdLst>
                <a:gd name="T0" fmla="*/ 1570 w 1650"/>
                <a:gd name="T1" fmla="*/ 380 h 380"/>
                <a:gd name="T2" fmla="*/ 1570 w 1650"/>
                <a:gd name="T3" fmla="*/ 80 h 380"/>
                <a:gd name="T4" fmla="*/ 160 w 1650"/>
                <a:gd name="T5" fmla="*/ 80 h 380"/>
                <a:gd name="T6" fmla="*/ 160 w 1650"/>
                <a:gd name="T7" fmla="*/ 290 h 380"/>
                <a:gd name="T8" fmla="*/ 230 w 1650"/>
                <a:gd name="T9" fmla="*/ 290 h 380"/>
                <a:gd name="T10" fmla="*/ 120 w 1650"/>
                <a:gd name="T11" fmla="*/ 360 h 380"/>
                <a:gd name="T12" fmla="*/ 0 w 1650"/>
                <a:gd name="T13" fmla="*/ 290 h 380"/>
                <a:gd name="T14" fmla="*/ 80 w 1650"/>
                <a:gd name="T15" fmla="*/ 290 h 380"/>
                <a:gd name="T16" fmla="*/ 80 w 1650"/>
                <a:gd name="T17" fmla="*/ 0 h 380"/>
                <a:gd name="T18" fmla="*/ 1650 w 1650"/>
                <a:gd name="T19" fmla="*/ 0 h 380"/>
                <a:gd name="T20" fmla="*/ 1650 w 1650"/>
                <a:gd name="T21" fmla="*/ 380 h 380"/>
                <a:gd name="T22" fmla="*/ 1570 w 1650"/>
                <a:gd name="T23" fmla="*/ 380 h 3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50"/>
                <a:gd name="T37" fmla="*/ 0 h 380"/>
                <a:gd name="T38" fmla="*/ 1650 w 1650"/>
                <a:gd name="T39" fmla="*/ 380 h 3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50" h="380">
                  <a:moveTo>
                    <a:pt x="1570" y="380"/>
                  </a:moveTo>
                  <a:lnTo>
                    <a:pt x="1570" y="80"/>
                  </a:lnTo>
                  <a:lnTo>
                    <a:pt x="160" y="80"/>
                  </a:lnTo>
                  <a:lnTo>
                    <a:pt x="160" y="290"/>
                  </a:lnTo>
                  <a:lnTo>
                    <a:pt x="230" y="290"/>
                  </a:lnTo>
                  <a:lnTo>
                    <a:pt x="120" y="360"/>
                  </a:lnTo>
                  <a:lnTo>
                    <a:pt x="0" y="290"/>
                  </a:lnTo>
                  <a:lnTo>
                    <a:pt x="80" y="290"/>
                  </a:lnTo>
                  <a:lnTo>
                    <a:pt x="80" y="0"/>
                  </a:lnTo>
                  <a:lnTo>
                    <a:pt x="1650" y="0"/>
                  </a:lnTo>
                  <a:lnTo>
                    <a:pt x="1650" y="380"/>
                  </a:lnTo>
                  <a:lnTo>
                    <a:pt x="1570" y="380"/>
                  </a:lnTo>
                  <a:close/>
                </a:path>
              </a:pathLst>
            </a:custGeom>
            <a:solidFill>
              <a:srgbClr val="99FF33"/>
            </a:solidFill>
            <a:ln w="9525">
              <a:solidFill>
                <a:srgbClr val="000000"/>
              </a:solidFill>
              <a:round/>
              <a:headEnd/>
              <a:tailEnd/>
            </a:ln>
          </p:spPr>
          <p:txBody>
            <a:bodyPr/>
            <a:lstStyle/>
            <a:p>
              <a:pPr eaLnBrk="1" hangingPunct="1"/>
              <a:endParaRPr lang="zh-CN" altLang="en-US" sz="1600" b="1"/>
            </a:p>
          </p:txBody>
        </p:sp>
        <p:sp>
          <p:nvSpPr>
            <p:cNvPr id="182319" name="Freeform 36"/>
            <p:cNvSpPr>
              <a:spLocks/>
            </p:cNvSpPr>
            <p:nvPr/>
          </p:nvSpPr>
          <p:spPr bwMode="auto">
            <a:xfrm>
              <a:off x="2718" y="1130"/>
              <a:ext cx="2712" cy="1085"/>
            </a:xfrm>
            <a:custGeom>
              <a:avLst/>
              <a:gdLst>
                <a:gd name="T0" fmla="*/ 90 w 4520"/>
                <a:gd name="T1" fmla="*/ 710 h 1470"/>
                <a:gd name="T2" fmla="*/ 90 w 4520"/>
                <a:gd name="T3" fmla="*/ 1380 h 1470"/>
                <a:gd name="T4" fmla="*/ 1470 w 4520"/>
                <a:gd name="T5" fmla="*/ 1380 h 1470"/>
                <a:gd name="T6" fmla="*/ 1470 w 4520"/>
                <a:gd name="T7" fmla="*/ 120 h 1470"/>
                <a:gd name="T8" fmla="*/ 1390 w 4520"/>
                <a:gd name="T9" fmla="*/ 120 h 1470"/>
                <a:gd name="T10" fmla="*/ 1510 w 4520"/>
                <a:gd name="T11" fmla="*/ 0 h 1470"/>
                <a:gd name="T12" fmla="*/ 1640 w 4520"/>
                <a:gd name="T13" fmla="*/ 130 h 1470"/>
                <a:gd name="T14" fmla="*/ 1550 w 4520"/>
                <a:gd name="T15" fmla="*/ 130 h 1470"/>
                <a:gd name="T16" fmla="*/ 1550 w 4520"/>
                <a:gd name="T17" fmla="*/ 1380 h 1470"/>
                <a:gd name="T18" fmla="*/ 3210 w 4520"/>
                <a:gd name="T19" fmla="*/ 1380 h 1470"/>
                <a:gd name="T20" fmla="*/ 3210 w 4520"/>
                <a:gd name="T21" fmla="*/ 1100 h 1470"/>
                <a:gd name="T22" fmla="*/ 3130 w 4520"/>
                <a:gd name="T23" fmla="*/ 1100 h 1470"/>
                <a:gd name="T24" fmla="*/ 3250 w 4520"/>
                <a:gd name="T25" fmla="*/ 980 h 1470"/>
                <a:gd name="T26" fmla="*/ 3370 w 4520"/>
                <a:gd name="T27" fmla="*/ 1100 h 1470"/>
                <a:gd name="T28" fmla="*/ 3290 w 4520"/>
                <a:gd name="T29" fmla="*/ 1100 h 1470"/>
                <a:gd name="T30" fmla="*/ 3290 w 4520"/>
                <a:gd name="T31" fmla="*/ 1380 h 1470"/>
                <a:gd name="T32" fmla="*/ 4360 w 4520"/>
                <a:gd name="T33" fmla="*/ 1380 h 1470"/>
                <a:gd name="T34" fmla="*/ 4356 w 4520"/>
                <a:gd name="T35" fmla="*/ 1120 h 1470"/>
                <a:gd name="T36" fmla="*/ 4280 w 4520"/>
                <a:gd name="T37" fmla="*/ 1120 h 1470"/>
                <a:gd name="T38" fmla="*/ 4400 w 4520"/>
                <a:gd name="T39" fmla="*/ 1000 h 1470"/>
                <a:gd name="T40" fmla="*/ 4520 w 4520"/>
                <a:gd name="T41" fmla="*/ 1120 h 1470"/>
                <a:gd name="T42" fmla="*/ 4430 w 4520"/>
                <a:gd name="T43" fmla="*/ 1120 h 1470"/>
                <a:gd name="T44" fmla="*/ 4430 w 4520"/>
                <a:gd name="T45" fmla="*/ 1470 h 1470"/>
                <a:gd name="T46" fmla="*/ 0 w 4520"/>
                <a:gd name="T47" fmla="*/ 1470 h 1470"/>
                <a:gd name="T48" fmla="*/ 0 w 4520"/>
                <a:gd name="T49" fmla="*/ 710 h 1470"/>
                <a:gd name="T50" fmla="*/ 90 w 4520"/>
                <a:gd name="T51" fmla="*/ 710 h 14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520"/>
                <a:gd name="T79" fmla="*/ 0 h 1470"/>
                <a:gd name="T80" fmla="*/ 4520 w 4520"/>
                <a:gd name="T81" fmla="*/ 1470 h 14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520" h="1470">
                  <a:moveTo>
                    <a:pt x="90" y="710"/>
                  </a:moveTo>
                  <a:lnTo>
                    <a:pt x="90" y="1380"/>
                  </a:lnTo>
                  <a:lnTo>
                    <a:pt x="1470" y="1380"/>
                  </a:lnTo>
                  <a:lnTo>
                    <a:pt x="1470" y="120"/>
                  </a:lnTo>
                  <a:lnTo>
                    <a:pt x="1390" y="120"/>
                  </a:lnTo>
                  <a:lnTo>
                    <a:pt x="1510" y="0"/>
                  </a:lnTo>
                  <a:lnTo>
                    <a:pt x="1640" y="130"/>
                  </a:lnTo>
                  <a:lnTo>
                    <a:pt x="1550" y="130"/>
                  </a:lnTo>
                  <a:lnTo>
                    <a:pt x="1550" y="1380"/>
                  </a:lnTo>
                  <a:lnTo>
                    <a:pt x="3210" y="1380"/>
                  </a:lnTo>
                  <a:lnTo>
                    <a:pt x="3210" y="1100"/>
                  </a:lnTo>
                  <a:lnTo>
                    <a:pt x="3130" y="1100"/>
                  </a:lnTo>
                  <a:lnTo>
                    <a:pt x="3250" y="980"/>
                  </a:lnTo>
                  <a:lnTo>
                    <a:pt x="3370" y="1100"/>
                  </a:lnTo>
                  <a:lnTo>
                    <a:pt x="3290" y="1100"/>
                  </a:lnTo>
                  <a:lnTo>
                    <a:pt x="3290" y="1380"/>
                  </a:lnTo>
                  <a:lnTo>
                    <a:pt x="4360" y="1380"/>
                  </a:lnTo>
                  <a:lnTo>
                    <a:pt x="4356" y="1120"/>
                  </a:lnTo>
                  <a:lnTo>
                    <a:pt x="4280" y="1120"/>
                  </a:lnTo>
                  <a:lnTo>
                    <a:pt x="4400" y="1000"/>
                  </a:lnTo>
                  <a:lnTo>
                    <a:pt x="4520" y="1120"/>
                  </a:lnTo>
                  <a:lnTo>
                    <a:pt x="4430" y="1120"/>
                  </a:lnTo>
                  <a:lnTo>
                    <a:pt x="4430" y="1470"/>
                  </a:lnTo>
                  <a:lnTo>
                    <a:pt x="0" y="1470"/>
                  </a:lnTo>
                  <a:lnTo>
                    <a:pt x="0" y="710"/>
                  </a:lnTo>
                  <a:lnTo>
                    <a:pt x="90" y="710"/>
                  </a:lnTo>
                  <a:close/>
                </a:path>
              </a:pathLst>
            </a:custGeom>
            <a:solidFill>
              <a:srgbClr val="99FF33"/>
            </a:solidFill>
            <a:ln w="9525">
              <a:solidFill>
                <a:srgbClr val="000000"/>
              </a:solidFill>
              <a:round/>
              <a:headEnd/>
              <a:tailEnd/>
            </a:ln>
          </p:spPr>
          <p:txBody>
            <a:bodyPr/>
            <a:lstStyle/>
            <a:p>
              <a:pPr eaLnBrk="1" hangingPunct="1"/>
              <a:endParaRPr lang="zh-CN" altLang="en-US" sz="1600" b="1"/>
            </a:p>
          </p:txBody>
        </p:sp>
      </p:grpSp>
      <p:sp>
        <p:nvSpPr>
          <p:cNvPr id="43" name="Rectangle 2"/>
          <p:cNvSpPr txBox="1">
            <a:spLocks noChangeArrowheads="1"/>
          </p:cNvSpPr>
          <p:nvPr/>
        </p:nvSpPr>
        <p:spPr>
          <a:xfrm>
            <a:off x="230658" y="295849"/>
            <a:ext cx="5194920" cy="648072"/>
          </a:xfrm>
          <a:prstGeom prst="rect">
            <a:avLst/>
          </a:prstGeom>
        </p:spPr>
        <p:txBody>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a:lstStyle>
          <a:p>
            <a:pPr eaLnBrk="1" hangingPunct="1"/>
            <a:r>
              <a:rPr lang="en-US" altLang="zh-CN">
                <a:cs typeface="Times New Roman" pitchFamily="18" charset="0"/>
              </a:rPr>
              <a:t>5</a:t>
            </a:r>
            <a:r>
              <a:rPr lang="en-US" altLang="zh-CN"/>
              <a:t>.4.1 </a:t>
            </a:r>
            <a:r>
              <a:rPr lang="zh-CN" altLang="en-US"/>
              <a:t>微程序控制原理</a:t>
            </a:r>
          </a:p>
        </p:txBody>
      </p:sp>
      <p:sp>
        <p:nvSpPr>
          <p:cNvPr id="2" name="日期占位符 1"/>
          <p:cNvSpPr>
            <a:spLocks noGrp="1"/>
          </p:cNvSpPr>
          <p:nvPr>
            <p:ph type="dt" sz="half" idx="10"/>
          </p:nvPr>
        </p:nvSpPr>
        <p:spPr/>
        <p:txBody>
          <a:bodyPr/>
          <a:lstStyle/>
          <a:p>
            <a:pPr>
              <a:defRPr/>
            </a:pPr>
            <a:fld id="{077961D2-734D-4AA0-86F8-8C5618E50AFF}" type="datetime11">
              <a:rPr lang="zh-CN" altLang="en-US" smtClean="0"/>
              <a:t>09:11:07</a:t>
            </a:fld>
            <a:endParaRPr lang="en-US" altLang="zh-CN"/>
          </a:p>
        </p:txBody>
      </p:sp>
      <p:sp>
        <p:nvSpPr>
          <p:cNvPr id="4" name="灯片编号占位符 3"/>
          <p:cNvSpPr>
            <a:spLocks noGrp="1"/>
          </p:cNvSpPr>
          <p:nvPr>
            <p:ph type="sldNum" sz="quarter" idx="12"/>
          </p:nvPr>
        </p:nvSpPr>
        <p:spPr/>
        <p:txBody>
          <a:bodyPr/>
          <a:lstStyle/>
          <a:p>
            <a:pPr>
              <a:defRPr/>
            </a:pPr>
            <a:fld id="{128B08FC-01B2-4106-965F-E3782BA43ADA}" type="slidenum">
              <a:rPr lang="en-US" altLang="zh-CN" smtClean="0"/>
              <a:pPr>
                <a:defRPr/>
              </a:pPr>
              <a:t>70</a:t>
            </a:fld>
            <a:endParaRPr lang="en-US" altLang="zh-CN"/>
          </a:p>
        </p:txBody>
      </p:sp>
    </p:spTree>
    <p:extLst>
      <p:ext uri="{BB962C8B-B14F-4D97-AF65-F5344CB8AC3E}">
        <p14:creationId xmlns:p14="http://schemas.microsoft.com/office/powerpoint/2010/main" val="27950123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8547">
                                            <p:txEl>
                                              <p:pRg st="0" end="0"/>
                                            </p:txEl>
                                          </p:spTgt>
                                        </p:tgtEl>
                                        <p:attrNameLst>
                                          <p:attrName>style.visibility</p:attrName>
                                        </p:attrNameLst>
                                      </p:cBhvr>
                                      <p:to>
                                        <p:strVal val="visible"/>
                                      </p:to>
                                    </p:set>
                                    <p:anim calcmode="lin" valueType="num">
                                      <p:cBhvr additive="base">
                                        <p:cTn id="7" dur="500" fill="hold"/>
                                        <p:tgtEl>
                                          <p:spTgt spid="1085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85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8" fill="hold" grpId="0" nodeType="clickEffect">
                                  <p:stCondLst>
                                    <p:cond delay="0"/>
                                  </p:stCondLst>
                                  <p:childTnLst>
                                    <p:set>
                                      <p:cBhvr>
                                        <p:cTn id="12" dur="1" fill="hold">
                                          <p:stCondLst>
                                            <p:cond delay="0"/>
                                          </p:stCondLst>
                                        </p:cTn>
                                        <p:tgtEl>
                                          <p:spTgt spid="108548"/>
                                        </p:tgtEl>
                                        <p:attrNameLst>
                                          <p:attrName>style.visibility</p:attrName>
                                        </p:attrNameLst>
                                      </p:cBhvr>
                                      <p:to>
                                        <p:strVal val="visible"/>
                                      </p:to>
                                    </p:set>
                                    <p:anim calcmode="lin" valueType="num">
                                      <p:cBhvr>
                                        <p:cTn id="13" dur="500" fill="hold"/>
                                        <p:tgtEl>
                                          <p:spTgt spid="108548"/>
                                        </p:tgtEl>
                                        <p:attrNameLst>
                                          <p:attrName>ppt_x</p:attrName>
                                        </p:attrNameLst>
                                      </p:cBhvr>
                                      <p:tavLst>
                                        <p:tav tm="0">
                                          <p:val>
                                            <p:strVal val="#ppt_x-#ppt_w/2"/>
                                          </p:val>
                                        </p:tav>
                                        <p:tav tm="100000">
                                          <p:val>
                                            <p:strVal val="#ppt_x"/>
                                          </p:val>
                                        </p:tav>
                                      </p:tavLst>
                                    </p:anim>
                                    <p:anim calcmode="lin" valueType="num">
                                      <p:cBhvr>
                                        <p:cTn id="14" dur="500" fill="hold"/>
                                        <p:tgtEl>
                                          <p:spTgt spid="108548"/>
                                        </p:tgtEl>
                                        <p:attrNameLst>
                                          <p:attrName>ppt_y</p:attrName>
                                        </p:attrNameLst>
                                      </p:cBhvr>
                                      <p:tavLst>
                                        <p:tav tm="0">
                                          <p:val>
                                            <p:strVal val="#ppt_y"/>
                                          </p:val>
                                        </p:tav>
                                        <p:tav tm="100000">
                                          <p:val>
                                            <p:strVal val="#ppt_y"/>
                                          </p:val>
                                        </p:tav>
                                      </p:tavLst>
                                    </p:anim>
                                    <p:anim calcmode="lin" valueType="num">
                                      <p:cBhvr>
                                        <p:cTn id="15" dur="500" fill="hold"/>
                                        <p:tgtEl>
                                          <p:spTgt spid="108548"/>
                                        </p:tgtEl>
                                        <p:attrNameLst>
                                          <p:attrName>ppt_w</p:attrName>
                                        </p:attrNameLst>
                                      </p:cBhvr>
                                      <p:tavLst>
                                        <p:tav tm="0">
                                          <p:val>
                                            <p:fltVal val="0"/>
                                          </p:val>
                                        </p:tav>
                                        <p:tav tm="100000">
                                          <p:val>
                                            <p:strVal val="#ppt_w"/>
                                          </p:val>
                                        </p:tav>
                                      </p:tavLst>
                                    </p:anim>
                                    <p:anim calcmode="lin" valueType="num">
                                      <p:cBhvr>
                                        <p:cTn id="16" dur="500" fill="hold"/>
                                        <p:tgtEl>
                                          <p:spTgt spid="108548"/>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085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build="p" autoUpdateAnimBg="0"/>
      <p:bldP spid="108548" grpId="0" autoUpdateAnimBg="0"/>
      <p:bldP spid="108552"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395536" y="2060848"/>
            <a:ext cx="844366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lnSpc>
                <a:spcPct val="150000"/>
              </a:lnSpc>
            </a:pPr>
            <a:r>
              <a:rPr kumimoji="1" lang="zh-CN" altLang="en-US" sz="2400" b="1">
                <a:latin typeface="Times New Roman" pitchFamily="18" charset="0"/>
              </a:rPr>
              <a:t>以“十进制加法”指令为例，具体看一看微程序控制的过程。</a:t>
            </a:r>
            <a:endParaRPr kumimoji="1" lang="en-US" altLang="zh-CN" sz="2400" b="1">
              <a:latin typeface="Times New Roman" pitchFamily="18" charset="0"/>
            </a:endParaRPr>
          </a:p>
          <a:p>
            <a:pPr>
              <a:spcBef>
                <a:spcPct val="50000"/>
              </a:spcBef>
              <a:defRPr/>
            </a:pPr>
            <a:r>
              <a:rPr kumimoji="1" lang="zh-CN" altLang="en-US" sz="2400" b="1">
                <a:solidFill>
                  <a:srgbClr val="FF0000"/>
                </a:solidFill>
                <a:effectLst>
                  <a:outerShdw blurRad="38100" dist="38100" dir="2700000" algn="tl">
                    <a:srgbClr val="C0C0C0"/>
                  </a:outerShdw>
                </a:effectLst>
                <a:latin typeface="Times New Roman" pitchFamily="18" charset="0"/>
              </a:rPr>
              <a:t>十进制加法指令</a:t>
            </a:r>
          </a:p>
          <a:p>
            <a:pPr>
              <a:spcBef>
                <a:spcPct val="50000"/>
              </a:spcBef>
              <a:defRPr/>
            </a:pPr>
            <a:r>
              <a:rPr kumimoji="1" lang="zh-CN" altLang="en-US" sz="2400" b="1">
                <a:latin typeface="Times New Roman" pitchFamily="18" charset="0"/>
              </a:rPr>
              <a:t>功能：实现两个</a:t>
            </a:r>
            <a:r>
              <a:rPr kumimoji="1" lang="en-US" altLang="zh-CN" sz="2400" b="1">
                <a:latin typeface="Times New Roman" pitchFamily="18" charset="0"/>
              </a:rPr>
              <a:t>BCD</a:t>
            </a:r>
            <a:r>
              <a:rPr kumimoji="1" lang="zh-CN" altLang="en-US" sz="2400" b="1">
                <a:latin typeface="Times New Roman" pitchFamily="18" charset="0"/>
              </a:rPr>
              <a:t>码十进制加法运算。</a:t>
            </a:r>
          </a:p>
          <a:p>
            <a:pPr>
              <a:spcBef>
                <a:spcPct val="50000"/>
              </a:spcBef>
              <a:defRPr/>
            </a:pPr>
            <a:r>
              <a:rPr kumimoji="1" lang="zh-CN" altLang="en-US" sz="2400" b="1">
                <a:latin typeface="Times New Roman" pitchFamily="18" charset="0"/>
              </a:rPr>
              <a:t>算法：</a:t>
            </a:r>
            <a:endParaRPr kumimoji="1" lang="en-US" altLang="zh-CN" sz="2400" b="1">
              <a:latin typeface="Times New Roman" pitchFamily="18" charset="0"/>
            </a:endParaRPr>
          </a:p>
          <a:p>
            <a:pPr>
              <a:spcBef>
                <a:spcPct val="50000"/>
              </a:spcBef>
              <a:defRPr/>
            </a:pPr>
            <a:r>
              <a:rPr kumimoji="1" lang="zh-CN" altLang="en-US" sz="2400" b="1">
                <a:latin typeface="Times New Roman" pitchFamily="18" charset="0"/>
              </a:rPr>
              <a:t>两个一位</a:t>
            </a:r>
            <a:r>
              <a:rPr kumimoji="1" lang="en-US" altLang="zh-CN" sz="2400" b="1">
                <a:latin typeface="Times New Roman" pitchFamily="18" charset="0"/>
              </a:rPr>
              <a:t>BCD</a:t>
            </a:r>
            <a:r>
              <a:rPr kumimoji="1" lang="zh-CN" altLang="en-US" sz="2400" b="1">
                <a:latin typeface="Times New Roman" pitchFamily="18" charset="0"/>
              </a:rPr>
              <a:t>码之和。</a:t>
            </a:r>
          </a:p>
          <a:p>
            <a:pPr>
              <a:spcBef>
                <a:spcPct val="50000"/>
              </a:spcBef>
              <a:defRPr/>
            </a:pPr>
            <a:r>
              <a:rPr kumimoji="1" lang="zh-CN" altLang="en-US" sz="2400" b="1">
                <a:latin typeface="Times New Roman" pitchFamily="18" charset="0"/>
              </a:rPr>
              <a:t>大于9时，和数必须加6修正，并产生十进制进位。</a:t>
            </a:r>
          </a:p>
          <a:p>
            <a:pPr>
              <a:spcBef>
                <a:spcPct val="50000"/>
              </a:spcBef>
              <a:defRPr/>
            </a:pPr>
            <a:r>
              <a:rPr kumimoji="1" lang="zh-CN" altLang="en-US" sz="2400" b="1">
                <a:latin typeface="Times New Roman" pitchFamily="18" charset="0"/>
              </a:rPr>
              <a:t>不大于9时，和数不必修正，且无十进制数的进位。</a:t>
            </a:r>
          </a:p>
        </p:txBody>
      </p:sp>
      <p:sp>
        <p:nvSpPr>
          <p:cNvPr id="88069" name="Rectangle 5"/>
          <p:cNvSpPr>
            <a:spLocks noChangeArrowheads="1"/>
          </p:cNvSpPr>
          <p:nvPr/>
        </p:nvSpPr>
        <p:spPr bwMode="auto">
          <a:xfrm>
            <a:off x="395536" y="1317766"/>
            <a:ext cx="422183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3000" b="1">
                <a:latin typeface="+mn-ea"/>
                <a:ea typeface="+mn-ea"/>
              </a:rPr>
              <a:t>4</a:t>
            </a:r>
            <a:r>
              <a:rPr lang="en-US" altLang="zh-CN" sz="3000" b="1">
                <a:latin typeface="+mn-ea"/>
                <a:ea typeface="+mn-ea"/>
              </a:rPr>
              <a:t>.</a:t>
            </a:r>
            <a:r>
              <a:rPr lang="zh-CN" altLang="en-US" sz="3000" b="1">
                <a:latin typeface="+mn-ea"/>
                <a:ea typeface="+mn-ea"/>
              </a:rPr>
              <a:t>指令的微程序举例</a:t>
            </a:r>
          </a:p>
        </p:txBody>
      </p:sp>
      <p:sp>
        <p:nvSpPr>
          <p:cNvPr id="5" name="Rectangle 2"/>
          <p:cNvSpPr txBox="1">
            <a:spLocks noChangeArrowheads="1"/>
          </p:cNvSpPr>
          <p:nvPr/>
        </p:nvSpPr>
        <p:spPr>
          <a:xfrm>
            <a:off x="257198" y="404664"/>
            <a:ext cx="5194920" cy="648072"/>
          </a:xfrm>
          <a:prstGeom prst="rect">
            <a:avLst/>
          </a:prstGeom>
        </p:spPr>
        <p:txBody>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a:lstStyle>
          <a:p>
            <a:pPr eaLnBrk="1" hangingPunct="1"/>
            <a:r>
              <a:rPr lang="en-US" altLang="zh-CN">
                <a:cs typeface="Times New Roman" pitchFamily="18" charset="0"/>
              </a:rPr>
              <a:t>5</a:t>
            </a:r>
            <a:r>
              <a:rPr lang="en-US" altLang="zh-CN"/>
              <a:t>.4.1 </a:t>
            </a:r>
            <a:r>
              <a:rPr lang="zh-CN" altLang="en-US"/>
              <a:t>微程序控制原理</a:t>
            </a:r>
          </a:p>
        </p:txBody>
      </p:sp>
      <p:sp>
        <p:nvSpPr>
          <p:cNvPr id="2" name="日期占位符 1"/>
          <p:cNvSpPr>
            <a:spLocks noGrp="1"/>
          </p:cNvSpPr>
          <p:nvPr>
            <p:ph type="dt" sz="half" idx="10"/>
          </p:nvPr>
        </p:nvSpPr>
        <p:spPr/>
        <p:txBody>
          <a:bodyPr/>
          <a:lstStyle/>
          <a:p>
            <a:pPr>
              <a:defRPr/>
            </a:pPr>
            <a:fld id="{11B16909-B951-4B26-A72D-8AA5B344455A}" type="datetime11">
              <a:rPr lang="zh-CN" altLang="en-US" smtClean="0"/>
              <a:t>09:11:07</a:t>
            </a:fld>
            <a:endParaRPr lang="en-US" altLang="zh-CN"/>
          </a:p>
        </p:txBody>
      </p:sp>
      <p:sp>
        <p:nvSpPr>
          <p:cNvPr id="4" name="灯片编号占位符 3"/>
          <p:cNvSpPr>
            <a:spLocks noGrp="1"/>
          </p:cNvSpPr>
          <p:nvPr>
            <p:ph type="sldNum" sz="quarter" idx="12"/>
          </p:nvPr>
        </p:nvSpPr>
        <p:spPr/>
        <p:txBody>
          <a:bodyPr/>
          <a:lstStyle/>
          <a:p>
            <a:pPr>
              <a:defRPr/>
            </a:pPr>
            <a:fld id="{BEFC541B-1060-4900-89C5-15F509B02D6F}" type="slidenum">
              <a:rPr lang="en-US" altLang="zh-CN" smtClean="0"/>
              <a:pPr>
                <a:defRPr/>
              </a:pPr>
              <a:t>71</a:t>
            </a:fld>
            <a:endParaRPr lang="en-US" altLang="zh-CN"/>
          </a:p>
        </p:txBody>
      </p:sp>
    </p:spTree>
    <p:extLst>
      <p:ext uri="{BB962C8B-B14F-4D97-AF65-F5344CB8AC3E}">
        <p14:creationId xmlns:p14="http://schemas.microsoft.com/office/powerpoint/2010/main" val="11142039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484784"/>
            <a:ext cx="6486872" cy="488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txBox="1">
            <a:spLocks noChangeArrowheads="1"/>
          </p:cNvSpPr>
          <p:nvPr/>
        </p:nvSpPr>
        <p:spPr>
          <a:xfrm>
            <a:off x="230658" y="476672"/>
            <a:ext cx="5194920" cy="648072"/>
          </a:xfrm>
          <a:prstGeom prst="rect">
            <a:avLst/>
          </a:prstGeom>
        </p:spPr>
        <p:txBody>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a:lstStyle>
          <a:p>
            <a:pPr eaLnBrk="1" hangingPunct="1"/>
            <a:r>
              <a:rPr lang="en-US" altLang="zh-CN">
                <a:cs typeface="Times New Roman" pitchFamily="18" charset="0"/>
              </a:rPr>
              <a:t>5</a:t>
            </a:r>
            <a:r>
              <a:rPr lang="en-US" altLang="zh-CN"/>
              <a:t>.4.1 </a:t>
            </a:r>
            <a:r>
              <a:rPr lang="zh-CN" altLang="en-US"/>
              <a:t>微程序控制原理</a:t>
            </a:r>
          </a:p>
        </p:txBody>
      </p:sp>
      <p:sp>
        <p:nvSpPr>
          <p:cNvPr id="2" name="日期占位符 1"/>
          <p:cNvSpPr>
            <a:spLocks noGrp="1"/>
          </p:cNvSpPr>
          <p:nvPr>
            <p:ph type="dt" sz="half" idx="10"/>
          </p:nvPr>
        </p:nvSpPr>
        <p:spPr/>
        <p:txBody>
          <a:bodyPr/>
          <a:lstStyle/>
          <a:p>
            <a:pPr>
              <a:defRPr/>
            </a:pPr>
            <a:fld id="{C110D6C3-2AB1-4D73-8747-5F0884C48887}" type="datetime11">
              <a:rPr lang="zh-CN" altLang="en-US" smtClean="0"/>
              <a:t>09:11:07</a:t>
            </a:fld>
            <a:endParaRPr lang="en-US" altLang="zh-CN"/>
          </a:p>
        </p:txBody>
      </p:sp>
      <p:sp>
        <p:nvSpPr>
          <p:cNvPr id="5" name="灯片编号占位符 4"/>
          <p:cNvSpPr>
            <a:spLocks noGrp="1"/>
          </p:cNvSpPr>
          <p:nvPr>
            <p:ph type="sldNum" sz="quarter" idx="12"/>
          </p:nvPr>
        </p:nvSpPr>
        <p:spPr/>
        <p:txBody>
          <a:bodyPr/>
          <a:lstStyle/>
          <a:p>
            <a:pPr>
              <a:defRPr/>
            </a:pPr>
            <a:fld id="{BEFC541B-1060-4900-89C5-15F509B02D6F}" type="slidenum">
              <a:rPr lang="en-US" altLang="zh-CN" smtClean="0"/>
              <a:pPr>
                <a:defRPr/>
              </a:pPr>
              <a:t>72</a:t>
            </a:fld>
            <a:endParaRPr lang="en-US" altLang="zh-CN"/>
          </a:p>
        </p:txBody>
      </p:sp>
    </p:spTree>
    <p:extLst>
      <p:ext uri="{BB962C8B-B14F-4D97-AF65-F5344CB8AC3E}">
        <p14:creationId xmlns:p14="http://schemas.microsoft.com/office/powerpoint/2010/main" val="15638360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3171" name="Rectangle 3" descr="Rectangle: Click to edit Master text styles&#10;Second level&#10;Third level&#10;Fourth level&#10;Fifth level"/>
          <p:cNvSpPr>
            <a:spLocks noGrp="1" noChangeArrowheads="1"/>
          </p:cNvSpPr>
          <p:nvPr>
            <p:ph type="body" idx="1"/>
          </p:nvPr>
        </p:nvSpPr>
        <p:spPr>
          <a:xfrm>
            <a:off x="684213" y="116632"/>
            <a:ext cx="4985805" cy="576362"/>
          </a:xfrm>
        </p:spPr>
        <p:txBody>
          <a:bodyPr/>
          <a:lstStyle/>
          <a:p>
            <a:pPr eaLnBrk="1" hangingPunct="1">
              <a:buFont typeface="Wingdings" pitchFamily="2" charset="2"/>
              <a:buNone/>
            </a:pPr>
            <a:r>
              <a:rPr lang="zh-CN" altLang="en-US" sz="2400" b="1">
                <a:solidFill>
                  <a:srgbClr val="0D38EF"/>
                </a:solidFill>
                <a:latin typeface="宋体" charset="-122"/>
              </a:rPr>
              <a:t>十进制加法指令的微程序控制过程</a:t>
            </a:r>
            <a:r>
              <a:rPr lang="zh-CN" altLang="en-US" b="1"/>
              <a:t> </a:t>
            </a:r>
          </a:p>
        </p:txBody>
      </p:sp>
      <p:grpSp>
        <p:nvGrpSpPr>
          <p:cNvPr id="2" name="Group 4"/>
          <p:cNvGrpSpPr>
            <a:grpSpLocks/>
          </p:cNvGrpSpPr>
          <p:nvPr/>
        </p:nvGrpSpPr>
        <p:grpSpPr bwMode="auto">
          <a:xfrm>
            <a:off x="427037" y="2276475"/>
            <a:ext cx="2665413" cy="4267200"/>
            <a:chOff x="399" y="1440"/>
            <a:chExt cx="1679" cy="2688"/>
          </a:xfrm>
        </p:grpSpPr>
        <p:sp>
          <p:nvSpPr>
            <p:cNvPr id="91143" name="AutoShape 5"/>
            <p:cNvSpPr>
              <a:spLocks noChangeArrowheads="1"/>
            </p:cNvSpPr>
            <p:nvPr/>
          </p:nvSpPr>
          <p:spPr bwMode="auto">
            <a:xfrm>
              <a:off x="874" y="1581"/>
              <a:ext cx="958" cy="256"/>
            </a:xfrm>
            <a:prstGeom prst="flowChartProcess">
              <a:avLst/>
            </a:prstGeom>
            <a:solidFill>
              <a:srgbClr val="FF0000"/>
            </a:solidFill>
            <a:ln w="9525">
              <a:solidFill>
                <a:srgbClr val="000000"/>
              </a:solidFill>
              <a:miter lim="800000"/>
              <a:headEnd/>
              <a:tailEnd/>
            </a:ln>
          </p:spPr>
          <p:txBody>
            <a:bodyPr lIns="0" tIns="14400" rIns="0" bIns="0"/>
            <a:lstStyle/>
            <a:p>
              <a:pPr algn="ctr"/>
              <a:r>
                <a:rPr lang="en-US" altLang="zh-CN" sz="1400" b="1">
                  <a:latin typeface="Times New Roman" pitchFamily="18" charset="0"/>
                </a:rPr>
                <a:t>PC→ABUS(I)</a:t>
              </a:r>
            </a:p>
            <a:p>
              <a:pPr algn="ctr"/>
              <a:r>
                <a:rPr lang="en-US" altLang="zh-CN" sz="1400" b="1">
                  <a:latin typeface="Times New Roman" pitchFamily="18" charset="0"/>
                </a:rPr>
                <a:t>IBUS→IR，PC+1</a:t>
              </a:r>
            </a:p>
          </p:txBody>
        </p:sp>
        <p:sp>
          <p:nvSpPr>
            <p:cNvPr id="91144" name="AutoShape 6"/>
            <p:cNvSpPr>
              <a:spLocks noChangeArrowheads="1"/>
            </p:cNvSpPr>
            <p:nvPr/>
          </p:nvSpPr>
          <p:spPr bwMode="auto">
            <a:xfrm>
              <a:off x="715" y="1991"/>
              <a:ext cx="1245" cy="272"/>
            </a:xfrm>
            <a:prstGeom prst="flowChartDecision">
              <a:avLst/>
            </a:prstGeom>
            <a:solidFill>
              <a:srgbClr val="FFFF99"/>
            </a:solidFill>
            <a:ln w="9525">
              <a:solidFill>
                <a:srgbClr val="000000"/>
              </a:solidFill>
              <a:miter lim="800000"/>
              <a:headEnd/>
              <a:tailEnd/>
            </a:ln>
          </p:spPr>
          <p:txBody>
            <a:bodyPr tIns="0" bIns="0"/>
            <a:lstStyle/>
            <a:p>
              <a:pPr algn="ctr"/>
              <a:r>
                <a:rPr lang="en-US" altLang="zh-CN" sz="1400" b="1">
                  <a:latin typeface="Times New Roman" pitchFamily="18" charset="0"/>
                </a:rPr>
                <a:t>P</a:t>
              </a:r>
              <a:r>
                <a:rPr lang="en-US" altLang="zh-CN" sz="1400" b="1" baseline="-25000">
                  <a:latin typeface="Times New Roman" pitchFamily="18" charset="0"/>
                </a:rPr>
                <a:t>1</a:t>
              </a:r>
              <a:endParaRPr lang="en-US" altLang="zh-CN" sz="1400" b="1">
                <a:latin typeface="Times New Roman" pitchFamily="18" charset="0"/>
              </a:endParaRPr>
            </a:p>
          </p:txBody>
        </p:sp>
        <p:sp>
          <p:nvSpPr>
            <p:cNvPr id="91145" name="Line 7"/>
            <p:cNvSpPr>
              <a:spLocks noChangeShapeType="1"/>
            </p:cNvSpPr>
            <p:nvPr/>
          </p:nvSpPr>
          <p:spPr bwMode="auto">
            <a:xfrm>
              <a:off x="1346" y="3633"/>
              <a:ext cx="0" cy="2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46" name="AutoShape 8"/>
            <p:cNvSpPr>
              <a:spLocks noChangeArrowheads="1"/>
            </p:cNvSpPr>
            <p:nvPr/>
          </p:nvSpPr>
          <p:spPr bwMode="auto">
            <a:xfrm>
              <a:off x="767" y="2414"/>
              <a:ext cx="1149" cy="169"/>
            </a:xfrm>
            <a:prstGeom prst="flowChartProcess">
              <a:avLst/>
            </a:prstGeom>
            <a:solidFill>
              <a:srgbClr val="CCFFFF"/>
            </a:solidFill>
            <a:ln w="9525">
              <a:solidFill>
                <a:srgbClr val="000000"/>
              </a:solidFill>
              <a:miter lim="800000"/>
              <a:headEnd/>
              <a:tailEnd/>
            </a:ln>
          </p:spPr>
          <p:txBody>
            <a:bodyPr lIns="0" tIns="0" rIns="0" bIns="0"/>
            <a:lstStyle/>
            <a:p>
              <a:pPr algn="ctr"/>
              <a:r>
                <a:rPr lang="zh-CN" altLang="en-US" sz="1400" b="1">
                  <a:latin typeface="Times New Roman" pitchFamily="18" charset="0"/>
                </a:rPr>
                <a:t>(</a:t>
              </a:r>
              <a:r>
                <a:rPr lang="en-US" altLang="zh-CN" sz="1400" b="1">
                  <a:latin typeface="Times New Roman" pitchFamily="18" charset="0"/>
                </a:rPr>
                <a:t>R</a:t>
              </a:r>
              <a:r>
                <a:rPr lang="en-US" altLang="zh-CN" sz="1400" b="1" baseline="-25000">
                  <a:latin typeface="Times New Roman" pitchFamily="18" charset="0"/>
                </a:rPr>
                <a:t>1</a:t>
              </a:r>
              <a:r>
                <a:rPr lang="en-US" altLang="zh-CN" sz="1400" b="1">
                  <a:latin typeface="Times New Roman" pitchFamily="18" charset="0"/>
                </a:rPr>
                <a:t>)＋(R</a:t>
              </a:r>
              <a:r>
                <a:rPr lang="en-US" altLang="zh-CN" sz="1400" b="1" baseline="-25000">
                  <a:latin typeface="Times New Roman" pitchFamily="18" charset="0"/>
                </a:rPr>
                <a:t>2</a:t>
              </a:r>
              <a:r>
                <a:rPr lang="en-US" altLang="zh-CN" sz="1400" b="1">
                  <a:latin typeface="Times New Roman" pitchFamily="18" charset="0"/>
                </a:rPr>
                <a:t>)→R</a:t>
              </a:r>
              <a:r>
                <a:rPr lang="en-US" altLang="zh-CN" sz="1400" b="1" baseline="-25000">
                  <a:latin typeface="Times New Roman" pitchFamily="18" charset="0"/>
                </a:rPr>
                <a:t>2</a:t>
              </a:r>
              <a:endParaRPr lang="en-US" altLang="zh-CN" sz="1400" b="1">
                <a:latin typeface="Times New Roman" pitchFamily="18" charset="0"/>
              </a:endParaRPr>
            </a:p>
          </p:txBody>
        </p:sp>
        <p:sp>
          <p:nvSpPr>
            <p:cNvPr id="91147" name="AutoShape 9"/>
            <p:cNvSpPr>
              <a:spLocks noChangeArrowheads="1"/>
            </p:cNvSpPr>
            <p:nvPr/>
          </p:nvSpPr>
          <p:spPr bwMode="auto">
            <a:xfrm>
              <a:off x="767" y="2762"/>
              <a:ext cx="1149" cy="169"/>
            </a:xfrm>
            <a:prstGeom prst="flowChartProcess">
              <a:avLst/>
            </a:prstGeom>
            <a:solidFill>
              <a:srgbClr val="CCFFFF"/>
            </a:solidFill>
            <a:ln w="9525">
              <a:solidFill>
                <a:srgbClr val="000000"/>
              </a:solidFill>
              <a:miter lim="800000"/>
              <a:headEnd/>
              <a:tailEnd/>
            </a:ln>
          </p:spPr>
          <p:txBody>
            <a:bodyPr tIns="0" bIns="0"/>
            <a:lstStyle/>
            <a:p>
              <a:pPr algn="ctr"/>
              <a:r>
                <a:rPr lang="zh-CN" altLang="en-US" sz="1400" b="1">
                  <a:latin typeface="Times New Roman" pitchFamily="18" charset="0"/>
                </a:rPr>
                <a:t>(</a:t>
              </a:r>
              <a:r>
                <a:rPr lang="en-US" altLang="zh-CN" sz="1400" b="1">
                  <a:latin typeface="Times New Roman" pitchFamily="18" charset="0"/>
                </a:rPr>
                <a:t>R</a:t>
              </a:r>
              <a:r>
                <a:rPr lang="en-US" altLang="zh-CN" sz="1400" b="1" baseline="-25000">
                  <a:latin typeface="Times New Roman" pitchFamily="18" charset="0"/>
                </a:rPr>
                <a:t>2</a:t>
              </a:r>
              <a:r>
                <a:rPr lang="en-US" altLang="zh-CN" sz="1400" b="1">
                  <a:latin typeface="Times New Roman" pitchFamily="18" charset="0"/>
                </a:rPr>
                <a:t>)＋(R</a:t>
              </a:r>
              <a:r>
                <a:rPr lang="en-US" altLang="zh-CN" sz="1400" b="1" baseline="-25000">
                  <a:latin typeface="Times New Roman" pitchFamily="18" charset="0"/>
                </a:rPr>
                <a:t>3</a:t>
              </a:r>
              <a:r>
                <a:rPr lang="en-US" altLang="zh-CN" sz="1400" b="1">
                  <a:latin typeface="Times New Roman" pitchFamily="18" charset="0"/>
                </a:rPr>
                <a:t>)→R</a:t>
              </a:r>
              <a:r>
                <a:rPr lang="en-US" altLang="zh-CN" sz="1400" b="1" baseline="-25000">
                  <a:latin typeface="Times New Roman" pitchFamily="18" charset="0"/>
                </a:rPr>
                <a:t>2</a:t>
              </a:r>
              <a:endParaRPr lang="en-US" altLang="zh-CN" sz="1400" b="1">
                <a:latin typeface="Times New Roman" pitchFamily="18" charset="0"/>
              </a:endParaRPr>
            </a:p>
          </p:txBody>
        </p:sp>
        <p:sp>
          <p:nvSpPr>
            <p:cNvPr id="91148" name="AutoShape 10"/>
            <p:cNvSpPr>
              <a:spLocks noChangeArrowheads="1"/>
            </p:cNvSpPr>
            <p:nvPr/>
          </p:nvSpPr>
          <p:spPr bwMode="auto">
            <a:xfrm>
              <a:off x="715" y="3047"/>
              <a:ext cx="1245" cy="272"/>
            </a:xfrm>
            <a:prstGeom prst="flowChartDecision">
              <a:avLst/>
            </a:prstGeom>
            <a:solidFill>
              <a:srgbClr val="FFFF99"/>
            </a:solidFill>
            <a:ln w="9525">
              <a:solidFill>
                <a:srgbClr val="000000"/>
              </a:solidFill>
              <a:miter lim="800000"/>
              <a:headEnd/>
              <a:tailEnd/>
            </a:ln>
          </p:spPr>
          <p:txBody>
            <a:bodyPr tIns="0" bIns="0"/>
            <a:lstStyle/>
            <a:p>
              <a:pPr algn="ctr"/>
              <a:r>
                <a:rPr lang="en-US" altLang="zh-CN" sz="1400" b="1">
                  <a:latin typeface="Times New Roman" pitchFamily="18" charset="0"/>
                </a:rPr>
                <a:t>P</a:t>
              </a:r>
              <a:r>
                <a:rPr lang="en-US" altLang="zh-CN" sz="1400" b="1" baseline="-25000">
                  <a:latin typeface="Times New Roman" pitchFamily="18" charset="0"/>
                </a:rPr>
                <a:t>2</a:t>
              </a:r>
              <a:endParaRPr lang="en-US" altLang="zh-CN" sz="1400" b="1">
                <a:latin typeface="Times New Roman" pitchFamily="18" charset="0"/>
              </a:endParaRPr>
            </a:p>
          </p:txBody>
        </p:sp>
        <p:sp>
          <p:nvSpPr>
            <p:cNvPr id="91149" name="AutoShape 11"/>
            <p:cNvSpPr>
              <a:spLocks noChangeArrowheads="1"/>
            </p:cNvSpPr>
            <p:nvPr/>
          </p:nvSpPr>
          <p:spPr bwMode="auto">
            <a:xfrm>
              <a:off x="767" y="3464"/>
              <a:ext cx="1149" cy="169"/>
            </a:xfrm>
            <a:prstGeom prst="flowChartProcess">
              <a:avLst/>
            </a:prstGeom>
            <a:solidFill>
              <a:srgbClr val="CCFFFF"/>
            </a:solidFill>
            <a:ln w="9525">
              <a:solidFill>
                <a:srgbClr val="000000"/>
              </a:solidFill>
              <a:miter lim="800000"/>
              <a:headEnd/>
              <a:tailEnd/>
            </a:ln>
          </p:spPr>
          <p:txBody>
            <a:bodyPr tIns="0" bIns="0"/>
            <a:lstStyle/>
            <a:p>
              <a:pPr algn="ctr"/>
              <a:r>
                <a:rPr lang="zh-CN" altLang="en-US" sz="1400" b="1">
                  <a:latin typeface="Times New Roman" pitchFamily="18" charset="0"/>
                </a:rPr>
                <a:t>(</a:t>
              </a:r>
              <a:r>
                <a:rPr lang="en-US" altLang="zh-CN" sz="1400" b="1">
                  <a:latin typeface="Times New Roman" pitchFamily="18" charset="0"/>
                </a:rPr>
                <a:t>R</a:t>
              </a:r>
              <a:r>
                <a:rPr lang="en-US" altLang="zh-CN" sz="1400" b="1" baseline="-25000">
                  <a:latin typeface="Times New Roman" pitchFamily="18" charset="0"/>
                </a:rPr>
                <a:t>2</a:t>
              </a:r>
              <a:r>
                <a:rPr lang="en-US" altLang="zh-CN" sz="1400" b="1">
                  <a:latin typeface="Times New Roman" pitchFamily="18" charset="0"/>
                </a:rPr>
                <a:t>)－(R</a:t>
              </a:r>
              <a:r>
                <a:rPr lang="en-US" altLang="zh-CN" sz="1400" b="1" baseline="-25000">
                  <a:latin typeface="Times New Roman" pitchFamily="18" charset="0"/>
                </a:rPr>
                <a:t>3</a:t>
              </a:r>
              <a:r>
                <a:rPr lang="en-US" altLang="zh-CN" sz="1400" b="1">
                  <a:latin typeface="Times New Roman" pitchFamily="18" charset="0"/>
                </a:rPr>
                <a:t>)→R</a:t>
              </a:r>
              <a:r>
                <a:rPr lang="en-US" altLang="zh-CN" sz="1400" b="1" baseline="-25000">
                  <a:latin typeface="Times New Roman" pitchFamily="18" charset="0"/>
                </a:rPr>
                <a:t>2</a:t>
              </a:r>
              <a:endParaRPr lang="en-US" altLang="zh-CN" sz="1400" b="1">
                <a:latin typeface="Times New Roman" pitchFamily="18" charset="0"/>
              </a:endParaRPr>
            </a:p>
          </p:txBody>
        </p:sp>
        <p:sp>
          <p:nvSpPr>
            <p:cNvPr id="91150" name="Line 12"/>
            <p:cNvSpPr>
              <a:spLocks noChangeShapeType="1"/>
            </p:cNvSpPr>
            <p:nvPr/>
          </p:nvSpPr>
          <p:spPr bwMode="auto">
            <a:xfrm>
              <a:off x="1346" y="1451"/>
              <a:ext cx="0" cy="13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151" name="Line 13"/>
            <p:cNvSpPr>
              <a:spLocks noChangeShapeType="1"/>
            </p:cNvSpPr>
            <p:nvPr/>
          </p:nvSpPr>
          <p:spPr bwMode="auto">
            <a:xfrm>
              <a:off x="1346" y="1843"/>
              <a:ext cx="0" cy="141"/>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152" name="Line 14"/>
            <p:cNvSpPr>
              <a:spLocks noChangeShapeType="1"/>
            </p:cNvSpPr>
            <p:nvPr/>
          </p:nvSpPr>
          <p:spPr bwMode="auto">
            <a:xfrm>
              <a:off x="1346" y="2262"/>
              <a:ext cx="0" cy="152"/>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153" name="Line 15"/>
            <p:cNvSpPr>
              <a:spLocks noChangeShapeType="1"/>
            </p:cNvSpPr>
            <p:nvPr/>
          </p:nvSpPr>
          <p:spPr bwMode="auto">
            <a:xfrm>
              <a:off x="1346" y="2583"/>
              <a:ext cx="0" cy="17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154" name="Line 16"/>
            <p:cNvSpPr>
              <a:spLocks noChangeShapeType="1"/>
            </p:cNvSpPr>
            <p:nvPr/>
          </p:nvSpPr>
          <p:spPr bwMode="auto">
            <a:xfrm>
              <a:off x="1346" y="2936"/>
              <a:ext cx="0" cy="10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155" name="Line 17"/>
            <p:cNvSpPr>
              <a:spLocks noChangeShapeType="1"/>
            </p:cNvSpPr>
            <p:nvPr/>
          </p:nvSpPr>
          <p:spPr bwMode="auto">
            <a:xfrm>
              <a:off x="1346" y="3317"/>
              <a:ext cx="0" cy="14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156" name="Line 18"/>
            <p:cNvSpPr>
              <a:spLocks noChangeShapeType="1"/>
            </p:cNvSpPr>
            <p:nvPr/>
          </p:nvSpPr>
          <p:spPr bwMode="auto">
            <a:xfrm>
              <a:off x="1197" y="3861"/>
              <a:ext cx="28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57" name="Line 19"/>
            <p:cNvSpPr>
              <a:spLocks noChangeShapeType="1"/>
            </p:cNvSpPr>
            <p:nvPr/>
          </p:nvSpPr>
          <p:spPr bwMode="auto">
            <a:xfrm flipV="1">
              <a:off x="1127" y="3863"/>
              <a:ext cx="70" cy="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58" name="Line 20"/>
            <p:cNvSpPr>
              <a:spLocks noChangeShapeType="1"/>
            </p:cNvSpPr>
            <p:nvPr/>
          </p:nvSpPr>
          <p:spPr bwMode="auto">
            <a:xfrm flipV="1">
              <a:off x="1477" y="3836"/>
              <a:ext cx="71" cy="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59" name="Line 21"/>
            <p:cNvSpPr>
              <a:spLocks noChangeShapeType="1"/>
            </p:cNvSpPr>
            <p:nvPr/>
          </p:nvSpPr>
          <p:spPr bwMode="auto">
            <a:xfrm flipH="1">
              <a:off x="399" y="3181"/>
              <a:ext cx="316"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160" name="Line 22"/>
            <p:cNvSpPr>
              <a:spLocks noChangeShapeType="1"/>
            </p:cNvSpPr>
            <p:nvPr/>
          </p:nvSpPr>
          <p:spPr bwMode="auto">
            <a:xfrm>
              <a:off x="408" y="3181"/>
              <a:ext cx="0" cy="5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161" name="Line 23"/>
            <p:cNvSpPr>
              <a:spLocks noChangeShapeType="1"/>
            </p:cNvSpPr>
            <p:nvPr/>
          </p:nvSpPr>
          <p:spPr bwMode="auto">
            <a:xfrm>
              <a:off x="411" y="3753"/>
              <a:ext cx="938"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162" name="Text Box 24"/>
            <p:cNvSpPr txBox="1">
              <a:spLocks noChangeArrowheads="1"/>
            </p:cNvSpPr>
            <p:nvPr/>
          </p:nvSpPr>
          <p:spPr bwMode="auto">
            <a:xfrm>
              <a:off x="1743" y="1440"/>
              <a:ext cx="31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0000</a:t>
              </a:r>
            </a:p>
          </p:txBody>
        </p:sp>
        <p:sp>
          <p:nvSpPr>
            <p:cNvPr id="91163" name="Text Box 25"/>
            <p:cNvSpPr txBox="1">
              <a:spLocks noChangeArrowheads="1"/>
            </p:cNvSpPr>
            <p:nvPr/>
          </p:nvSpPr>
          <p:spPr bwMode="auto">
            <a:xfrm>
              <a:off x="1752" y="1821"/>
              <a:ext cx="31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0000</a:t>
              </a:r>
            </a:p>
          </p:txBody>
        </p:sp>
        <p:sp>
          <p:nvSpPr>
            <p:cNvPr id="91164" name="Text Box 26"/>
            <p:cNvSpPr txBox="1">
              <a:spLocks noChangeArrowheads="1"/>
            </p:cNvSpPr>
            <p:nvPr/>
          </p:nvSpPr>
          <p:spPr bwMode="auto">
            <a:xfrm>
              <a:off x="726" y="1451"/>
              <a:ext cx="359"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RD(I)</a:t>
              </a:r>
            </a:p>
          </p:txBody>
        </p:sp>
        <p:sp>
          <p:nvSpPr>
            <p:cNvPr id="91165" name="Text Box 27"/>
            <p:cNvSpPr txBox="1">
              <a:spLocks noChangeArrowheads="1"/>
            </p:cNvSpPr>
            <p:nvPr/>
          </p:nvSpPr>
          <p:spPr bwMode="auto">
            <a:xfrm>
              <a:off x="1638" y="2278"/>
              <a:ext cx="31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1010</a:t>
              </a:r>
            </a:p>
          </p:txBody>
        </p:sp>
        <p:sp>
          <p:nvSpPr>
            <p:cNvPr id="91166" name="Text Box 28"/>
            <p:cNvSpPr txBox="1">
              <a:spLocks noChangeArrowheads="1"/>
            </p:cNvSpPr>
            <p:nvPr/>
          </p:nvSpPr>
          <p:spPr bwMode="auto">
            <a:xfrm>
              <a:off x="1647" y="2632"/>
              <a:ext cx="31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1001</a:t>
              </a:r>
            </a:p>
          </p:txBody>
        </p:sp>
        <p:sp>
          <p:nvSpPr>
            <p:cNvPr id="91167" name="Text Box 29"/>
            <p:cNvSpPr txBox="1">
              <a:spLocks noChangeArrowheads="1"/>
            </p:cNvSpPr>
            <p:nvPr/>
          </p:nvSpPr>
          <p:spPr bwMode="auto">
            <a:xfrm>
              <a:off x="1638" y="2904"/>
              <a:ext cx="31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0000</a:t>
              </a:r>
            </a:p>
          </p:txBody>
        </p:sp>
        <p:sp>
          <p:nvSpPr>
            <p:cNvPr id="91168" name="Text Box 30"/>
            <p:cNvSpPr txBox="1">
              <a:spLocks noChangeArrowheads="1"/>
            </p:cNvSpPr>
            <p:nvPr/>
          </p:nvSpPr>
          <p:spPr bwMode="auto">
            <a:xfrm>
              <a:off x="1629" y="3611"/>
              <a:ext cx="31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0000</a:t>
              </a:r>
            </a:p>
          </p:txBody>
        </p:sp>
        <p:sp>
          <p:nvSpPr>
            <p:cNvPr id="91169" name="Text Box 31"/>
            <p:cNvSpPr txBox="1">
              <a:spLocks noChangeArrowheads="1"/>
            </p:cNvSpPr>
            <p:nvPr/>
          </p:nvSpPr>
          <p:spPr bwMode="auto">
            <a:xfrm>
              <a:off x="1620" y="3339"/>
              <a:ext cx="31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0001</a:t>
              </a:r>
            </a:p>
          </p:txBody>
        </p:sp>
        <p:sp>
          <p:nvSpPr>
            <p:cNvPr id="91170" name="Text Box 32"/>
            <p:cNvSpPr txBox="1">
              <a:spLocks noChangeArrowheads="1"/>
            </p:cNvSpPr>
            <p:nvPr/>
          </p:nvSpPr>
          <p:spPr bwMode="auto">
            <a:xfrm>
              <a:off x="972" y="3290"/>
              <a:ext cx="385"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C</a:t>
              </a:r>
              <a:r>
                <a:rPr lang="en-US" altLang="zh-CN" sz="1400" baseline="-25000">
                  <a:latin typeface="Times New Roman" pitchFamily="18" charset="0"/>
                </a:rPr>
                <a:t>y</a:t>
              </a:r>
              <a:r>
                <a:rPr lang="en-US" altLang="zh-CN" sz="1400">
                  <a:latin typeface="Times New Roman" pitchFamily="18" charset="0"/>
                </a:rPr>
                <a:t>＝0</a:t>
              </a:r>
            </a:p>
          </p:txBody>
        </p:sp>
        <p:sp>
          <p:nvSpPr>
            <p:cNvPr id="91171" name="Text Box 33"/>
            <p:cNvSpPr txBox="1">
              <a:spLocks noChangeArrowheads="1"/>
            </p:cNvSpPr>
            <p:nvPr/>
          </p:nvSpPr>
          <p:spPr bwMode="auto">
            <a:xfrm>
              <a:off x="455" y="3023"/>
              <a:ext cx="385"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C</a:t>
              </a:r>
              <a:r>
                <a:rPr lang="en-US" altLang="zh-CN" sz="1400" baseline="-25000">
                  <a:latin typeface="Times New Roman" pitchFamily="18" charset="0"/>
                </a:rPr>
                <a:t>y</a:t>
              </a:r>
              <a:r>
                <a:rPr lang="en-US" altLang="zh-CN" sz="1400">
                  <a:latin typeface="Times New Roman" pitchFamily="18" charset="0"/>
                </a:rPr>
                <a:t>＝1</a:t>
              </a:r>
            </a:p>
          </p:txBody>
        </p:sp>
        <p:sp>
          <p:nvSpPr>
            <p:cNvPr id="91172" name="Text Box 34"/>
            <p:cNvSpPr txBox="1">
              <a:spLocks noChangeArrowheads="1"/>
            </p:cNvSpPr>
            <p:nvPr/>
          </p:nvSpPr>
          <p:spPr bwMode="auto">
            <a:xfrm>
              <a:off x="561" y="3948"/>
              <a:ext cx="1517"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a:t>十进制加法微程序流程图　</a:t>
              </a:r>
            </a:p>
          </p:txBody>
        </p:sp>
      </p:grpSp>
      <p:sp>
        <p:nvSpPr>
          <p:cNvPr id="263203" name="Rectangle 35"/>
          <p:cNvSpPr>
            <a:spLocks noChangeArrowheads="1"/>
          </p:cNvSpPr>
          <p:nvPr/>
        </p:nvSpPr>
        <p:spPr bwMode="auto">
          <a:xfrm>
            <a:off x="3703946" y="2084388"/>
            <a:ext cx="5181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r>
              <a:rPr lang="zh-CN" altLang="en-US" sz="2400" b="1">
                <a:solidFill>
                  <a:srgbClr val="3316C6"/>
                </a:solidFill>
                <a:latin typeface="Times New Roman" pitchFamily="18" charset="0"/>
              </a:rPr>
              <a:t>1</a:t>
            </a:r>
            <a:r>
              <a:rPr lang="zh-CN" altLang="en-US" sz="2400" b="1">
                <a:solidFill>
                  <a:srgbClr val="3316C6"/>
                </a:solidFill>
              </a:rPr>
              <a:t>、执行</a:t>
            </a:r>
            <a:r>
              <a:rPr lang="zh-CN" altLang="en-US" sz="2400" b="1">
                <a:solidFill>
                  <a:srgbClr val="3316C6"/>
                </a:solidFill>
                <a:latin typeface="Times New Roman" pitchFamily="18" charset="0"/>
              </a:rPr>
              <a:t>“</a:t>
            </a:r>
            <a:r>
              <a:rPr lang="zh-CN" altLang="en-US" sz="2400" b="1">
                <a:solidFill>
                  <a:srgbClr val="3316C6"/>
                </a:solidFill>
              </a:rPr>
              <a:t>取指</a:t>
            </a:r>
            <a:r>
              <a:rPr lang="zh-CN" altLang="en-US" sz="2400" b="1">
                <a:solidFill>
                  <a:srgbClr val="3316C6"/>
                </a:solidFill>
                <a:latin typeface="Times New Roman" pitchFamily="18" charset="0"/>
              </a:rPr>
              <a:t>”</a:t>
            </a:r>
            <a:r>
              <a:rPr lang="zh-CN" altLang="en-US" sz="2400" b="1">
                <a:solidFill>
                  <a:srgbClr val="3316C6"/>
                </a:solidFill>
              </a:rPr>
              <a:t>微指令，</a:t>
            </a:r>
          </a:p>
          <a:p>
            <a:pPr algn="l" eaLnBrk="1" hangingPunct="1"/>
            <a:r>
              <a:rPr lang="zh-CN" altLang="en-US" sz="2400" b="1">
                <a:solidFill>
                  <a:srgbClr val="3316C6"/>
                </a:solidFill>
              </a:rPr>
              <a:t>   取出</a:t>
            </a:r>
            <a:r>
              <a:rPr lang="zh-CN" altLang="en-US" sz="2400" b="1">
                <a:solidFill>
                  <a:srgbClr val="3316C6"/>
                </a:solidFill>
                <a:latin typeface="Times New Roman" pitchFamily="18" charset="0"/>
              </a:rPr>
              <a:t>“</a:t>
            </a:r>
            <a:r>
              <a:rPr lang="zh-CN" altLang="en-US" sz="2400" b="1">
                <a:solidFill>
                  <a:srgbClr val="EA1808"/>
                </a:solidFill>
              </a:rPr>
              <a:t>十进制加法</a:t>
            </a:r>
            <a:r>
              <a:rPr lang="zh-CN" altLang="en-US" sz="2400" b="1">
                <a:solidFill>
                  <a:srgbClr val="3316C6"/>
                </a:solidFill>
                <a:latin typeface="Times New Roman" pitchFamily="18" charset="0"/>
              </a:rPr>
              <a:t>”</a:t>
            </a:r>
            <a:r>
              <a:rPr lang="zh-CN" altLang="en-US" sz="2400" b="1">
                <a:solidFill>
                  <a:srgbClr val="3316C6"/>
                </a:solidFill>
              </a:rPr>
              <a:t>指</a:t>
            </a:r>
            <a:r>
              <a:rPr lang="zh-CN" altLang="en-US" sz="2400" b="1">
                <a:solidFill>
                  <a:srgbClr val="3316C6"/>
                </a:solidFill>
                <a:latin typeface="Times New Roman" pitchFamily="18" charset="0"/>
              </a:rPr>
              <a:t>令</a:t>
            </a:r>
          </a:p>
        </p:txBody>
      </p:sp>
      <p:sp>
        <p:nvSpPr>
          <p:cNvPr id="263204" name="Rectangle 36"/>
          <p:cNvSpPr>
            <a:spLocks noChangeArrowheads="1"/>
          </p:cNvSpPr>
          <p:nvPr/>
        </p:nvSpPr>
        <p:spPr bwMode="auto">
          <a:xfrm>
            <a:off x="3427081" y="3009444"/>
            <a:ext cx="56515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2000" b="1">
                <a:latin typeface="Times New Roman" pitchFamily="18" charset="0"/>
              </a:rPr>
              <a:t>   </a:t>
            </a:r>
            <a:r>
              <a:rPr lang="en-US" altLang="zh-CN" sz="2000" b="1">
                <a:latin typeface="Times New Roman" pitchFamily="18" charset="0"/>
              </a:rPr>
              <a:t>LDIR</a:t>
            </a:r>
            <a:r>
              <a:rPr lang="en-US" altLang="zh-CN" sz="2000" b="1">
                <a:latin typeface="Arial" charset="0"/>
              </a:rPr>
              <a:t>’</a:t>
            </a:r>
            <a:r>
              <a:rPr lang="en-US" altLang="zh-CN" sz="2000" b="1">
                <a:latin typeface="Times New Roman" pitchFamily="18" charset="0"/>
              </a:rPr>
              <a:t> (MR15)     ；(PC)→</a:t>
            </a:r>
            <a:r>
              <a:rPr lang="en-US" altLang="zh-CN" sz="2000" b="1" smtClean="0">
                <a:latin typeface="Times New Roman" pitchFamily="18" charset="0"/>
              </a:rPr>
              <a:t>ABUS(I)</a:t>
            </a:r>
            <a:endParaRPr lang="en-US" altLang="zh-CN" sz="2000" b="1">
              <a:latin typeface="Times New Roman" pitchFamily="18" charset="0"/>
            </a:endParaRPr>
          </a:p>
          <a:p>
            <a:r>
              <a:rPr lang="en-US" altLang="zh-CN" sz="2000" b="1">
                <a:latin typeface="Times New Roman" pitchFamily="18" charset="0"/>
              </a:rPr>
              <a:t>   RD(I)</a:t>
            </a:r>
            <a:r>
              <a:rPr lang="en-US" altLang="zh-CN" sz="2000" b="1">
                <a:latin typeface="Arial" charset="0"/>
              </a:rPr>
              <a:t>’</a:t>
            </a:r>
            <a:r>
              <a:rPr lang="en-US" altLang="zh-CN" sz="2000" b="1">
                <a:latin typeface="Times New Roman" pitchFamily="18" charset="0"/>
              </a:rPr>
              <a:t> (MR15)     ； </a:t>
            </a:r>
            <a:r>
              <a:rPr lang="zh-CN" altLang="en-US" sz="2000" b="1">
                <a:latin typeface="Times New Roman" pitchFamily="18" charset="0"/>
              </a:rPr>
              <a:t>读指令</a:t>
            </a:r>
            <a:r>
              <a:rPr lang="en-US" altLang="zh-CN" sz="2000" b="1">
                <a:latin typeface="Times New Roman" pitchFamily="18" charset="0"/>
              </a:rPr>
              <a:t>cache</a:t>
            </a:r>
            <a:endParaRPr lang="zh-CN" altLang="en-US" sz="2000" b="1">
              <a:latin typeface="Times New Roman" pitchFamily="18" charset="0"/>
            </a:endParaRPr>
          </a:p>
          <a:p>
            <a:r>
              <a:rPr lang="en-US" altLang="zh-CN" sz="2000" b="1">
                <a:latin typeface="Times New Roman" pitchFamily="18" charset="0"/>
              </a:rPr>
              <a:t>   LDIR</a:t>
            </a:r>
            <a:r>
              <a:rPr lang="en-US" altLang="zh-CN" sz="2000" b="1">
                <a:latin typeface="Arial" charset="0"/>
              </a:rPr>
              <a:t>’</a:t>
            </a:r>
            <a:r>
              <a:rPr lang="en-US" altLang="zh-CN" sz="2000" b="1">
                <a:latin typeface="Times New Roman" pitchFamily="18" charset="0"/>
              </a:rPr>
              <a:t> (MR15)     ；IBUS→IR</a:t>
            </a:r>
          </a:p>
          <a:p>
            <a:r>
              <a:rPr lang="en-US" altLang="zh-CN" sz="2000" b="1">
                <a:latin typeface="Times New Roman" pitchFamily="18" charset="0"/>
              </a:rPr>
              <a:t>   PC＋1（MR17）； (PC)+1→PC</a:t>
            </a:r>
          </a:p>
          <a:p>
            <a:r>
              <a:rPr lang="en-US" altLang="zh-CN" sz="2000" b="1">
                <a:latin typeface="Times New Roman" pitchFamily="18" charset="0"/>
              </a:rPr>
              <a:t>   P</a:t>
            </a:r>
            <a:r>
              <a:rPr lang="en-US" altLang="zh-CN" sz="2000" b="1" baseline="-25000">
                <a:latin typeface="Times New Roman" pitchFamily="18" charset="0"/>
              </a:rPr>
              <a:t>1</a:t>
            </a:r>
            <a:r>
              <a:rPr lang="en-US" altLang="zh-CN" sz="2000" b="1">
                <a:latin typeface="Times New Roman" pitchFamily="18" charset="0"/>
              </a:rPr>
              <a:t>(MR18)              ； </a:t>
            </a:r>
            <a:r>
              <a:rPr lang="zh-CN" altLang="en-US" sz="2000" b="1">
                <a:latin typeface="Times New Roman" pitchFamily="18" charset="0"/>
              </a:rPr>
              <a:t>允许用</a:t>
            </a:r>
            <a:r>
              <a:rPr lang="en-US" altLang="zh-CN" sz="2000" b="1">
                <a:latin typeface="Times New Roman" pitchFamily="18" charset="0"/>
              </a:rPr>
              <a:t>OP</a:t>
            </a:r>
            <a:r>
              <a:rPr lang="zh-CN" altLang="en-US" sz="2000" b="1">
                <a:latin typeface="Times New Roman" pitchFamily="18" charset="0"/>
              </a:rPr>
              <a:t>作为下一微地址，</a:t>
            </a:r>
          </a:p>
          <a:p>
            <a:r>
              <a:rPr lang="zh-CN" altLang="en-US" sz="2000" b="1">
                <a:latin typeface="Times New Roman" pitchFamily="18" charset="0"/>
              </a:rPr>
              <a:t>                                       即微程序入口</a:t>
            </a:r>
          </a:p>
          <a:p>
            <a:r>
              <a:rPr lang="zh-CN" altLang="en-US" sz="2000" b="1">
                <a:latin typeface="Times New Roman" pitchFamily="18" charset="0"/>
              </a:rPr>
              <a:t>   设十进制加法指令</a:t>
            </a:r>
            <a:r>
              <a:rPr lang="en-US" altLang="zh-CN" sz="2000" b="1">
                <a:latin typeface="Times New Roman" pitchFamily="18" charset="0"/>
              </a:rPr>
              <a:t>OP＝1010</a:t>
            </a:r>
          </a:p>
        </p:txBody>
      </p:sp>
      <p:grpSp>
        <p:nvGrpSpPr>
          <p:cNvPr id="91174" name="Group 4"/>
          <p:cNvGrpSpPr>
            <a:grpSpLocks/>
          </p:cNvGrpSpPr>
          <p:nvPr/>
        </p:nvGrpSpPr>
        <p:grpSpPr bwMode="auto">
          <a:xfrm>
            <a:off x="718509" y="859282"/>
            <a:ext cx="7127875" cy="1079500"/>
            <a:chOff x="480" y="1584"/>
            <a:chExt cx="4464" cy="1044"/>
          </a:xfrm>
        </p:grpSpPr>
        <p:sp>
          <p:nvSpPr>
            <p:cNvPr id="91175" name="Rectangle 5"/>
            <p:cNvSpPr>
              <a:spLocks noChangeArrowheads="1"/>
            </p:cNvSpPr>
            <p:nvPr/>
          </p:nvSpPr>
          <p:spPr bwMode="auto">
            <a:xfrm>
              <a:off x="480" y="2120"/>
              <a:ext cx="4464" cy="165"/>
            </a:xfrm>
            <a:prstGeom prst="rect">
              <a:avLst/>
            </a:prstGeom>
            <a:solidFill>
              <a:schemeClr val="bg2"/>
            </a:solidFill>
            <a:ln w="9525">
              <a:solidFill>
                <a:srgbClr val="000000"/>
              </a:solidFill>
              <a:miter lim="800000"/>
              <a:headEnd/>
              <a:tailEnd/>
            </a:ln>
          </p:spPr>
          <p:txBody>
            <a:bodyPr/>
            <a:lstStyle/>
            <a:p>
              <a:pPr eaLnBrk="1" hangingPunct="1"/>
              <a:endParaRPr lang="zh-CN" altLang="en-US" sz="1600" b="1"/>
            </a:p>
          </p:txBody>
        </p:sp>
        <p:grpSp>
          <p:nvGrpSpPr>
            <p:cNvPr id="91176" name="Group 6"/>
            <p:cNvGrpSpPr>
              <a:grpSpLocks/>
            </p:cNvGrpSpPr>
            <p:nvPr/>
          </p:nvGrpSpPr>
          <p:grpSpPr bwMode="auto">
            <a:xfrm>
              <a:off x="559" y="2106"/>
              <a:ext cx="4292" cy="186"/>
              <a:chOff x="3600" y="1970"/>
              <a:chExt cx="5970" cy="260"/>
            </a:xfrm>
          </p:grpSpPr>
          <p:sp>
            <p:nvSpPr>
              <p:cNvPr id="91177" name="Text Box 7"/>
              <p:cNvSpPr txBox="1">
                <a:spLocks noChangeArrowheads="1"/>
              </p:cNvSpPr>
              <p:nvPr/>
            </p:nvSpPr>
            <p:spPr bwMode="auto">
              <a:xfrm>
                <a:off x="360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91178" name="Text Box 8"/>
              <p:cNvSpPr txBox="1">
                <a:spLocks noChangeArrowheads="1"/>
              </p:cNvSpPr>
              <p:nvPr/>
            </p:nvSpPr>
            <p:spPr bwMode="auto">
              <a:xfrm>
                <a:off x="387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91179" name="Text Box 9"/>
              <p:cNvSpPr txBox="1">
                <a:spLocks noChangeArrowheads="1"/>
              </p:cNvSpPr>
              <p:nvPr/>
            </p:nvSpPr>
            <p:spPr bwMode="auto">
              <a:xfrm>
                <a:off x="413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91180" name="Text Box 10"/>
              <p:cNvSpPr txBox="1">
                <a:spLocks noChangeArrowheads="1"/>
              </p:cNvSpPr>
              <p:nvPr/>
            </p:nvSpPr>
            <p:spPr bwMode="auto">
              <a:xfrm>
                <a:off x="440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91181" name="Text Box 11"/>
              <p:cNvSpPr txBox="1">
                <a:spLocks noChangeArrowheads="1"/>
              </p:cNvSpPr>
              <p:nvPr/>
            </p:nvSpPr>
            <p:spPr bwMode="auto">
              <a:xfrm>
                <a:off x="467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91182" name="Text Box 12"/>
              <p:cNvSpPr txBox="1">
                <a:spLocks noChangeArrowheads="1"/>
              </p:cNvSpPr>
              <p:nvPr/>
            </p:nvSpPr>
            <p:spPr bwMode="auto">
              <a:xfrm>
                <a:off x="494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91183" name="Text Box 13"/>
              <p:cNvSpPr txBox="1">
                <a:spLocks noChangeArrowheads="1"/>
              </p:cNvSpPr>
              <p:nvPr/>
            </p:nvSpPr>
            <p:spPr bwMode="auto">
              <a:xfrm>
                <a:off x="520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91184" name="Text Box 14"/>
              <p:cNvSpPr txBox="1">
                <a:spLocks noChangeArrowheads="1"/>
              </p:cNvSpPr>
              <p:nvPr/>
            </p:nvSpPr>
            <p:spPr bwMode="auto">
              <a:xfrm>
                <a:off x="547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91185" name="Text Box 15"/>
              <p:cNvSpPr txBox="1">
                <a:spLocks noChangeArrowheads="1"/>
              </p:cNvSpPr>
              <p:nvPr/>
            </p:nvSpPr>
            <p:spPr bwMode="auto">
              <a:xfrm>
                <a:off x="572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91186" name="Text Box 16"/>
              <p:cNvSpPr txBox="1">
                <a:spLocks noChangeArrowheads="1"/>
              </p:cNvSpPr>
              <p:nvPr/>
            </p:nvSpPr>
            <p:spPr bwMode="auto">
              <a:xfrm>
                <a:off x="599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91187" name="Text Box 17"/>
              <p:cNvSpPr txBox="1">
                <a:spLocks noChangeArrowheads="1"/>
              </p:cNvSpPr>
              <p:nvPr/>
            </p:nvSpPr>
            <p:spPr bwMode="auto">
              <a:xfrm>
                <a:off x="625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91188" name="Text Box 18"/>
              <p:cNvSpPr txBox="1">
                <a:spLocks noChangeArrowheads="1"/>
              </p:cNvSpPr>
              <p:nvPr/>
            </p:nvSpPr>
            <p:spPr bwMode="auto">
              <a:xfrm>
                <a:off x="652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91189" name="Text Box 19"/>
              <p:cNvSpPr txBox="1">
                <a:spLocks noChangeArrowheads="1"/>
              </p:cNvSpPr>
              <p:nvPr/>
            </p:nvSpPr>
            <p:spPr bwMode="auto">
              <a:xfrm>
                <a:off x="679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91190" name="Text Box 20"/>
              <p:cNvSpPr txBox="1">
                <a:spLocks noChangeArrowheads="1"/>
              </p:cNvSpPr>
              <p:nvPr/>
            </p:nvSpPr>
            <p:spPr bwMode="auto">
              <a:xfrm>
                <a:off x="706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91191" name="Text Box 21"/>
              <p:cNvSpPr txBox="1">
                <a:spLocks noChangeArrowheads="1"/>
              </p:cNvSpPr>
              <p:nvPr/>
            </p:nvSpPr>
            <p:spPr bwMode="auto">
              <a:xfrm>
                <a:off x="732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91192" name="Text Box 22"/>
              <p:cNvSpPr txBox="1">
                <a:spLocks noChangeArrowheads="1"/>
              </p:cNvSpPr>
              <p:nvPr/>
            </p:nvSpPr>
            <p:spPr bwMode="auto">
              <a:xfrm>
                <a:off x="759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91193" name="Text Box 23"/>
              <p:cNvSpPr txBox="1">
                <a:spLocks noChangeArrowheads="1"/>
              </p:cNvSpPr>
              <p:nvPr/>
            </p:nvSpPr>
            <p:spPr bwMode="auto">
              <a:xfrm>
                <a:off x="786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91194" name="Text Box 24"/>
              <p:cNvSpPr txBox="1">
                <a:spLocks noChangeArrowheads="1"/>
              </p:cNvSpPr>
              <p:nvPr/>
            </p:nvSpPr>
            <p:spPr bwMode="auto">
              <a:xfrm>
                <a:off x="813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91195" name="Text Box 25"/>
              <p:cNvSpPr txBox="1">
                <a:spLocks noChangeArrowheads="1"/>
              </p:cNvSpPr>
              <p:nvPr/>
            </p:nvSpPr>
            <p:spPr bwMode="auto">
              <a:xfrm>
                <a:off x="839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91196" name="Text Box 26"/>
              <p:cNvSpPr txBox="1">
                <a:spLocks noChangeArrowheads="1"/>
              </p:cNvSpPr>
              <p:nvPr/>
            </p:nvSpPr>
            <p:spPr bwMode="auto">
              <a:xfrm>
                <a:off x="866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91197" name="Text Box 27"/>
              <p:cNvSpPr txBox="1">
                <a:spLocks noChangeArrowheads="1"/>
              </p:cNvSpPr>
              <p:nvPr/>
            </p:nvSpPr>
            <p:spPr bwMode="auto">
              <a:xfrm>
                <a:off x="893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91198" name="Text Box 28"/>
              <p:cNvSpPr txBox="1">
                <a:spLocks noChangeArrowheads="1"/>
              </p:cNvSpPr>
              <p:nvPr/>
            </p:nvSpPr>
            <p:spPr bwMode="auto">
              <a:xfrm>
                <a:off x="920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91199" name="Text Box 29"/>
              <p:cNvSpPr txBox="1">
                <a:spLocks noChangeArrowheads="1"/>
              </p:cNvSpPr>
              <p:nvPr/>
            </p:nvSpPr>
            <p:spPr bwMode="auto">
              <a:xfrm>
                <a:off x="946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grpSp>
        <p:sp>
          <p:nvSpPr>
            <p:cNvPr id="91200" name="Line 30"/>
            <p:cNvSpPr>
              <a:spLocks noChangeShapeType="1"/>
            </p:cNvSpPr>
            <p:nvPr/>
          </p:nvSpPr>
          <p:spPr bwMode="auto">
            <a:xfrm flipV="1">
              <a:off x="609"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201" name="Line 31"/>
            <p:cNvSpPr>
              <a:spLocks noChangeShapeType="1"/>
            </p:cNvSpPr>
            <p:nvPr/>
          </p:nvSpPr>
          <p:spPr bwMode="auto">
            <a:xfrm flipV="1">
              <a:off x="983"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202" name="Line 32"/>
            <p:cNvSpPr>
              <a:spLocks noChangeShapeType="1"/>
            </p:cNvSpPr>
            <p:nvPr/>
          </p:nvSpPr>
          <p:spPr bwMode="auto">
            <a:xfrm flipV="1">
              <a:off x="796"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203" name="Line 33"/>
            <p:cNvSpPr>
              <a:spLocks noChangeShapeType="1"/>
            </p:cNvSpPr>
            <p:nvPr/>
          </p:nvSpPr>
          <p:spPr bwMode="auto">
            <a:xfrm flipV="1">
              <a:off x="1364"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204" name="Line 34"/>
            <p:cNvSpPr>
              <a:spLocks noChangeShapeType="1"/>
            </p:cNvSpPr>
            <p:nvPr/>
          </p:nvSpPr>
          <p:spPr bwMode="auto">
            <a:xfrm flipV="1">
              <a:off x="1177"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205" name="Line 35"/>
            <p:cNvSpPr>
              <a:spLocks noChangeShapeType="1"/>
            </p:cNvSpPr>
            <p:nvPr/>
          </p:nvSpPr>
          <p:spPr bwMode="auto">
            <a:xfrm flipV="1">
              <a:off x="1752"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206" name="Line 36"/>
            <p:cNvSpPr>
              <a:spLocks noChangeShapeType="1"/>
            </p:cNvSpPr>
            <p:nvPr/>
          </p:nvSpPr>
          <p:spPr bwMode="auto">
            <a:xfrm flipV="1">
              <a:off x="1565"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207" name="Line 37"/>
            <p:cNvSpPr>
              <a:spLocks noChangeShapeType="1"/>
            </p:cNvSpPr>
            <p:nvPr/>
          </p:nvSpPr>
          <p:spPr bwMode="auto">
            <a:xfrm flipV="1">
              <a:off x="2133" y="1777"/>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208" name="Line 38"/>
            <p:cNvSpPr>
              <a:spLocks noChangeShapeType="1"/>
            </p:cNvSpPr>
            <p:nvPr/>
          </p:nvSpPr>
          <p:spPr bwMode="auto">
            <a:xfrm flipV="1">
              <a:off x="1946" y="1958"/>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209" name="Line 39"/>
            <p:cNvSpPr>
              <a:spLocks noChangeShapeType="1"/>
            </p:cNvSpPr>
            <p:nvPr/>
          </p:nvSpPr>
          <p:spPr bwMode="auto">
            <a:xfrm flipV="1">
              <a:off x="2507"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210" name="Line 40"/>
            <p:cNvSpPr>
              <a:spLocks noChangeShapeType="1"/>
            </p:cNvSpPr>
            <p:nvPr/>
          </p:nvSpPr>
          <p:spPr bwMode="auto">
            <a:xfrm flipV="1">
              <a:off x="2320"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211" name="Line 41"/>
            <p:cNvSpPr>
              <a:spLocks noChangeShapeType="1"/>
            </p:cNvSpPr>
            <p:nvPr/>
          </p:nvSpPr>
          <p:spPr bwMode="auto">
            <a:xfrm flipV="1">
              <a:off x="2888"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212" name="Line 42"/>
            <p:cNvSpPr>
              <a:spLocks noChangeShapeType="1"/>
            </p:cNvSpPr>
            <p:nvPr/>
          </p:nvSpPr>
          <p:spPr bwMode="auto">
            <a:xfrm flipV="1">
              <a:off x="2701"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213" name="Line 43"/>
            <p:cNvSpPr>
              <a:spLocks noChangeShapeType="1"/>
            </p:cNvSpPr>
            <p:nvPr/>
          </p:nvSpPr>
          <p:spPr bwMode="auto">
            <a:xfrm flipV="1">
              <a:off x="3276"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214" name="Line 44"/>
            <p:cNvSpPr>
              <a:spLocks noChangeShapeType="1"/>
            </p:cNvSpPr>
            <p:nvPr/>
          </p:nvSpPr>
          <p:spPr bwMode="auto">
            <a:xfrm flipV="1">
              <a:off x="3089"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215" name="Line 45"/>
            <p:cNvSpPr>
              <a:spLocks noChangeShapeType="1"/>
            </p:cNvSpPr>
            <p:nvPr/>
          </p:nvSpPr>
          <p:spPr bwMode="auto">
            <a:xfrm flipV="1">
              <a:off x="3657"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216" name="Line 46"/>
            <p:cNvSpPr>
              <a:spLocks noChangeShapeType="1"/>
            </p:cNvSpPr>
            <p:nvPr/>
          </p:nvSpPr>
          <p:spPr bwMode="auto">
            <a:xfrm flipV="1">
              <a:off x="3470"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217" name="Line 47"/>
            <p:cNvSpPr>
              <a:spLocks noChangeShapeType="1"/>
            </p:cNvSpPr>
            <p:nvPr/>
          </p:nvSpPr>
          <p:spPr bwMode="auto">
            <a:xfrm flipV="1">
              <a:off x="3866" y="1958"/>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218" name="Line 48"/>
            <p:cNvSpPr>
              <a:spLocks noChangeShapeType="1"/>
            </p:cNvSpPr>
            <p:nvPr/>
          </p:nvSpPr>
          <p:spPr bwMode="auto">
            <a:xfrm flipV="1">
              <a:off x="4038"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219" name="Line 49"/>
            <p:cNvSpPr>
              <a:spLocks noChangeShapeType="1"/>
            </p:cNvSpPr>
            <p:nvPr/>
          </p:nvSpPr>
          <p:spPr bwMode="auto">
            <a:xfrm flipV="1">
              <a:off x="4232" y="1958"/>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220" name="Line 50"/>
            <p:cNvSpPr>
              <a:spLocks noChangeShapeType="1"/>
            </p:cNvSpPr>
            <p:nvPr/>
          </p:nvSpPr>
          <p:spPr bwMode="auto">
            <a:xfrm flipV="1">
              <a:off x="4405"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221" name="Line 51"/>
            <p:cNvSpPr>
              <a:spLocks noChangeShapeType="1"/>
            </p:cNvSpPr>
            <p:nvPr/>
          </p:nvSpPr>
          <p:spPr bwMode="auto">
            <a:xfrm flipV="1">
              <a:off x="4635" y="1958"/>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222" name="Line 52"/>
            <p:cNvSpPr>
              <a:spLocks noChangeShapeType="1"/>
            </p:cNvSpPr>
            <p:nvPr/>
          </p:nvSpPr>
          <p:spPr bwMode="auto">
            <a:xfrm flipV="1">
              <a:off x="4807"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223" name="Line 53"/>
            <p:cNvSpPr>
              <a:spLocks noChangeShapeType="1"/>
            </p:cNvSpPr>
            <p:nvPr/>
          </p:nvSpPr>
          <p:spPr bwMode="auto">
            <a:xfrm>
              <a:off x="4153" y="2122"/>
              <a:ext cx="0" cy="165"/>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24" name="Line 54"/>
            <p:cNvSpPr>
              <a:spLocks noChangeShapeType="1"/>
            </p:cNvSpPr>
            <p:nvPr/>
          </p:nvSpPr>
          <p:spPr bwMode="auto">
            <a:xfrm>
              <a:off x="3765" y="2120"/>
              <a:ext cx="0" cy="50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25" name="Line 55"/>
            <p:cNvSpPr>
              <a:spLocks noChangeShapeType="1"/>
            </p:cNvSpPr>
            <p:nvPr/>
          </p:nvSpPr>
          <p:spPr bwMode="auto">
            <a:xfrm>
              <a:off x="480" y="2285"/>
              <a:ext cx="0" cy="3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26" name="Text Box 56"/>
            <p:cNvSpPr txBox="1">
              <a:spLocks noChangeArrowheads="1"/>
            </p:cNvSpPr>
            <p:nvPr/>
          </p:nvSpPr>
          <p:spPr bwMode="auto">
            <a:xfrm>
              <a:off x="573"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a:t>
              </a:r>
            </a:p>
          </p:txBody>
        </p:sp>
        <p:sp>
          <p:nvSpPr>
            <p:cNvPr id="91227" name="Text Box 57"/>
            <p:cNvSpPr txBox="1">
              <a:spLocks noChangeArrowheads="1"/>
            </p:cNvSpPr>
            <p:nvPr/>
          </p:nvSpPr>
          <p:spPr bwMode="auto">
            <a:xfrm>
              <a:off x="767"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2</a:t>
              </a:r>
            </a:p>
          </p:txBody>
        </p:sp>
        <p:sp>
          <p:nvSpPr>
            <p:cNvPr id="91228" name="Text Box 58"/>
            <p:cNvSpPr txBox="1">
              <a:spLocks noChangeArrowheads="1"/>
            </p:cNvSpPr>
            <p:nvPr/>
          </p:nvSpPr>
          <p:spPr bwMode="auto">
            <a:xfrm>
              <a:off x="954"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3</a:t>
              </a:r>
            </a:p>
          </p:txBody>
        </p:sp>
        <p:sp>
          <p:nvSpPr>
            <p:cNvPr id="91229" name="Text Box 59"/>
            <p:cNvSpPr txBox="1">
              <a:spLocks noChangeArrowheads="1"/>
            </p:cNvSpPr>
            <p:nvPr/>
          </p:nvSpPr>
          <p:spPr bwMode="auto">
            <a:xfrm>
              <a:off x="1148"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4</a:t>
              </a:r>
            </a:p>
          </p:txBody>
        </p:sp>
        <p:sp>
          <p:nvSpPr>
            <p:cNvPr id="91230" name="Text Box 60"/>
            <p:cNvSpPr txBox="1">
              <a:spLocks noChangeArrowheads="1"/>
            </p:cNvSpPr>
            <p:nvPr/>
          </p:nvSpPr>
          <p:spPr bwMode="auto">
            <a:xfrm>
              <a:off x="1342"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5</a:t>
              </a:r>
            </a:p>
          </p:txBody>
        </p:sp>
        <p:sp>
          <p:nvSpPr>
            <p:cNvPr id="91231" name="Text Box 61"/>
            <p:cNvSpPr txBox="1">
              <a:spLocks noChangeArrowheads="1"/>
            </p:cNvSpPr>
            <p:nvPr/>
          </p:nvSpPr>
          <p:spPr bwMode="auto">
            <a:xfrm>
              <a:off x="1536"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6</a:t>
              </a:r>
            </a:p>
          </p:txBody>
        </p:sp>
        <p:sp>
          <p:nvSpPr>
            <p:cNvPr id="91232" name="Text Box 62"/>
            <p:cNvSpPr txBox="1">
              <a:spLocks noChangeArrowheads="1"/>
            </p:cNvSpPr>
            <p:nvPr/>
          </p:nvSpPr>
          <p:spPr bwMode="auto">
            <a:xfrm>
              <a:off x="1723"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7</a:t>
              </a:r>
            </a:p>
          </p:txBody>
        </p:sp>
        <p:sp>
          <p:nvSpPr>
            <p:cNvPr id="91233" name="Text Box 63"/>
            <p:cNvSpPr txBox="1">
              <a:spLocks noChangeArrowheads="1"/>
            </p:cNvSpPr>
            <p:nvPr/>
          </p:nvSpPr>
          <p:spPr bwMode="auto">
            <a:xfrm>
              <a:off x="1917"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8</a:t>
              </a:r>
            </a:p>
          </p:txBody>
        </p:sp>
        <p:sp>
          <p:nvSpPr>
            <p:cNvPr id="91234" name="Text Box 64"/>
            <p:cNvSpPr txBox="1">
              <a:spLocks noChangeArrowheads="1"/>
            </p:cNvSpPr>
            <p:nvPr/>
          </p:nvSpPr>
          <p:spPr bwMode="auto">
            <a:xfrm>
              <a:off x="2097"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9</a:t>
              </a:r>
            </a:p>
          </p:txBody>
        </p:sp>
        <p:sp>
          <p:nvSpPr>
            <p:cNvPr id="91235" name="Text Box 65"/>
            <p:cNvSpPr txBox="1">
              <a:spLocks noChangeArrowheads="1"/>
            </p:cNvSpPr>
            <p:nvPr/>
          </p:nvSpPr>
          <p:spPr bwMode="auto">
            <a:xfrm>
              <a:off x="2291" y="2256"/>
              <a:ext cx="122"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10</a:t>
              </a:r>
            </a:p>
          </p:txBody>
        </p:sp>
        <p:sp>
          <p:nvSpPr>
            <p:cNvPr id="91236" name="Text Box 66"/>
            <p:cNvSpPr txBox="1">
              <a:spLocks noChangeArrowheads="1"/>
            </p:cNvSpPr>
            <p:nvPr/>
          </p:nvSpPr>
          <p:spPr bwMode="auto">
            <a:xfrm>
              <a:off x="2478" y="2256"/>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11</a:t>
              </a:r>
            </a:p>
          </p:txBody>
        </p:sp>
        <p:sp>
          <p:nvSpPr>
            <p:cNvPr id="91237" name="Text Box 67"/>
            <p:cNvSpPr txBox="1">
              <a:spLocks noChangeArrowheads="1"/>
            </p:cNvSpPr>
            <p:nvPr/>
          </p:nvSpPr>
          <p:spPr bwMode="auto">
            <a:xfrm>
              <a:off x="2672" y="2256"/>
              <a:ext cx="15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12</a:t>
              </a:r>
            </a:p>
          </p:txBody>
        </p:sp>
        <p:sp>
          <p:nvSpPr>
            <p:cNvPr id="91238" name="Text Box 68"/>
            <p:cNvSpPr txBox="1">
              <a:spLocks noChangeArrowheads="1"/>
            </p:cNvSpPr>
            <p:nvPr/>
          </p:nvSpPr>
          <p:spPr bwMode="auto">
            <a:xfrm>
              <a:off x="2866" y="2256"/>
              <a:ext cx="15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13</a:t>
              </a:r>
            </a:p>
          </p:txBody>
        </p:sp>
        <p:sp>
          <p:nvSpPr>
            <p:cNvPr id="91239" name="Text Box 69"/>
            <p:cNvSpPr txBox="1">
              <a:spLocks noChangeArrowheads="1"/>
            </p:cNvSpPr>
            <p:nvPr/>
          </p:nvSpPr>
          <p:spPr bwMode="auto">
            <a:xfrm>
              <a:off x="3060" y="2256"/>
              <a:ext cx="15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14</a:t>
              </a:r>
            </a:p>
          </p:txBody>
        </p:sp>
        <p:sp>
          <p:nvSpPr>
            <p:cNvPr id="91240" name="Text Box 70"/>
            <p:cNvSpPr txBox="1">
              <a:spLocks noChangeArrowheads="1"/>
            </p:cNvSpPr>
            <p:nvPr/>
          </p:nvSpPr>
          <p:spPr bwMode="auto">
            <a:xfrm>
              <a:off x="3247" y="2256"/>
              <a:ext cx="16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15</a:t>
              </a:r>
            </a:p>
          </p:txBody>
        </p:sp>
        <p:sp>
          <p:nvSpPr>
            <p:cNvPr id="91241" name="Text Box 71"/>
            <p:cNvSpPr txBox="1">
              <a:spLocks noChangeArrowheads="1"/>
            </p:cNvSpPr>
            <p:nvPr/>
          </p:nvSpPr>
          <p:spPr bwMode="auto">
            <a:xfrm>
              <a:off x="3441" y="2256"/>
              <a:ext cx="14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16</a:t>
              </a:r>
            </a:p>
          </p:txBody>
        </p:sp>
        <p:sp>
          <p:nvSpPr>
            <p:cNvPr id="91242" name="Text Box 72"/>
            <p:cNvSpPr txBox="1">
              <a:spLocks noChangeArrowheads="1"/>
            </p:cNvSpPr>
            <p:nvPr/>
          </p:nvSpPr>
          <p:spPr bwMode="auto">
            <a:xfrm>
              <a:off x="3635" y="2256"/>
              <a:ext cx="13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17</a:t>
              </a:r>
            </a:p>
          </p:txBody>
        </p:sp>
        <p:sp>
          <p:nvSpPr>
            <p:cNvPr id="91243" name="Text Box 73"/>
            <p:cNvSpPr txBox="1">
              <a:spLocks noChangeArrowheads="1"/>
            </p:cNvSpPr>
            <p:nvPr/>
          </p:nvSpPr>
          <p:spPr bwMode="auto">
            <a:xfrm>
              <a:off x="3792" y="2256"/>
              <a:ext cx="15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18</a:t>
              </a:r>
            </a:p>
          </p:txBody>
        </p:sp>
        <p:sp>
          <p:nvSpPr>
            <p:cNvPr id="91244" name="Text Box 74"/>
            <p:cNvSpPr txBox="1">
              <a:spLocks noChangeArrowheads="1"/>
            </p:cNvSpPr>
            <p:nvPr/>
          </p:nvSpPr>
          <p:spPr bwMode="auto">
            <a:xfrm>
              <a:off x="3984" y="2256"/>
              <a:ext cx="115"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19</a:t>
              </a:r>
            </a:p>
          </p:txBody>
        </p:sp>
        <p:sp>
          <p:nvSpPr>
            <p:cNvPr id="91245" name="Text Box 75"/>
            <p:cNvSpPr txBox="1">
              <a:spLocks noChangeArrowheads="1"/>
            </p:cNvSpPr>
            <p:nvPr/>
          </p:nvSpPr>
          <p:spPr bwMode="auto">
            <a:xfrm>
              <a:off x="4211" y="2256"/>
              <a:ext cx="15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20</a:t>
              </a:r>
            </a:p>
          </p:txBody>
        </p:sp>
        <p:sp>
          <p:nvSpPr>
            <p:cNvPr id="91246" name="Text Box 76"/>
            <p:cNvSpPr txBox="1">
              <a:spLocks noChangeArrowheads="1"/>
            </p:cNvSpPr>
            <p:nvPr/>
          </p:nvSpPr>
          <p:spPr bwMode="auto">
            <a:xfrm>
              <a:off x="4405" y="2256"/>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21</a:t>
              </a:r>
            </a:p>
          </p:txBody>
        </p:sp>
        <p:sp>
          <p:nvSpPr>
            <p:cNvPr id="91247" name="Text Box 77"/>
            <p:cNvSpPr txBox="1">
              <a:spLocks noChangeArrowheads="1"/>
            </p:cNvSpPr>
            <p:nvPr/>
          </p:nvSpPr>
          <p:spPr bwMode="auto">
            <a:xfrm>
              <a:off x="4599" y="2256"/>
              <a:ext cx="15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22</a:t>
              </a:r>
            </a:p>
          </p:txBody>
        </p:sp>
        <p:sp>
          <p:nvSpPr>
            <p:cNvPr id="91248" name="Text Box 78"/>
            <p:cNvSpPr txBox="1">
              <a:spLocks noChangeArrowheads="1"/>
            </p:cNvSpPr>
            <p:nvPr/>
          </p:nvSpPr>
          <p:spPr bwMode="auto">
            <a:xfrm>
              <a:off x="4786" y="2256"/>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23</a:t>
              </a:r>
            </a:p>
          </p:txBody>
        </p:sp>
        <p:sp>
          <p:nvSpPr>
            <p:cNvPr id="91249" name="Text Box 79"/>
            <p:cNvSpPr txBox="1">
              <a:spLocks noChangeArrowheads="1"/>
            </p:cNvSpPr>
            <p:nvPr/>
          </p:nvSpPr>
          <p:spPr bwMode="auto">
            <a:xfrm>
              <a:off x="480" y="1584"/>
              <a:ext cx="33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LDR</a:t>
              </a:r>
              <a:r>
                <a:rPr lang="en-US" altLang="zh-CN" sz="1400" baseline="30000">
                  <a:latin typeface="Times New Roman" pitchFamily="18" charset="0"/>
                </a:rPr>
                <a:t>’</a:t>
              </a:r>
              <a:r>
                <a:rPr lang="en-US" altLang="zh-CN" sz="1400" baseline="-25000">
                  <a:latin typeface="Times New Roman" pitchFamily="18" charset="0"/>
                </a:rPr>
                <a:t>1</a:t>
              </a:r>
            </a:p>
          </p:txBody>
        </p:sp>
        <p:sp>
          <p:nvSpPr>
            <p:cNvPr id="91250" name="Text Box 80"/>
            <p:cNvSpPr txBox="1">
              <a:spLocks noChangeArrowheads="1"/>
            </p:cNvSpPr>
            <p:nvPr/>
          </p:nvSpPr>
          <p:spPr bwMode="auto">
            <a:xfrm>
              <a:off x="674" y="1813"/>
              <a:ext cx="32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LDR</a:t>
              </a:r>
              <a:r>
                <a:rPr lang="en-US" altLang="zh-CN" sz="1400" baseline="30000">
                  <a:latin typeface="Times New Roman" pitchFamily="18" charset="0"/>
                </a:rPr>
                <a:t>’</a:t>
              </a:r>
              <a:r>
                <a:rPr lang="en-US" altLang="zh-CN" sz="1400" baseline="-25000">
                  <a:latin typeface="Times New Roman" pitchFamily="18" charset="0"/>
                </a:rPr>
                <a:t>2</a:t>
              </a:r>
              <a:endParaRPr lang="en-US" altLang="zh-CN" sz="1400">
                <a:latin typeface="Times New Roman" pitchFamily="18" charset="0"/>
              </a:endParaRPr>
            </a:p>
          </p:txBody>
        </p:sp>
        <p:sp>
          <p:nvSpPr>
            <p:cNvPr id="91251" name="Text Box 81"/>
            <p:cNvSpPr txBox="1">
              <a:spLocks noChangeArrowheads="1"/>
            </p:cNvSpPr>
            <p:nvPr/>
          </p:nvSpPr>
          <p:spPr bwMode="auto">
            <a:xfrm>
              <a:off x="847" y="1584"/>
              <a:ext cx="302"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LDR</a:t>
              </a:r>
              <a:r>
                <a:rPr lang="en-US" altLang="zh-CN" sz="1400" baseline="30000">
                  <a:latin typeface="Times New Roman" pitchFamily="18" charset="0"/>
                </a:rPr>
                <a:t>’</a:t>
              </a:r>
              <a:r>
                <a:rPr lang="en-US" altLang="zh-CN" sz="1400" baseline="-25000">
                  <a:latin typeface="Times New Roman" pitchFamily="18" charset="0"/>
                </a:rPr>
                <a:t>3</a:t>
              </a:r>
              <a:endParaRPr lang="en-US" altLang="zh-CN" sz="1400">
                <a:latin typeface="Times New Roman" pitchFamily="18" charset="0"/>
              </a:endParaRPr>
            </a:p>
          </p:txBody>
        </p:sp>
        <p:sp>
          <p:nvSpPr>
            <p:cNvPr id="91252" name="Text Box 82"/>
            <p:cNvSpPr txBox="1">
              <a:spLocks noChangeArrowheads="1"/>
            </p:cNvSpPr>
            <p:nvPr/>
          </p:nvSpPr>
          <p:spPr bwMode="auto">
            <a:xfrm>
              <a:off x="1048" y="1813"/>
              <a:ext cx="31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1</a:t>
              </a:r>
              <a:r>
                <a:rPr lang="en-US" altLang="zh-CN" sz="1400">
                  <a:latin typeface="Times New Roman" pitchFamily="18" charset="0"/>
                </a:rPr>
                <a:t>→x</a:t>
              </a:r>
            </a:p>
          </p:txBody>
        </p:sp>
        <p:sp>
          <p:nvSpPr>
            <p:cNvPr id="91253" name="Text Box 83"/>
            <p:cNvSpPr txBox="1">
              <a:spLocks noChangeArrowheads="1"/>
            </p:cNvSpPr>
            <p:nvPr/>
          </p:nvSpPr>
          <p:spPr bwMode="auto">
            <a:xfrm>
              <a:off x="1213" y="1584"/>
              <a:ext cx="33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1</a:t>
              </a:r>
              <a:r>
                <a:rPr lang="en-US" altLang="zh-CN" sz="1400">
                  <a:latin typeface="Times New Roman" pitchFamily="18" charset="0"/>
                </a:rPr>
                <a:t>→y</a:t>
              </a:r>
            </a:p>
          </p:txBody>
        </p:sp>
        <p:sp>
          <p:nvSpPr>
            <p:cNvPr id="91254" name="Text Box 84"/>
            <p:cNvSpPr txBox="1">
              <a:spLocks noChangeArrowheads="1"/>
            </p:cNvSpPr>
            <p:nvPr/>
          </p:nvSpPr>
          <p:spPr bwMode="auto">
            <a:xfrm>
              <a:off x="1429" y="1813"/>
              <a:ext cx="32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2</a:t>
              </a:r>
              <a:r>
                <a:rPr lang="en-US" altLang="zh-CN" sz="1400">
                  <a:latin typeface="Times New Roman" pitchFamily="18" charset="0"/>
                </a:rPr>
                <a:t>→x</a:t>
              </a:r>
            </a:p>
          </p:txBody>
        </p:sp>
        <p:sp>
          <p:nvSpPr>
            <p:cNvPr id="91255" name="Text Box 85"/>
            <p:cNvSpPr txBox="1">
              <a:spLocks noChangeArrowheads="1"/>
            </p:cNvSpPr>
            <p:nvPr/>
          </p:nvSpPr>
          <p:spPr bwMode="auto">
            <a:xfrm>
              <a:off x="1609" y="1584"/>
              <a:ext cx="32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2</a:t>
              </a:r>
              <a:r>
                <a:rPr lang="en-US" altLang="zh-CN" sz="1400">
                  <a:latin typeface="Times New Roman" pitchFamily="18" charset="0"/>
                </a:rPr>
                <a:t>→y</a:t>
              </a:r>
            </a:p>
          </p:txBody>
        </p:sp>
        <p:sp>
          <p:nvSpPr>
            <p:cNvPr id="91256" name="Text Box 86"/>
            <p:cNvSpPr txBox="1">
              <a:spLocks noChangeArrowheads="1"/>
            </p:cNvSpPr>
            <p:nvPr/>
          </p:nvSpPr>
          <p:spPr bwMode="auto">
            <a:xfrm>
              <a:off x="1803" y="1824"/>
              <a:ext cx="405"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DR→x</a:t>
              </a:r>
            </a:p>
          </p:txBody>
        </p:sp>
        <p:sp>
          <p:nvSpPr>
            <p:cNvPr id="91257" name="Text Box 87"/>
            <p:cNvSpPr txBox="1">
              <a:spLocks noChangeArrowheads="1"/>
            </p:cNvSpPr>
            <p:nvPr/>
          </p:nvSpPr>
          <p:spPr bwMode="auto">
            <a:xfrm>
              <a:off x="1990" y="1584"/>
              <a:ext cx="3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3</a:t>
              </a:r>
              <a:r>
                <a:rPr lang="en-US" altLang="zh-CN" sz="1400">
                  <a:latin typeface="Times New Roman" pitchFamily="18" charset="0"/>
                </a:rPr>
                <a:t>→y</a:t>
              </a:r>
            </a:p>
          </p:txBody>
        </p:sp>
        <p:sp>
          <p:nvSpPr>
            <p:cNvPr id="91258" name="Text Box 88"/>
            <p:cNvSpPr txBox="1">
              <a:spLocks noChangeArrowheads="1"/>
            </p:cNvSpPr>
            <p:nvPr/>
          </p:nvSpPr>
          <p:spPr bwMode="auto">
            <a:xfrm>
              <a:off x="2270" y="1813"/>
              <a:ext cx="15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91259" name="Text Box 89"/>
            <p:cNvSpPr txBox="1">
              <a:spLocks noChangeArrowheads="1"/>
            </p:cNvSpPr>
            <p:nvPr/>
          </p:nvSpPr>
          <p:spPr bwMode="auto">
            <a:xfrm>
              <a:off x="2471" y="1584"/>
              <a:ext cx="115"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M</a:t>
              </a:r>
            </a:p>
          </p:txBody>
        </p:sp>
        <p:sp>
          <p:nvSpPr>
            <p:cNvPr id="91260" name="Text Box 90"/>
            <p:cNvSpPr txBox="1">
              <a:spLocks noChangeArrowheads="1"/>
            </p:cNvSpPr>
            <p:nvPr/>
          </p:nvSpPr>
          <p:spPr bwMode="auto">
            <a:xfrm>
              <a:off x="2644" y="1813"/>
              <a:ext cx="13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91261" name="Text Box 91"/>
            <p:cNvSpPr txBox="1">
              <a:spLocks noChangeArrowheads="1"/>
            </p:cNvSpPr>
            <p:nvPr/>
          </p:nvSpPr>
          <p:spPr bwMode="auto">
            <a:xfrm>
              <a:off x="2729" y="1584"/>
              <a:ext cx="367"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RD(D)’</a:t>
              </a:r>
            </a:p>
          </p:txBody>
        </p:sp>
        <p:sp>
          <p:nvSpPr>
            <p:cNvPr id="91262" name="Text Box 92"/>
            <p:cNvSpPr txBox="1">
              <a:spLocks noChangeArrowheads="1"/>
            </p:cNvSpPr>
            <p:nvPr/>
          </p:nvSpPr>
          <p:spPr bwMode="auto">
            <a:xfrm>
              <a:off x="2938" y="1813"/>
              <a:ext cx="422"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LDDR</a:t>
              </a:r>
              <a:r>
                <a:rPr lang="en-US" altLang="zh-CN" sz="1400" baseline="30000">
                  <a:latin typeface="Times New Roman" pitchFamily="18" charset="0"/>
                </a:rPr>
                <a:t>’</a:t>
              </a:r>
              <a:endParaRPr lang="en-US" altLang="zh-CN" sz="1400">
                <a:latin typeface="Times New Roman" pitchFamily="18" charset="0"/>
              </a:endParaRPr>
            </a:p>
          </p:txBody>
        </p:sp>
        <p:sp>
          <p:nvSpPr>
            <p:cNvPr id="91263" name="Text Box 93"/>
            <p:cNvSpPr txBox="1">
              <a:spLocks noChangeArrowheads="1"/>
            </p:cNvSpPr>
            <p:nvPr/>
          </p:nvSpPr>
          <p:spPr bwMode="auto">
            <a:xfrm>
              <a:off x="3133" y="1584"/>
              <a:ext cx="32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LDIR’</a:t>
              </a:r>
            </a:p>
          </p:txBody>
        </p:sp>
        <p:sp>
          <p:nvSpPr>
            <p:cNvPr id="91264" name="Text Box 94"/>
            <p:cNvSpPr txBox="1">
              <a:spLocks noChangeArrowheads="1"/>
            </p:cNvSpPr>
            <p:nvPr/>
          </p:nvSpPr>
          <p:spPr bwMode="auto">
            <a:xfrm>
              <a:off x="3319" y="1813"/>
              <a:ext cx="33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LDAR</a:t>
              </a:r>
              <a:r>
                <a:rPr lang="en-US" altLang="zh-CN" sz="1400" baseline="30000">
                  <a:latin typeface="Times New Roman" pitchFamily="18" charset="0"/>
                </a:rPr>
                <a:t>’</a:t>
              </a:r>
              <a:endParaRPr lang="en-US" altLang="zh-CN" sz="1400">
                <a:latin typeface="Times New Roman" pitchFamily="18" charset="0"/>
              </a:endParaRPr>
            </a:p>
          </p:txBody>
        </p:sp>
        <p:sp>
          <p:nvSpPr>
            <p:cNvPr id="91265" name="Text Box 95"/>
            <p:cNvSpPr txBox="1">
              <a:spLocks noChangeArrowheads="1"/>
            </p:cNvSpPr>
            <p:nvPr/>
          </p:nvSpPr>
          <p:spPr bwMode="auto">
            <a:xfrm>
              <a:off x="3564" y="1584"/>
              <a:ext cx="32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PC+1</a:t>
              </a:r>
              <a:endParaRPr lang="en-US" altLang="zh-CN" sz="1400" baseline="-25000">
                <a:latin typeface="Times New Roman" pitchFamily="18" charset="0"/>
              </a:endParaRPr>
            </a:p>
          </p:txBody>
        </p:sp>
        <p:sp>
          <p:nvSpPr>
            <p:cNvPr id="91266" name="Text Box 96"/>
            <p:cNvSpPr txBox="1">
              <a:spLocks noChangeArrowheads="1"/>
            </p:cNvSpPr>
            <p:nvPr/>
          </p:nvSpPr>
          <p:spPr bwMode="auto">
            <a:xfrm>
              <a:off x="3823" y="1813"/>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P</a:t>
              </a:r>
              <a:r>
                <a:rPr lang="en-US" altLang="zh-CN" sz="1400" baseline="-25000">
                  <a:latin typeface="Times New Roman" pitchFamily="18" charset="0"/>
                </a:rPr>
                <a:t>1</a:t>
              </a:r>
            </a:p>
          </p:txBody>
        </p:sp>
        <p:sp>
          <p:nvSpPr>
            <p:cNvPr id="91267" name="Text Box 97"/>
            <p:cNvSpPr txBox="1">
              <a:spLocks noChangeArrowheads="1"/>
            </p:cNvSpPr>
            <p:nvPr/>
          </p:nvSpPr>
          <p:spPr bwMode="auto">
            <a:xfrm>
              <a:off x="4002" y="1813"/>
              <a:ext cx="115"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P</a:t>
              </a:r>
              <a:r>
                <a:rPr lang="en-US" altLang="zh-CN" sz="1400" baseline="-25000">
                  <a:latin typeface="Times New Roman" pitchFamily="18" charset="0"/>
                </a:rPr>
                <a:t>2</a:t>
              </a:r>
            </a:p>
          </p:txBody>
        </p:sp>
        <p:sp>
          <p:nvSpPr>
            <p:cNvPr id="91268" name="Text Box 98"/>
            <p:cNvSpPr txBox="1">
              <a:spLocks noChangeArrowheads="1"/>
            </p:cNvSpPr>
            <p:nvPr/>
          </p:nvSpPr>
          <p:spPr bwMode="auto">
            <a:xfrm>
              <a:off x="4304" y="1691"/>
              <a:ext cx="46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直接地址</a:t>
              </a:r>
            </a:p>
          </p:txBody>
        </p:sp>
        <p:sp>
          <p:nvSpPr>
            <p:cNvPr id="91269" name="Text Box 99"/>
            <p:cNvSpPr txBox="1">
              <a:spLocks noChangeArrowheads="1"/>
            </p:cNvSpPr>
            <p:nvPr/>
          </p:nvSpPr>
          <p:spPr bwMode="auto">
            <a:xfrm>
              <a:off x="1925" y="2435"/>
              <a:ext cx="48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操作控制</a:t>
              </a:r>
            </a:p>
          </p:txBody>
        </p:sp>
        <p:sp>
          <p:nvSpPr>
            <p:cNvPr id="91270" name="Text Box 100"/>
            <p:cNvSpPr txBox="1">
              <a:spLocks noChangeArrowheads="1"/>
            </p:cNvSpPr>
            <p:nvPr/>
          </p:nvSpPr>
          <p:spPr bwMode="auto">
            <a:xfrm>
              <a:off x="4153" y="2435"/>
              <a:ext cx="48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顺序控制</a:t>
              </a:r>
            </a:p>
          </p:txBody>
        </p:sp>
        <p:sp>
          <p:nvSpPr>
            <p:cNvPr id="91271" name="Line 101"/>
            <p:cNvSpPr>
              <a:spLocks noChangeShapeType="1"/>
            </p:cNvSpPr>
            <p:nvPr/>
          </p:nvSpPr>
          <p:spPr bwMode="auto">
            <a:xfrm>
              <a:off x="4944" y="2277"/>
              <a:ext cx="0" cy="3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272" name="Line 102"/>
            <p:cNvSpPr>
              <a:spLocks noChangeShapeType="1"/>
            </p:cNvSpPr>
            <p:nvPr/>
          </p:nvSpPr>
          <p:spPr bwMode="auto">
            <a:xfrm flipH="1">
              <a:off x="482" y="2535"/>
              <a:ext cx="1366" cy="0"/>
            </a:xfrm>
            <a:prstGeom prst="line">
              <a:avLst/>
            </a:prstGeom>
            <a:noFill/>
            <a:ln w="9525">
              <a:solidFill>
                <a:srgbClr val="33CC33"/>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273" name="Line 103"/>
            <p:cNvSpPr>
              <a:spLocks noChangeShapeType="1"/>
            </p:cNvSpPr>
            <p:nvPr/>
          </p:nvSpPr>
          <p:spPr bwMode="auto">
            <a:xfrm flipH="1">
              <a:off x="2416" y="2528"/>
              <a:ext cx="1351" cy="0"/>
            </a:xfrm>
            <a:prstGeom prst="line">
              <a:avLst/>
            </a:prstGeom>
            <a:noFill/>
            <a:ln w="9525">
              <a:solidFill>
                <a:srgbClr val="33CC33"/>
              </a:solidFill>
              <a:round/>
              <a:headEnd type="stealth"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1274" name="Line 104"/>
            <p:cNvSpPr>
              <a:spLocks noChangeShapeType="1"/>
            </p:cNvSpPr>
            <p:nvPr/>
          </p:nvSpPr>
          <p:spPr bwMode="auto">
            <a:xfrm flipH="1">
              <a:off x="3767" y="2528"/>
              <a:ext cx="331" cy="0"/>
            </a:xfrm>
            <a:prstGeom prst="line">
              <a:avLst/>
            </a:prstGeom>
            <a:noFill/>
            <a:ln w="9525">
              <a:solidFill>
                <a:schemeClr val="tx2"/>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1275" name="Line 105"/>
            <p:cNvSpPr>
              <a:spLocks noChangeShapeType="1"/>
            </p:cNvSpPr>
            <p:nvPr/>
          </p:nvSpPr>
          <p:spPr bwMode="auto">
            <a:xfrm flipH="1">
              <a:off x="4608" y="2528"/>
              <a:ext cx="331" cy="0"/>
            </a:xfrm>
            <a:prstGeom prst="line">
              <a:avLst/>
            </a:prstGeom>
            <a:noFill/>
            <a:ln w="9525">
              <a:solidFill>
                <a:schemeClr val="tx2"/>
              </a:solidFill>
              <a:round/>
              <a:headEnd type="stealth"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138" name="Group 2"/>
          <p:cNvGrpSpPr>
            <a:grpSpLocks/>
          </p:cNvGrpSpPr>
          <p:nvPr/>
        </p:nvGrpSpPr>
        <p:grpSpPr bwMode="auto">
          <a:xfrm>
            <a:off x="3559236" y="5757863"/>
            <a:ext cx="5105400" cy="533400"/>
            <a:chOff x="-3" y="1160"/>
            <a:chExt cx="1444" cy="984"/>
          </a:xfrm>
        </p:grpSpPr>
        <p:grpSp>
          <p:nvGrpSpPr>
            <p:cNvPr id="139" name="Group 3"/>
            <p:cNvGrpSpPr>
              <a:grpSpLocks/>
            </p:cNvGrpSpPr>
            <p:nvPr/>
          </p:nvGrpSpPr>
          <p:grpSpPr bwMode="auto">
            <a:xfrm>
              <a:off x="0" y="1163"/>
              <a:ext cx="1438" cy="978"/>
              <a:chOff x="0" y="1163"/>
              <a:chExt cx="1438" cy="978"/>
            </a:xfrm>
          </p:grpSpPr>
          <p:grpSp>
            <p:nvGrpSpPr>
              <p:cNvPr id="141" name="Group 4"/>
              <p:cNvGrpSpPr>
                <a:grpSpLocks/>
              </p:cNvGrpSpPr>
              <p:nvPr/>
            </p:nvGrpSpPr>
            <p:grpSpPr bwMode="auto">
              <a:xfrm>
                <a:off x="0" y="1163"/>
                <a:ext cx="1044" cy="978"/>
                <a:chOff x="0" y="1163"/>
                <a:chExt cx="1044" cy="978"/>
              </a:xfrm>
            </p:grpSpPr>
            <p:sp>
              <p:nvSpPr>
                <p:cNvPr id="148" name="Rectangle 5"/>
                <p:cNvSpPr>
                  <a:spLocks noChangeArrowheads="1"/>
                </p:cNvSpPr>
                <p:nvPr/>
              </p:nvSpPr>
              <p:spPr bwMode="auto">
                <a:xfrm>
                  <a:off x="0" y="1163"/>
                  <a:ext cx="1044"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l" eaLnBrk="1" hangingPunct="1"/>
                  <a:r>
                    <a:rPr kumimoji="1" lang="zh-CN" altLang="en-US" sz="2400" b="1">
                      <a:latin typeface="Times New Roman" pitchFamily="18" charset="0"/>
                    </a:rPr>
                    <a:t>000 000 000  000  </a:t>
                  </a:r>
                  <a:r>
                    <a:rPr kumimoji="1" lang="en-US" altLang="zh-CN" sz="2400" b="1">
                      <a:latin typeface="Times New Roman" pitchFamily="18" charset="0"/>
                    </a:rPr>
                    <a:t>00</a:t>
                  </a:r>
                  <a:r>
                    <a:rPr kumimoji="1" lang="zh-CN" altLang="en-US" sz="2400" b="1">
                      <a:latin typeface="Times New Roman" pitchFamily="18" charset="0"/>
                    </a:rPr>
                    <a:t>1</a:t>
                  </a:r>
                  <a:r>
                    <a:rPr kumimoji="1" lang="en-US" altLang="zh-CN" sz="2400" b="1">
                      <a:latin typeface="Times New Roman" pitchFamily="18" charset="0"/>
                    </a:rPr>
                    <a:t>0</a:t>
                  </a:r>
                  <a:r>
                    <a:rPr kumimoji="1" lang="zh-CN" altLang="en-US" sz="2400" b="1">
                      <a:latin typeface="Times New Roman" pitchFamily="18" charset="0"/>
                    </a:rPr>
                    <a:t>1</a:t>
                  </a:r>
                </a:p>
              </p:txBody>
            </p:sp>
            <p:sp>
              <p:nvSpPr>
                <p:cNvPr id="149" name="Rectangle 6"/>
                <p:cNvSpPr>
                  <a:spLocks noChangeArrowheads="1"/>
                </p:cNvSpPr>
                <p:nvPr/>
              </p:nvSpPr>
              <p:spPr bwMode="auto">
                <a:xfrm>
                  <a:off x="0" y="1163"/>
                  <a:ext cx="1044"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endParaRPr lang="zh-CN" altLang="en-US" sz="1600" b="1"/>
                </a:p>
              </p:txBody>
            </p:sp>
          </p:grpSp>
          <p:grpSp>
            <p:nvGrpSpPr>
              <p:cNvPr id="142" name="Group 7"/>
              <p:cNvGrpSpPr>
                <a:grpSpLocks/>
              </p:cNvGrpSpPr>
              <p:nvPr/>
            </p:nvGrpSpPr>
            <p:grpSpPr bwMode="auto">
              <a:xfrm>
                <a:off x="1044" y="1163"/>
                <a:ext cx="156" cy="978"/>
                <a:chOff x="1044" y="1163"/>
                <a:chExt cx="156" cy="978"/>
              </a:xfrm>
            </p:grpSpPr>
            <p:sp>
              <p:nvSpPr>
                <p:cNvPr id="146" name="Rectangle 8"/>
                <p:cNvSpPr>
                  <a:spLocks noChangeArrowheads="1"/>
                </p:cNvSpPr>
                <p:nvPr/>
              </p:nvSpPr>
              <p:spPr bwMode="auto">
                <a:xfrm>
                  <a:off x="1044" y="1163"/>
                  <a:ext cx="156"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l" eaLnBrk="1" hangingPunct="1"/>
                  <a:r>
                    <a:rPr kumimoji="1" lang="zh-CN" altLang="en-US" sz="2400" b="1">
                      <a:latin typeface="Times New Roman" pitchFamily="18" charset="0"/>
                    </a:rPr>
                    <a:t>10</a:t>
                  </a:r>
                </a:p>
              </p:txBody>
            </p:sp>
            <p:sp>
              <p:nvSpPr>
                <p:cNvPr id="147" name="Rectangle 9"/>
                <p:cNvSpPr>
                  <a:spLocks noChangeArrowheads="1"/>
                </p:cNvSpPr>
                <p:nvPr/>
              </p:nvSpPr>
              <p:spPr bwMode="auto">
                <a:xfrm>
                  <a:off x="1044" y="1163"/>
                  <a:ext cx="156"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endParaRPr lang="zh-CN" altLang="en-US" sz="1600" b="1"/>
                </a:p>
              </p:txBody>
            </p:sp>
          </p:grpSp>
          <p:grpSp>
            <p:nvGrpSpPr>
              <p:cNvPr id="143" name="Group 10"/>
              <p:cNvGrpSpPr>
                <a:grpSpLocks/>
              </p:cNvGrpSpPr>
              <p:nvPr/>
            </p:nvGrpSpPr>
            <p:grpSpPr bwMode="auto">
              <a:xfrm>
                <a:off x="1200" y="1163"/>
                <a:ext cx="238" cy="978"/>
                <a:chOff x="1200" y="1163"/>
                <a:chExt cx="238" cy="978"/>
              </a:xfrm>
            </p:grpSpPr>
            <p:sp>
              <p:nvSpPr>
                <p:cNvPr id="144" name="Rectangle 11"/>
                <p:cNvSpPr>
                  <a:spLocks noChangeArrowheads="1"/>
                </p:cNvSpPr>
                <p:nvPr/>
              </p:nvSpPr>
              <p:spPr bwMode="auto">
                <a:xfrm>
                  <a:off x="1200" y="1163"/>
                  <a:ext cx="238"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l" eaLnBrk="1" hangingPunct="1"/>
                  <a:r>
                    <a:rPr kumimoji="1" lang="zh-CN" altLang="en-US" sz="2400" b="1">
                      <a:latin typeface="Times New Roman" pitchFamily="18" charset="0"/>
                    </a:rPr>
                    <a:t>0000</a:t>
                  </a:r>
                </a:p>
              </p:txBody>
            </p:sp>
            <p:sp>
              <p:nvSpPr>
                <p:cNvPr id="145" name="Rectangle 12"/>
                <p:cNvSpPr>
                  <a:spLocks noChangeArrowheads="1"/>
                </p:cNvSpPr>
                <p:nvPr/>
              </p:nvSpPr>
              <p:spPr bwMode="auto">
                <a:xfrm>
                  <a:off x="1200" y="1163"/>
                  <a:ext cx="238"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endParaRPr lang="zh-CN" altLang="en-US" sz="1600" b="1"/>
                </a:p>
              </p:txBody>
            </p:sp>
          </p:grpSp>
        </p:grpSp>
        <p:sp>
          <p:nvSpPr>
            <p:cNvPr id="140" name="Rectangle 13"/>
            <p:cNvSpPr>
              <a:spLocks noChangeArrowheads="1"/>
            </p:cNvSpPr>
            <p:nvPr/>
          </p:nvSpPr>
          <p:spPr bwMode="auto">
            <a:xfrm>
              <a:off x="-3" y="1160"/>
              <a:ext cx="1444" cy="984"/>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endParaRPr lang="zh-CN" altLang="en-US" sz="1600" b="1"/>
            </a:p>
          </p:txBody>
        </p:sp>
      </p:grpSp>
      <p:sp>
        <p:nvSpPr>
          <p:cNvPr id="150" name="Rectangle 54"/>
          <p:cNvSpPr>
            <a:spLocks noChangeArrowheads="1"/>
          </p:cNvSpPr>
          <p:nvPr/>
        </p:nvSpPr>
        <p:spPr bwMode="auto">
          <a:xfrm>
            <a:off x="3556615" y="5397678"/>
            <a:ext cx="32816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kumimoji="1" lang="zh-CN" altLang="en-US" sz="2000" b="1">
                <a:latin typeface="Times New Roman" pitchFamily="18" charset="0"/>
              </a:rPr>
              <a:t>第一条微指令的二进制编码</a:t>
            </a:r>
          </a:p>
        </p:txBody>
      </p:sp>
      <p:sp>
        <p:nvSpPr>
          <p:cNvPr id="151" name="Text Box 61"/>
          <p:cNvSpPr txBox="1">
            <a:spLocks noChangeArrowheads="1"/>
          </p:cNvSpPr>
          <p:nvPr/>
        </p:nvSpPr>
        <p:spPr bwMode="auto">
          <a:xfrm>
            <a:off x="7980479" y="5372894"/>
            <a:ext cx="6905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en-US" altLang="zh-CN" sz="1400" b="1"/>
              <a:t>0000</a:t>
            </a:r>
          </a:p>
        </p:txBody>
      </p:sp>
      <p:sp>
        <p:nvSpPr>
          <p:cNvPr id="3" name="日期占位符 2"/>
          <p:cNvSpPr>
            <a:spLocks noGrp="1"/>
          </p:cNvSpPr>
          <p:nvPr>
            <p:ph type="dt" sz="half" idx="10"/>
          </p:nvPr>
        </p:nvSpPr>
        <p:spPr/>
        <p:txBody>
          <a:bodyPr/>
          <a:lstStyle/>
          <a:p>
            <a:pPr>
              <a:defRPr/>
            </a:pPr>
            <a:fld id="{F6368527-88B5-471E-9DB3-D76EA52D4E01}" type="datetime11">
              <a:rPr lang="zh-CN" altLang="en-US" smtClean="0"/>
              <a:t>09:11:07</a:t>
            </a:fld>
            <a:endParaRPr lang="en-US" altLang="zh-CN"/>
          </a:p>
        </p:txBody>
      </p:sp>
      <p:sp>
        <p:nvSpPr>
          <p:cNvPr id="5" name="灯片编号占位符 4"/>
          <p:cNvSpPr>
            <a:spLocks noGrp="1"/>
          </p:cNvSpPr>
          <p:nvPr>
            <p:ph type="sldNum" sz="quarter" idx="12"/>
          </p:nvPr>
        </p:nvSpPr>
        <p:spPr/>
        <p:txBody>
          <a:bodyPr/>
          <a:lstStyle/>
          <a:p>
            <a:pPr>
              <a:defRPr/>
            </a:pPr>
            <a:fld id="{128B08FC-01B2-4106-965F-E3782BA43ADA}" type="slidenum">
              <a:rPr lang="en-US" altLang="zh-CN" smtClean="0"/>
              <a:pPr>
                <a:defRPr/>
              </a:pPr>
              <a:t>73</a:t>
            </a:fld>
            <a:endParaRPr lang="en-US" altLang="zh-CN"/>
          </a:p>
        </p:txBody>
      </p:sp>
    </p:spTree>
    <p:extLst>
      <p:ext uri="{BB962C8B-B14F-4D97-AF65-F5344CB8AC3E}">
        <p14:creationId xmlns:p14="http://schemas.microsoft.com/office/powerpoint/2010/main" val="13558187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31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11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in)">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263203"/>
                                        </p:tgtEl>
                                        <p:attrNameLst>
                                          <p:attrName>style.visibility</p:attrName>
                                        </p:attrNameLst>
                                      </p:cBhvr>
                                      <p:to>
                                        <p:strVal val="visible"/>
                                      </p:to>
                                    </p:set>
                                    <p:anim calcmode="lin" valueType="num">
                                      <p:cBhvr additive="base">
                                        <p:cTn id="20" dur="500" fill="hold"/>
                                        <p:tgtEl>
                                          <p:spTgt spid="263203"/>
                                        </p:tgtEl>
                                        <p:attrNameLst>
                                          <p:attrName>ppt_x</p:attrName>
                                        </p:attrNameLst>
                                      </p:cBhvr>
                                      <p:tavLst>
                                        <p:tav tm="0">
                                          <p:val>
                                            <p:strVal val="1+#ppt_w/2"/>
                                          </p:val>
                                        </p:tav>
                                        <p:tav tm="100000">
                                          <p:val>
                                            <p:strVal val="#ppt_x"/>
                                          </p:val>
                                        </p:tav>
                                      </p:tavLst>
                                    </p:anim>
                                    <p:anim calcmode="lin" valueType="num">
                                      <p:cBhvr additive="base">
                                        <p:cTn id="21" dur="500" fill="hold"/>
                                        <p:tgtEl>
                                          <p:spTgt spid="263203"/>
                                        </p:tgtEl>
                                        <p:attrNameLst>
                                          <p:attrName>ppt_y</p:attrName>
                                        </p:attrNameLst>
                                      </p:cBhvr>
                                      <p:tavLst>
                                        <p:tav tm="0">
                                          <p:val>
                                            <p:strVal val="#ppt_y"/>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263204">
                                            <p:txEl>
                                              <p:pRg st="0" end="0"/>
                                            </p:txEl>
                                          </p:spTgt>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263204">
                                            <p:txEl>
                                              <p:pRg st="1" end="1"/>
                                            </p:txEl>
                                          </p:spTgt>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263204">
                                            <p:txEl>
                                              <p:pRg st="2" end="2"/>
                                            </p:txEl>
                                          </p:spTgt>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0"/>
                                          </p:stCondLst>
                                        </p:cTn>
                                        <p:tgtEl>
                                          <p:spTgt spid="263204">
                                            <p:txEl>
                                              <p:pRg st="3" end="3"/>
                                            </p:txEl>
                                          </p:spTgt>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263204">
                                            <p:txEl>
                                              <p:pRg st="4" end="4"/>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63204">
                                            <p:txEl>
                                              <p:pRg st="5" end="5"/>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0"/>
                                          </p:stCondLst>
                                        </p:cTn>
                                        <p:tgtEl>
                                          <p:spTgt spid="263204">
                                            <p:txEl>
                                              <p:pRg st="6" end="6"/>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3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50"/>
                                        </p:tgtEl>
                                        <p:attrNameLst>
                                          <p:attrName>style.visibility</p:attrName>
                                        </p:attrNameLst>
                                      </p:cBhvr>
                                      <p:to>
                                        <p:strVal val="visible"/>
                                      </p:to>
                                    </p:set>
                                  </p:childTnLst>
                                </p:cTn>
                              </p:par>
                            </p:childTnLst>
                          </p:cTn>
                        </p:par>
                        <p:par>
                          <p:cTn id="56" fill="hold">
                            <p:stCondLst>
                              <p:cond delay="0"/>
                            </p:stCondLst>
                            <p:childTnLst>
                              <p:par>
                                <p:cTn id="57" presetID="3" presetClass="entr" presetSubtype="10" fill="hold" grpId="0" nodeType="afterEffect">
                                  <p:stCondLst>
                                    <p:cond delay="0"/>
                                  </p:stCondLst>
                                  <p:childTnLst>
                                    <p:set>
                                      <p:cBhvr>
                                        <p:cTn id="58" dur="1" fill="hold">
                                          <p:stCondLst>
                                            <p:cond delay="0"/>
                                          </p:stCondLst>
                                        </p:cTn>
                                        <p:tgtEl>
                                          <p:spTgt spid="151"/>
                                        </p:tgtEl>
                                        <p:attrNameLst>
                                          <p:attrName>style.visibility</p:attrName>
                                        </p:attrNameLst>
                                      </p:cBhvr>
                                      <p:to>
                                        <p:strVal val="visible"/>
                                      </p:to>
                                    </p:set>
                                    <p:animEffect transition="in" filter="blinds(horizontal)">
                                      <p:cBhvr>
                                        <p:cTn id="59"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1" grpId="0" build="p" autoUpdateAnimBg="0"/>
      <p:bldP spid="263203" grpId="0" autoUpdateAnimBg="0"/>
      <p:bldP spid="150" grpId="0"/>
      <p:bldP spid="151" grpId="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4194" name="Rectangle 2" descr="Rectangle: Click to edit Master text styles&#10;Second level&#10;Third level&#10;Fourth level&#10;Fifth level"/>
          <p:cNvSpPr>
            <a:spLocks noGrp="1" noChangeArrowheads="1"/>
          </p:cNvSpPr>
          <p:nvPr>
            <p:ph type="body" idx="1"/>
          </p:nvPr>
        </p:nvSpPr>
        <p:spPr>
          <a:xfrm>
            <a:off x="3184891" y="507372"/>
            <a:ext cx="4500958" cy="905326"/>
          </a:xfrm>
        </p:spPr>
        <p:txBody>
          <a:bodyPr/>
          <a:lstStyle/>
          <a:p>
            <a:pPr algn="just" eaLnBrk="1" hangingPunct="1">
              <a:buFont typeface="Wingdings" pitchFamily="2" charset="2"/>
              <a:buNone/>
            </a:pPr>
            <a:r>
              <a:rPr lang="zh-CN" altLang="en-US" sz="2400" b="1">
                <a:solidFill>
                  <a:srgbClr val="3316C6"/>
                </a:solidFill>
                <a:latin typeface="Times New Roman" pitchFamily="18" charset="0"/>
                <a:cs typeface="Times New Roman" pitchFamily="18" charset="0"/>
              </a:rPr>
              <a:t>2</a:t>
            </a:r>
            <a:r>
              <a:rPr lang="zh-CN" altLang="en-US" sz="2400" b="1">
                <a:solidFill>
                  <a:srgbClr val="3316C6"/>
                </a:solidFill>
                <a:latin typeface="宋体" charset="-122"/>
              </a:rPr>
              <a:t>、执行</a:t>
            </a:r>
            <a:r>
              <a:rPr lang="zh-CN" altLang="en-US" sz="2400" b="1">
                <a:solidFill>
                  <a:srgbClr val="3316C6"/>
                </a:solidFill>
                <a:latin typeface="Times New Roman" pitchFamily="18" charset="0"/>
              </a:rPr>
              <a:t>“</a:t>
            </a:r>
            <a:r>
              <a:rPr lang="zh-CN" altLang="en-US" sz="2400" b="1">
                <a:solidFill>
                  <a:srgbClr val="3316C6"/>
                </a:solidFill>
                <a:latin typeface="宋体" charset="-122"/>
              </a:rPr>
              <a:t>十进制加法</a:t>
            </a:r>
            <a:r>
              <a:rPr lang="zh-CN" altLang="en-US" sz="2400" b="1">
                <a:solidFill>
                  <a:srgbClr val="3316C6"/>
                </a:solidFill>
                <a:latin typeface="Times New Roman" pitchFamily="18" charset="0"/>
              </a:rPr>
              <a:t>”</a:t>
            </a:r>
            <a:r>
              <a:rPr lang="zh-CN" altLang="en-US" sz="2400" b="1">
                <a:solidFill>
                  <a:srgbClr val="3316C6"/>
                </a:solidFill>
                <a:latin typeface="宋体" charset="-122"/>
              </a:rPr>
              <a:t>指令的微程序</a:t>
            </a:r>
            <a:endParaRPr lang="zh-CN" altLang="en-US" sz="2400" b="1">
              <a:solidFill>
                <a:srgbClr val="3316C6"/>
              </a:solidFill>
              <a:latin typeface="Times New Roman" pitchFamily="18" charset="0"/>
              <a:cs typeface="Times New Roman" pitchFamily="18" charset="0"/>
            </a:endParaRPr>
          </a:p>
          <a:p>
            <a:pPr eaLnBrk="1" hangingPunct="1">
              <a:buFont typeface="Wingdings" pitchFamily="2" charset="2"/>
              <a:buNone/>
            </a:pPr>
            <a:endParaRPr lang="zh-CN" altLang="en-US" sz="2400" b="1">
              <a:solidFill>
                <a:srgbClr val="3316C6"/>
              </a:solidFill>
            </a:endParaRPr>
          </a:p>
        </p:txBody>
      </p:sp>
      <p:grpSp>
        <p:nvGrpSpPr>
          <p:cNvPr id="2" name="Group 3"/>
          <p:cNvGrpSpPr>
            <a:grpSpLocks/>
          </p:cNvGrpSpPr>
          <p:nvPr/>
        </p:nvGrpSpPr>
        <p:grpSpPr bwMode="auto">
          <a:xfrm>
            <a:off x="306142" y="379938"/>
            <a:ext cx="2749550" cy="4267200"/>
            <a:chOff x="399" y="1440"/>
            <a:chExt cx="1732" cy="2688"/>
          </a:xfrm>
        </p:grpSpPr>
        <p:sp>
          <p:nvSpPr>
            <p:cNvPr id="92167" name="AutoShape 4"/>
            <p:cNvSpPr>
              <a:spLocks noChangeArrowheads="1"/>
            </p:cNvSpPr>
            <p:nvPr/>
          </p:nvSpPr>
          <p:spPr bwMode="auto">
            <a:xfrm>
              <a:off x="880" y="1581"/>
              <a:ext cx="924" cy="295"/>
            </a:xfrm>
            <a:prstGeom prst="flowChartProcess">
              <a:avLst/>
            </a:prstGeom>
            <a:solidFill>
              <a:srgbClr val="CCFFFF"/>
            </a:solidFill>
            <a:ln w="9525">
              <a:solidFill>
                <a:srgbClr val="000000"/>
              </a:solidFill>
              <a:miter lim="800000"/>
              <a:headEnd/>
              <a:tailEnd/>
            </a:ln>
          </p:spPr>
          <p:txBody>
            <a:bodyPr lIns="0" tIns="14400" rIns="0" bIns="0"/>
            <a:lstStyle/>
            <a:p>
              <a:pPr algn="ctr"/>
              <a:r>
                <a:rPr lang="en-US" altLang="zh-CN" sz="1400" b="1">
                  <a:latin typeface="Times New Roman" pitchFamily="18" charset="0"/>
                </a:rPr>
                <a:t>PC→ABUS(I)</a:t>
              </a:r>
            </a:p>
            <a:p>
              <a:pPr algn="ctr"/>
              <a:r>
                <a:rPr lang="en-US" altLang="zh-CN" sz="1400" b="1">
                  <a:latin typeface="Times New Roman" pitchFamily="18" charset="0"/>
                </a:rPr>
                <a:t>IBUS→IR，PC+1</a:t>
              </a:r>
            </a:p>
          </p:txBody>
        </p:sp>
        <p:sp>
          <p:nvSpPr>
            <p:cNvPr id="92168" name="AutoShape 5"/>
            <p:cNvSpPr>
              <a:spLocks noChangeArrowheads="1"/>
            </p:cNvSpPr>
            <p:nvPr/>
          </p:nvSpPr>
          <p:spPr bwMode="auto">
            <a:xfrm>
              <a:off x="715" y="1991"/>
              <a:ext cx="1245" cy="272"/>
            </a:xfrm>
            <a:prstGeom prst="flowChartDecision">
              <a:avLst/>
            </a:prstGeom>
            <a:solidFill>
              <a:srgbClr val="FFFF99"/>
            </a:solidFill>
            <a:ln w="9525">
              <a:solidFill>
                <a:srgbClr val="000000"/>
              </a:solidFill>
              <a:miter lim="800000"/>
              <a:headEnd/>
              <a:tailEnd/>
            </a:ln>
          </p:spPr>
          <p:txBody>
            <a:bodyPr tIns="0" bIns="0"/>
            <a:lstStyle/>
            <a:p>
              <a:pPr algn="ctr"/>
              <a:r>
                <a:rPr lang="en-US" altLang="zh-CN" sz="1400" b="1">
                  <a:latin typeface="Times New Roman" pitchFamily="18" charset="0"/>
                </a:rPr>
                <a:t>P</a:t>
              </a:r>
              <a:r>
                <a:rPr lang="en-US" altLang="zh-CN" sz="1400" b="1" baseline="-25000">
                  <a:latin typeface="Times New Roman" pitchFamily="18" charset="0"/>
                </a:rPr>
                <a:t>1</a:t>
              </a:r>
              <a:endParaRPr lang="en-US" altLang="zh-CN" sz="1400" b="1">
                <a:latin typeface="Times New Roman" pitchFamily="18" charset="0"/>
              </a:endParaRPr>
            </a:p>
          </p:txBody>
        </p:sp>
        <p:sp>
          <p:nvSpPr>
            <p:cNvPr id="92169" name="Line 6"/>
            <p:cNvSpPr>
              <a:spLocks noChangeShapeType="1"/>
            </p:cNvSpPr>
            <p:nvPr/>
          </p:nvSpPr>
          <p:spPr bwMode="auto">
            <a:xfrm>
              <a:off x="1346" y="3633"/>
              <a:ext cx="0" cy="2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0" name="AutoShape 7"/>
            <p:cNvSpPr>
              <a:spLocks noChangeArrowheads="1"/>
            </p:cNvSpPr>
            <p:nvPr/>
          </p:nvSpPr>
          <p:spPr bwMode="auto">
            <a:xfrm>
              <a:off x="767" y="2414"/>
              <a:ext cx="1149" cy="169"/>
            </a:xfrm>
            <a:prstGeom prst="flowChartProcess">
              <a:avLst/>
            </a:prstGeom>
            <a:solidFill>
              <a:srgbClr val="FF0000"/>
            </a:solidFill>
            <a:ln w="9525">
              <a:solidFill>
                <a:srgbClr val="000000"/>
              </a:solidFill>
              <a:miter lim="800000"/>
              <a:headEnd/>
              <a:tailEnd/>
            </a:ln>
          </p:spPr>
          <p:txBody>
            <a:bodyPr lIns="0" tIns="0" rIns="0" bIns="0"/>
            <a:lstStyle/>
            <a:p>
              <a:pPr algn="ctr"/>
              <a:r>
                <a:rPr lang="zh-CN" altLang="en-US" sz="1400" b="1">
                  <a:latin typeface="Times New Roman" pitchFamily="18" charset="0"/>
                </a:rPr>
                <a:t>(</a:t>
              </a:r>
              <a:r>
                <a:rPr lang="en-US" altLang="zh-CN" sz="1400" b="1">
                  <a:latin typeface="Times New Roman" pitchFamily="18" charset="0"/>
                </a:rPr>
                <a:t>R</a:t>
              </a:r>
              <a:r>
                <a:rPr lang="en-US" altLang="zh-CN" sz="1400" b="1" baseline="-25000">
                  <a:latin typeface="Times New Roman" pitchFamily="18" charset="0"/>
                </a:rPr>
                <a:t>1</a:t>
              </a:r>
              <a:r>
                <a:rPr lang="en-US" altLang="zh-CN" sz="1400" b="1">
                  <a:latin typeface="Times New Roman" pitchFamily="18" charset="0"/>
                </a:rPr>
                <a:t>)＋(R</a:t>
              </a:r>
              <a:r>
                <a:rPr lang="en-US" altLang="zh-CN" sz="1400" b="1" baseline="-25000">
                  <a:latin typeface="Times New Roman" pitchFamily="18" charset="0"/>
                </a:rPr>
                <a:t>2</a:t>
              </a:r>
              <a:r>
                <a:rPr lang="en-US" altLang="zh-CN" sz="1400" b="1">
                  <a:latin typeface="Times New Roman" pitchFamily="18" charset="0"/>
                </a:rPr>
                <a:t>)→R</a:t>
              </a:r>
              <a:r>
                <a:rPr lang="en-US" altLang="zh-CN" sz="1400" b="1" baseline="-25000">
                  <a:latin typeface="Times New Roman" pitchFamily="18" charset="0"/>
                </a:rPr>
                <a:t>2</a:t>
              </a:r>
              <a:endParaRPr lang="en-US" altLang="zh-CN" sz="1400" b="1">
                <a:latin typeface="Times New Roman" pitchFamily="18" charset="0"/>
              </a:endParaRPr>
            </a:p>
          </p:txBody>
        </p:sp>
        <p:sp>
          <p:nvSpPr>
            <p:cNvPr id="92171" name="AutoShape 8"/>
            <p:cNvSpPr>
              <a:spLocks noChangeArrowheads="1"/>
            </p:cNvSpPr>
            <p:nvPr/>
          </p:nvSpPr>
          <p:spPr bwMode="auto">
            <a:xfrm>
              <a:off x="767" y="2762"/>
              <a:ext cx="1149" cy="169"/>
            </a:xfrm>
            <a:prstGeom prst="flowChartProcess">
              <a:avLst/>
            </a:prstGeom>
            <a:solidFill>
              <a:srgbClr val="CCFFFF"/>
            </a:solidFill>
            <a:ln w="9525">
              <a:solidFill>
                <a:srgbClr val="000000"/>
              </a:solidFill>
              <a:miter lim="800000"/>
              <a:headEnd/>
              <a:tailEnd/>
            </a:ln>
          </p:spPr>
          <p:txBody>
            <a:bodyPr tIns="0" bIns="0"/>
            <a:lstStyle/>
            <a:p>
              <a:pPr algn="ctr"/>
              <a:r>
                <a:rPr lang="zh-CN" altLang="en-US" sz="1400" b="1">
                  <a:latin typeface="Times New Roman" pitchFamily="18" charset="0"/>
                </a:rPr>
                <a:t>(</a:t>
              </a:r>
              <a:r>
                <a:rPr lang="en-US" altLang="zh-CN" sz="1400" b="1">
                  <a:latin typeface="Times New Roman" pitchFamily="18" charset="0"/>
                </a:rPr>
                <a:t>R</a:t>
              </a:r>
              <a:r>
                <a:rPr lang="en-US" altLang="zh-CN" sz="1400" b="1" baseline="-25000">
                  <a:latin typeface="Times New Roman" pitchFamily="18" charset="0"/>
                </a:rPr>
                <a:t>2</a:t>
              </a:r>
              <a:r>
                <a:rPr lang="en-US" altLang="zh-CN" sz="1400" b="1">
                  <a:latin typeface="Times New Roman" pitchFamily="18" charset="0"/>
                </a:rPr>
                <a:t>)＋(R</a:t>
              </a:r>
              <a:r>
                <a:rPr lang="en-US" altLang="zh-CN" sz="1400" b="1" baseline="-25000">
                  <a:latin typeface="Times New Roman" pitchFamily="18" charset="0"/>
                </a:rPr>
                <a:t>3</a:t>
              </a:r>
              <a:r>
                <a:rPr lang="en-US" altLang="zh-CN" sz="1400" b="1">
                  <a:latin typeface="Times New Roman" pitchFamily="18" charset="0"/>
                </a:rPr>
                <a:t>)→R</a:t>
              </a:r>
              <a:r>
                <a:rPr lang="en-US" altLang="zh-CN" sz="1400" b="1" baseline="-25000">
                  <a:latin typeface="Times New Roman" pitchFamily="18" charset="0"/>
                </a:rPr>
                <a:t>2</a:t>
              </a:r>
              <a:endParaRPr lang="en-US" altLang="zh-CN" sz="1400" b="1">
                <a:latin typeface="Times New Roman" pitchFamily="18" charset="0"/>
              </a:endParaRPr>
            </a:p>
          </p:txBody>
        </p:sp>
        <p:sp>
          <p:nvSpPr>
            <p:cNvPr id="92172" name="AutoShape 9"/>
            <p:cNvSpPr>
              <a:spLocks noChangeArrowheads="1"/>
            </p:cNvSpPr>
            <p:nvPr/>
          </p:nvSpPr>
          <p:spPr bwMode="auto">
            <a:xfrm>
              <a:off x="715" y="3047"/>
              <a:ext cx="1245" cy="272"/>
            </a:xfrm>
            <a:prstGeom prst="flowChartDecision">
              <a:avLst/>
            </a:prstGeom>
            <a:solidFill>
              <a:srgbClr val="FFFF99"/>
            </a:solidFill>
            <a:ln w="9525">
              <a:solidFill>
                <a:srgbClr val="000000"/>
              </a:solidFill>
              <a:miter lim="800000"/>
              <a:headEnd/>
              <a:tailEnd/>
            </a:ln>
          </p:spPr>
          <p:txBody>
            <a:bodyPr tIns="0" bIns="0"/>
            <a:lstStyle/>
            <a:p>
              <a:pPr algn="ctr"/>
              <a:r>
                <a:rPr lang="en-US" altLang="zh-CN" sz="1400" b="1">
                  <a:latin typeface="Times New Roman" pitchFamily="18" charset="0"/>
                </a:rPr>
                <a:t>P</a:t>
              </a:r>
              <a:r>
                <a:rPr lang="en-US" altLang="zh-CN" sz="1400" b="1" baseline="-25000">
                  <a:latin typeface="Times New Roman" pitchFamily="18" charset="0"/>
                </a:rPr>
                <a:t>2</a:t>
              </a:r>
              <a:endParaRPr lang="en-US" altLang="zh-CN" sz="1400" b="1">
                <a:latin typeface="Times New Roman" pitchFamily="18" charset="0"/>
              </a:endParaRPr>
            </a:p>
          </p:txBody>
        </p:sp>
        <p:sp>
          <p:nvSpPr>
            <p:cNvPr id="92173" name="AutoShape 10"/>
            <p:cNvSpPr>
              <a:spLocks noChangeArrowheads="1"/>
            </p:cNvSpPr>
            <p:nvPr/>
          </p:nvSpPr>
          <p:spPr bwMode="auto">
            <a:xfrm>
              <a:off x="767" y="3464"/>
              <a:ext cx="1149" cy="169"/>
            </a:xfrm>
            <a:prstGeom prst="flowChartProcess">
              <a:avLst/>
            </a:prstGeom>
            <a:solidFill>
              <a:srgbClr val="CCFFFF"/>
            </a:solidFill>
            <a:ln w="9525">
              <a:solidFill>
                <a:srgbClr val="000000"/>
              </a:solidFill>
              <a:miter lim="800000"/>
              <a:headEnd/>
              <a:tailEnd/>
            </a:ln>
          </p:spPr>
          <p:txBody>
            <a:bodyPr tIns="0" bIns="0"/>
            <a:lstStyle/>
            <a:p>
              <a:pPr algn="ctr"/>
              <a:r>
                <a:rPr lang="zh-CN" altLang="en-US" sz="1400" b="1">
                  <a:latin typeface="Times New Roman" pitchFamily="18" charset="0"/>
                </a:rPr>
                <a:t>(</a:t>
              </a:r>
              <a:r>
                <a:rPr lang="en-US" altLang="zh-CN" sz="1400" b="1">
                  <a:latin typeface="Times New Roman" pitchFamily="18" charset="0"/>
                </a:rPr>
                <a:t>R</a:t>
              </a:r>
              <a:r>
                <a:rPr lang="en-US" altLang="zh-CN" sz="1400" b="1" baseline="-25000">
                  <a:latin typeface="Times New Roman" pitchFamily="18" charset="0"/>
                </a:rPr>
                <a:t>2</a:t>
              </a:r>
              <a:r>
                <a:rPr lang="en-US" altLang="zh-CN" sz="1400" b="1">
                  <a:latin typeface="Times New Roman" pitchFamily="18" charset="0"/>
                </a:rPr>
                <a:t>)－(R</a:t>
              </a:r>
              <a:r>
                <a:rPr lang="en-US" altLang="zh-CN" sz="1400" b="1" baseline="-25000">
                  <a:latin typeface="Times New Roman" pitchFamily="18" charset="0"/>
                </a:rPr>
                <a:t>3</a:t>
              </a:r>
              <a:r>
                <a:rPr lang="en-US" altLang="zh-CN" sz="1400" b="1">
                  <a:latin typeface="Times New Roman" pitchFamily="18" charset="0"/>
                </a:rPr>
                <a:t>)→R</a:t>
              </a:r>
              <a:r>
                <a:rPr lang="en-US" altLang="zh-CN" sz="1400" b="1" baseline="-25000">
                  <a:latin typeface="Times New Roman" pitchFamily="18" charset="0"/>
                </a:rPr>
                <a:t>2</a:t>
              </a:r>
              <a:endParaRPr lang="en-US" altLang="zh-CN" sz="1400" b="1">
                <a:latin typeface="Times New Roman" pitchFamily="18" charset="0"/>
              </a:endParaRPr>
            </a:p>
          </p:txBody>
        </p:sp>
        <p:sp>
          <p:nvSpPr>
            <p:cNvPr id="92174" name="Line 11"/>
            <p:cNvSpPr>
              <a:spLocks noChangeShapeType="1"/>
            </p:cNvSpPr>
            <p:nvPr/>
          </p:nvSpPr>
          <p:spPr bwMode="auto">
            <a:xfrm>
              <a:off x="1346" y="1451"/>
              <a:ext cx="0" cy="13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2175" name="Line 12"/>
            <p:cNvSpPr>
              <a:spLocks noChangeShapeType="1"/>
            </p:cNvSpPr>
            <p:nvPr/>
          </p:nvSpPr>
          <p:spPr bwMode="auto">
            <a:xfrm>
              <a:off x="1346" y="1843"/>
              <a:ext cx="0" cy="141"/>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2176" name="Line 13"/>
            <p:cNvSpPr>
              <a:spLocks noChangeShapeType="1"/>
            </p:cNvSpPr>
            <p:nvPr/>
          </p:nvSpPr>
          <p:spPr bwMode="auto">
            <a:xfrm>
              <a:off x="1346" y="2262"/>
              <a:ext cx="0" cy="152"/>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2177" name="Line 14"/>
            <p:cNvSpPr>
              <a:spLocks noChangeShapeType="1"/>
            </p:cNvSpPr>
            <p:nvPr/>
          </p:nvSpPr>
          <p:spPr bwMode="auto">
            <a:xfrm>
              <a:off x="1346" y="2583"/>
              <a:ext cx="0" cy="17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2178" name="Line 15"/>
            <p:cNvSpPr>
              <a:spLocks noChangeShapeType="1"/>
            </p:cNvSpPr>
            <p:nvPr/>
          </p:nvSpPr>
          <p:spPr bwMode="auto">
            <a:xfrm>
              <a:off x="1346" y="2936"/>
              <a:ext cx="0" cy="10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2179" name="Line 16"/>
            <p:cNvSpPr>
              <a:spLocks noChangeShapeType="1"/>
            </p:cNvSpPr>
            <p:nvPr/>
          </p:nvSpPr>
          <p:spPr bwMode="auto">
            <a:xfrm>
              <a:off x="1346" y="3317"/>
              <a:ext cx="0" cy="14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2180" name="Line 17"/>
            <p:cNvSpPr>
              <a:spLocks noChangeShapeType="1"/>
            </p:cNvSpPr>
            <p:nvPr/>
          </p:nvSpPr>
          <p:spPr bwMode="auto">
            <a:xfrm>
              <a:off x="1197" y="3861"/>
              <a:ext cx="28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1" name="Line 18"/>
            <p:cNvSpPr>
              <a:spLocks noChangeShapeType="1"/>
            </p:cNvSpPr>
            <p:nvPr/>
          </p:nvSpPr>
          <p:spPr bwMode="auto">
            <a:xfrm flipV="1">
              <a:off x="1127" y="3863"/>
              <a:ext cx="70" cy="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2" name="Line 19"/>
            <p:cNvSpPr>
              <a:spLocks noChangeShapeType="1"/>
            </p:cNvSpPr>
            <p:nvPr/>
          </p:nvSpPr>
          <p:spPr bwMode="auto">
            <a:xfrm flipV="1">
              <a:off x="1477" y="3836"/>
              <a:ext cx="71" cy="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3" name="Line 20"/>
            <p:cNvSpPr>
              <a:spLocks noChangeShapeType="1"/>
            </p:cNvSpPr>
            <p:nvPr/>
          </p:nvSpPr>
          <p:spPr bwMode="auto">
            <a:xfrm flipH="1">
              <a:off x="399" y="3181"/>
              <a:ext cx="316"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2184" name="Line 21"/>
            <p:cNvSpPr>
              <a:spLocks noChangeShapeType="1"/>
            </p:cNvSpPr>
            <p:nvPr/>
          </p:nvSpPr>
          <p:spPr bwMode="auto">
            <a:xfrm>
              <a:off x="408" y="3181"/>
              <a:ext cx="0" cy="5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5" name="Line 22"/>
            <p:cNvSpPr>
              <a:spLocks noChangeShapeType="1"/>
            </p:cNvSpPr>
            <p:nvPr/>
          </p:nvSpPr>
          <p:spPr bwMode="auto">
            <a:xfrm>
              <a:off x="411" y="3753"/>
              <a:ext cx="938"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2186" name="Text Box 23"/>
            <p:cNvSpPr txBox="1">
              <a:spLocks noChangeArrowheads="1"/>
            </p:cNvSpPr>
            <p:nvPr/>
          </p:nvSpPr>
          <p:spPr bwMode="auto">
            <a:xfrm>
              <a:off x="1743" y="1440"/>
              <a:ext cx="31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0000</a:t>
              </a:r>
            </a:p>
          </p:txBody>
        </p:sp>
        <p:sp>
          <p:nvSpPr>
            <p:cNvPr id="92187" name="Text Box 24"/>
            <p:cNvSpPr txBox="1">
              <a:spLocks noChangeArrowheads="1"/>
            </p:cNvSpPr>
            <p:nvPr/>
          </p:nvSpPr>
          <p:spPr bwMode="auto">
            <a:xfrm>
              <a:off x="1748" y="1889"/>
              <a:ext cx="31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0000</a:t>
              </a:r>
            </a:p>
          </p:txBody>
        </p:sp>
        <p:sp>
          <p:nvSpPr>
            <p:cNvPr id="92188" name="Text Box 25"/>
            <p:cNvSpPr txBox="1">
              <a:spLocks noChangeArrowheads="1"/>
            </p:cNvSpPr>
            <p:nvPr/>
          </p:nvSpPr>
          <p:spPr bwMode="auto">
            <a:xfrm>
              <a:off x="726" y="1445"/>
              <a:ext cx="40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RD(I)</a:t>
              </a:r>
            </a:p>
          </p:txBody>
        </p:sp>
        <p:sp>
          <p:nvSpPr>
            <p:cNvPr id="92189" name="Text Box 26"/>
            <p:cNvSpPr txBox="1">
              <a:spLocks noChangeArrowheads="1"/>
            </p:cNvSpPr>
            <p:nvPr/>
          </p:nvSpPr>
          <p:spPr bwMode="auto">
            <a:xfrm>
              <a:off x="1638" y="2278"/>
              <a:ext cx="31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1010</a:t>
              </a:r>
            </a:p>
          </p:txBody>
        </p:sp>
        <p:sp>
          <p:nvSpPr>
            <p:cNvPr id="92190" name="Text Box 27"/>
            <p:cNvSpPr txBox="1">
              <a:spLocks noChangeArrowheads="1"/>
            </p:cNvSpPr>
            <p:nvPr/>
          </p:nvSpPr>
          <p:spPr bwMode="auto">
            <a:xfrm>
              <a:off x="1647" y="2632"/>
              <a:ext cx="31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1001</a:t>
              </a:r>
            </a:p>
          </p:txBody>
        </p:sp>
        <p:sp>
          <p:nvSpPr>
            <p:cNvPr id="92191" name="Text Box 28"/>
            <p:cNvSpPr txBox="1">
              <a:spLocks noChangeArrowheads="1"/>
            </p:cNvSpPr>
            <p:nvPr/>
          </p:nvSpPr>
          <p:spPr bwMode="auto">
            <a:xfrm>
              <a:off x="1638" y="2904"/>
              <a:ext cx="31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0000</a:t>
              </a:r>
            </a:p>
          </p:txBody>
        </p:sp>
        <p:sp>
          <p:nvSpPr>
            <p:cNvPr id="92192" name="Text Box 29"/>
            <p:cNvSpPr txBox="1">
              <a:spLocks noChangeArrowheads="1"/>
            </p:cNvSpPr>
            <p:nvPr/>
          </p:nvSpPr>
          <p:spPr bwMode="auto">
            <a:xfrm>
              <a:off x="1629" y="3611"/>
              <a:ext cx="31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0000</a:t>
              </a:r>
            </a:p>
          </p:txBody>
        </p:sp>
        <p:sp>
          <p:nvSpPr>
            <p:cNvPr id="92193" name="Text Box 30"/>
            <p:cNvSpPr txBox="1">
              <a:spLocks noChangeArrowheads="1"/>
            </p:cNvSpPr>
            <p:nvPr/>
          </p:nvSpPr>
          <p:spPr bwMode="auto">
            <a:xfrm>
              <a:off x="1620" y="3339"/>
              <a:ext cx="31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0001</a:t>
              </a:r>
            </a:p>
          </p:txBody>
        </p:sp>
        <p:sp>
          <p:nvSpPr>
            <p:cNvPr id="92194" name="Text Box 31"/>
            <p:cNvSpPr txBox="1">
              <a:spLocks noChangeArrowheads="1"/>
            </p:cNvSpPr>
            <p:nvPr/>
          </p:nvSpPr>
          <p:spPr bwMode="auto">
            <a:xfrm>
              <a:off x="972" y="3290"/>
              <a:ext cx="385"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C</a:t>
              </a:r>
              <a:r>
                <a:rPr lang="en-US" altLang="zh-CN" sz="1400" baseline="-25000">
                  <a:latin typeface="Times New Roman" pitchFamily="18" charset="0"/>
                </a:rPr>
                <a:t>y</a:t>
              </a:r>
              <a:r>
                <a:rPr lang="en-US" altLang="zh-CN" sz="1400">
                  <a:latin typeface="Times New Roman" pitchFamily="18" charset="0"/>
                </a:rPr>
                <a:t>＝0</a:t>
              </a:r>
            </a:p>
          </p:txBody>
        </p:sp>
        <p:sp>
          <p:nvSpPr>
            <p:cNvPr id="92195" name="Text Box 32"/>
            <p:cNvSpPr txBox="1">
              <a:spLocks noChangeArrowheads="1"/>
            </p:cNvSpPr>
            <p:nvPr/>
          </p:nvSpPr>
          <p:spPr bwMode="auto">
            <a:xfrm>
              <a:off x="455" y="3023"/>
              <a:ext cx="385"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C</a:t>
              </a:r>
              <a:r>
                <a:rPr lang="en-US" altLang="zh-CN" sz="1400" baseline="-25000">
                  <a:latin typeface="Times New Roman" pitchFamily="18" charset="0"/>
                </a:rPr>
                <a:t>y</a:t>
              </a:r>
              <a:r>
                <a:rPr lang="en-US" altLang="zh-CN" sz="1400">
                  <a:latin typeface="Times New Roman" pitchFamily="18" charset="0"/>
                </a:rPr>
                <a:t>＝1</a:t>
              </a:r>
            </a:p>
          </p:txBody>
        </p:sp>
        <p:sp>
          <p:nvSpPr>
            <p:cNvPr id="92196" name="Text Box 33"/>
            <p:cNvSpPr txBox="1">
              <a:spLocks noChangeArrowheads="1"/>
            </p:cNvSpPr>
            <p:nvPr/>
          </p:nvSpPr>
          <p:spPr bwMode="auto">
            <a:xfrm>
              <a:off x="453" y="3948"/>
              <a:ext cx="167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800"/>
                <a:t>十进制加法微程序流程图</a:t>
              </a:r>
              <a:r>
                <a:rPr lang="zh-CN" altLang="en-US" sz="1400"/>
                <a:t>　</a:t>
              </a:r>
            </a:p>
          </p:txBody>
        </p:sp>
      </p:grpSp>
      <p:sp>
        <p:nvSpPr>
          <p:cNvPr id="264226" name="Rectangle 34"/>
          <p:cNvSpPr>
            <a:spLocks noChangeArrowheads="1"/>
          </p:cNvSpPr>
          <p:nvPr/>
        </p:nvSpPr>
        <p:spPr bwMode="auto">
          <a:xfrm>
            <a:off x="3240223" y="1706313"/>
            <a:ext cx="55626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2000" b="1">
                <a:latin typeface="Times New Roman" pitchFamily="18" charset="0"/>
              </a:rPr>
              <a:t>（1）1010微指令</a:t>
            </a:r>
          </a:p>
          <a:p>
            <a:r>
              <a:rPr lang="zh-CN" altLang="en-US" sz="2000" b="1">
                <a:latin typeface="Times New Roman" pitchFamily="18" charset="0"/>
              </a:rPr>
              <a:t>        </a:t>
            </a:r>
            <a:r>
              <a:rPr lang="en-US" altLang="zh-CN" sz="2000" b="1">
                <a:latin typeface="Times New Roman" pitchFamily="18" charset="0"/>
              </a:rPr>
              <a:t>R</a:t>
            </a:r>
            <a:r>
              <a:rPr lang="en-US" altLang="zh-CN" sz="2000" b="1" baseline="-25000">
                <a:latin typeface="Times New Roman" pitchFamily="18" charset="0"/>
              </a:rPr>
              <a:t>1</a:t>
            </a:r>
            <a:r>
              <a:rPr lang="en-US" altLang="zh-CN" sz="2000" b="1">
                <a:latin typeface="Times New Roman" pitchFamily="18" charset="0"/>
              </a:rPr>
              <a:t>→x ，R</a:t>
            </a:r>
            <a:r>
              <a:rPr lang="en-US" altLang="zh-CN" sz="2000" b="1" baseline="-25000">
                <a:latin typeface="Times New Roman" pitchFamily="18" charset="0"/>
              </a:rPr>
              <a:t>2</a:t>
            </a:r>
            <a:r>
              <a:rPr lang="en-US" altLang="zh-CN" sz="2000" b="1">
                <a:latin typeface="Times New Roman" pitchFamily="18" charset="0"/>
              </a:rPr>
              <a:t>→y，＋，LDR</a:t>
            </a:r>
            <a:r>
              <a:rPr lang="en-US" altLang="zh-CN" sz="2000" b="1" baseline="-25000">
                <a:latin typeface="Times New Roman" pitchFamily="18" charset="0"/>
              </a:rPr>
              <a:t>2</a:t>
            </a:r>
            <a:r>
              <a:rPr lang="en-US" altLang="zh-CN" sz="2000" b="1">
                <a:latin typeface="Times New Roman" pitchFamily="18" charset="0"/>
              </a:rPr>
              <a:t>’</a:t>
            </a:r>
          </a:p>
          <a:p>
            <a:r>
              <a:rPr lang="en-US" altLang="zh-CN" sz="2000" b="1">
                <a:latin typeface="Times New Roman" pitchFamily="18" charset="0"/>
              </a:rPr>
              <a:t>        </a:t>
            </a:r>
            <a:r>
              <a:rPr lang="zh-CN" altLang="en-US" sz="2000" b="1">
                <a:solidFill>
                  <a:srgbClr val="0D38EF"/>
                </a:solidFill>
                <a:latin typeface="Times New Roman" pitchFamily="18" charset="0"/>
              </a:rPr>
              <a:t>完成 (</a:t>
            </a:r>
            <a:r>
              <a:rPr lang="en-US" altLang="zh-CN" sz="2000" b="1">
                <a:solidFill>
                  <a:srgbClr val="0D38EF"/>
                </a:solidFill>
                <a:latin typeface="Times New Roman" pitchFamily="18" charset="0"/>
              </a:rPr>
              <a:t>R</a:t>
            </a:r>
            <a:r>
              <a:rPr lang="en-US" altLang="zh-CN" sz="2000" b="1" baseline="-25000">
                <a:solidFill>
                  <a:srgbClr val="0D38EF"/>
                </a:solidFill>
                <a:latin typeface="Times New Roman" pitchFamily="18" charset="0"/>
              </a:rPr>
              <a:t>1</a:t>
            </a:r>
            <a:r>
              <a:rPr lang="en-US" altLang="zh-CN" sz="2000" b="1">
                <a:solidFill>
                  <a:srgbClr val="0D38EF"/>
                </a:solidFill>
                <a:latin typeface="Times New Roman" pitchFamily="18" charset="0"/>
              </a:rPr>
              <a:t>)＋(R</a:t>
            </a:r>
            <a:r>
              <a:rPr lang="en-US" altLang="zh-CN" sz="2000" b="1" baseline="-25000">
                <a:solidFill>
                  <a:srgbClr val="0D38EF"/>
                </a:solidFill>
                <a:latin typeface="Times New Roman" pitchFamily="18" charset="0"/>
              </a:rPr>
              <a:t>2</a:t>
            </a:r>
            <a:r>
              <a:rPr lang="en-US" altLang="zh-CN" sz="2000" b="1">
                <a:solidFill>
                  <a:srgbClr val="0D38EF"/>
                </a:solidFill>
                <a:latin typeface="Times New Roman" pitchFamily="18" charset="0"/>
              </a:rPr>
              <a:t>)→R</a:t>
            </a:r>
            <a:r>
              <a:rPr lang="en-US" altLang="zh-CN" sz="2000" b="1" baseline="-25000">
                <a:solidFill>
                  <a:srgbClr val="0D38EF"/>
                </a:solidFill>
                <a:latin typeface="Times New Roman" pitchFamily="18" charset="0"/>
              </a:rPr>
              <a:t>2</a:t>
            </a:r>
          </a:p>
        </p:txBody>
      </p:sp>
      <p:grpSp>
        <p:nvGrpSpPr>
          <p:cNvPr id="139" name="Group 4"/>
          <p:cNvGrpSpPr>
            <a:grpSpLocks/>
          </p:cNvGrpSpPr>
          <p:nvPr/>
        </p:nvGrpSpPr>
        <p:grpSpPr bwMode="auto">
          <a:xfrm>
            <a:off x="1151093" y="4998612"/>
            <a:ext cx="7127875" cy="1079500"/>
            <a:chOff x="480" y="1584"/>
            <a:chExt cx="4464" cy="1044"/>
          </a:xfrm>
        </p:grpSpPr>
        <p:sp>
          <p:nvSpPr>
            <p:cNvPr id="140" name="Rectangle 5"/>
            <p:cNvSpPr>
              <a:spLocks noChangeArrowheads="1"/>
            </p:cNvSpPr>
            <p:nvPr/>
          </p:nvSpPr>
          <p:spPr bwMode="auto">
            <a:xfrm>
              <a:off x="480" y="2120"/>
              <a:ext cx="4464" cy="165"/>
            </a:xfrm>
            <a:prstGeom prst="rect">
              <a:avLst/>
            </a:prstGeom>
            <a:solidFill>
              <a:schemeClr val="bg2"/>
            </a:solidFill>
            <a:ln w="9525">
              <a:solidFill>
                <a:srgbClr val="000000"/>
              </a:solidFill>
              <a:miter lim="800000"/>
              <a:headEnd/>
              <a:tailEnd/>
            </a:ln>
          </p:spPr>
          <p:txBody>
            <a:bodyPr/>
            <a:lstStyle/>
            <a:p>
              <a:pPr eaLnBrk="1" hangingPunct="1"/>
              <a:endParaRPr lang="zh-CN" altLang="en-US" sz="1600" b="1"/>
            </a:p>
          </p:txBody>
        </p:sp>
        <p:grpSp>
          <p:nvGrpSpPr>
            <p:cNvPr id="141" name="Group 6"/>
            <p:cNvGrpSpPr>
              <a:grpSpLocks/>
            </p:cNvGrpSpPr>
            <p:nvPr/>
          </p:nvGrpSpPr>
          <p:grpSpPr bwMode="auto">
            <a:xfrm>
              <a:off x="559" y="2106"/>
              <a:ext cx="4292" cy="186"/>
              <a:chOff x="3600" y="1970"/>
              <a:chExt cx="5970" cy="260"/>
            </a:xfrm>
          </p:grpSpPr>
          <p:sp>
            <p:nvSpPr>
              <p:cNvPr id="218" name="Text Box 7"/>
              <p:cNvSpPr txBox="1">
                <a:spLocks noChangeArrowheads="1"/>
              </p:cNvSpPr>
              <p:nvPr/>
            </p:nvSpPr>
            <p:spPr bwMode="auto">
              <a:xfrm>
                <a:off x="360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19" name="Text Box 8"/>
              <p:cNvSpPr txBox="1">
                <a:spLocks noChangeArrowheads="1"/>
              </p:cNvSpPr>
              <p:nvPr/>
            </p:nvSpPr>
            <p:spPr bwMode="auto">
              <a:xfrm>
                <a:off x="387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0" name="Text Box 9"/>
              <p:cNvSpPr txBox="1">
                <a:spLocks noChangeArrowheads="1"/>
              </p:cNvSpPr>
              <p:nvPr/>
            </p:nvSpPr>
            <p:spPr bwMode="auto">
              <a:xfrm>
                <a:off x="413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1" name="Text Box 10"/>
              <p:cNvSpPr txBox="1">
                <a:spLocks noChangeArrowheads="1"/>
              </p:cNvSpPr>
              <p:nvPr/>
            </p:nvSpPr>
            <p:spPr bwMode="auto">
              <a:xfrm>
                <a:off x="440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2" name="Text Box 11"/>
              <p:cNvSpPr txBox="1">
                <a:spLocks noChangeArrowheads="1"/>
              </p:cNvSpPr>
              <p:nvPr/>
            </p:nvSpPr>
            <p:spPr bwMode="auto">
              <a:xfrm>
                <a:off x="467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3" name="Text Box 12"/>
              <p:cNvSpPr txBox="1">
                <a:spLocks noChangeArrowheads="1"/>
              </p:cNvSpPr>
              <p:nvPr/>
            </p:nvSpPr>
            <p:spPr bwMode="auto">
              <a:xfrm>
                <a:off x="494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4" name="Text Box 13"/>
              <p:cNvSpPr txBox="1">
                <a:spLocks noChangeArrowheads="1"/>
              </p:cNvSpPr>
              <p:nvPr/>
            </p:nvSpPr>
            <p:spPr bwMode="auto">
              <a:xfrm>
                <a:off x="520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5" name="Text Box 14"/>
              <p:cNvSpPr txBox="1">
                <a:spLocks noChangeArrowheads="1"/>
              </p:cNvSpPr>
              <p:nvPr/>
            </p:nvSpPr>
            <p:spPr bwMode="auto">
              <a:xfrm>
                <a:off x="547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6" name="Text Box 15"/>
              <p:cNvSpPr txBox="1">
                <a:spLocks noChangeArrowheads="1"/>
              </p:cNvSpPr>
              <p:nvPr/>
            </p:nvSpPr>
            <p:spPr bwMode="auto">
              <a:xfrm>
                <a:off x="572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7" name="Text Box 16"/>
              <p:cNvSpPr txBox="1">
                <a:spLocks noChangeArrowheads="1"/>
              </p:cNvSpPr>
              <p:nvPr/>
            </p:nvSpPr>
            <p:spPr bwMode="auto">
              <a:xfrm>
                <a:off x="599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8" name="Text Box 17"/>
              <p:cNvSpPr txBox="1">
                <a:spLocks noChangeArrowheads="1"/>
              </p:cNvSpPr>
              <p:nvPr/>
            </p:nvSpPr>
            <p:spPr bwMode="auto">
              <a:xfrm>
                <a:off x="625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9" name="Text Box 18"/>
              <p:cNvSpPr txBox="1">
                <a:spLocks noChangeArrowheads="1"/>
              </p:cNvSpPr>
              <p:nvPr/>
            </p:nvSpPr>
            <p:spPr bwMode="auto">
              <a:xfrm>
                <a:off x="652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0" name="Text Box 19"/>
              <p:cNvSpPr txBox="1">
                <a:spLocks noChangeArrowheads="1"/>
              </p:cNvSpPr>
              <p:nvPr/>
            </p:nvSpPr>
            <p:spPr bwMode="auto">
              <a:xfrm>
                <a:off x="679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1" name="Text Box 20"/>
              <p:cNvSpPr txBox="1">
                <a:spLocks noChangeArrowheads="1"/>
              </p:cNvSpPr>
              <p:nvPr/>
            </p:nvSpPr>
            <p:spPr bwMode="auto">
              <a:xfrm>
                <a:off x="706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2" name="Text Box 21"/>
              <p:cNvSpPr txBox="1">
                <a:spLocks noChangeArrowheads="1"/>
              </p:cNvSpPr>
              <p:nvPr/>
            </p:nvSpPr>
            <p:spPr bwMode="auto">
              <a:xfrm>
                <a:off x="732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3" name="Text Box 22"/>
              <p:cNvSpPr txBox="1">
                <a:spLocks noChangeArrowheads="1"/>
              </p:cNvSpPr>
              <p:nvPr/>
            </p:nvSpPr>
            <p:spPr bwMode="auto">
              <a:xfrm>
                <a:off x="759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4" name="Text Box 23"/>
              <p:cNvSpPr txBox="1">
                <a:spLocks noChangeArrowheads="1"/>
              </p:cNvSpPr>
              <p:nvPr/>
            </p:nvSpPr>
            <p:spPr bwMode="auto">
              <a:xfrm>
                <a:off x="786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5" name="Text Box 24"/>
              <p:cNvSpPr txBox="1">
                <a:spLocks noChangeArrowheads="1"/>
              </p:cNvSpPr>
              <p:nvPr/>
            </p:nvSpPr>
            <p:spPr bwMode="auto">
              <a:xfrm>
                <a:off x="813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6" name="Text Box 25"/>
              <p:cNvSpPr txBox="1">
                <a:spLocks noChangeArrowheads="1"/>
              </p:cNvSpPr>
              <p:nvPr/>
            </p:nvSpPr>
            <p:spPr bwMode="auto">
              <a:xfrm>
                <a:off x="839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7" name="Text Box 26"/>
              <p:cNvSpPr txBox="1">
                <a:spLocks noChangeArrowheads="1"/>
              </p:cNvSpPr>
              <p:nvPr/>
            </p:nvSpPr>
            <p:spPr bwMode="auto">
              <a:xfrm>
                <a:off x="866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8" name="Text Box 27"/>
              <p:cNvSpPr txBox="1">
                <a:spLocks noChangeArrowheads="1"/>
              </p:cNvSpPr>
              <p:nvPr/>
            </p:nvSpPr>
            <p:spPr bwMode="auto">
              <a:xfrm>
                <a:off x="893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9" name="Text Box 28"/>
              <p:cNvSpPr txBox="1">
                <a:spLocks noChangeArrowheads="1"/>
              </p:cNvSpPr>
              <p:nvPr/>
            </p:nvSpPr>
            <p:spPr bwMode="auto">
              <a:xfrm>
                <a:off x="920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40" name="Text Box 29"/>
              <p:cNvSpPr txBox="1">
                <a:spLocks noChangeArrowheads="1"/>
              </p:cNvSpPr>
              <p:nvPr/>
            </p:nvSpPr>
            <p:spPr bwMode="auto">
              <a:xfrm>
                <a:off x="946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grpSp>
        <p:sp>
          <p:nvSpPr>
            <p:cNvPr id="142" name="Line 30"/>
            <p:cNvSpPr>
              <a:spLocks noChangeShapeType="1"/>
            </p:cNvSpPr>
            <p:nvPr/>
          </p:nvSpPr>
          <p:spPr bwMode="auto">
            <a:xfrm flipV="1">
              <a:off x="609"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43" name="Line 31"/>
            <p:cNvSpPr>
              <a:spLocks noChangeShapeType="1"/>
            </p:cNvSpPr>
            <p:nvPr/>
          </p:nvSpPr>
          <p:spPr bwMode="auto">
            <a:xfrm flipV="1">
              <a:off x="983"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44" name="Line 32"/>
            <p:cNvSpPr>
              <a:spLocks noChangeShapeType="1"/>
            </p:cNvSpPr>
            <p:nvPr/>
          </p:nvSpPr>
          <p:spPr bwMode="auto">
            <a:xfrm flipV="1">
              <a:off x="796"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45" name="Line 33"/>
            <p:cNvSpPr>
              <a:spLocks noChangeShapeType="1"/>
            </p:cNvSpPr>
            <p:nvPr/>
          </p:nvSpPr>
          <p:spPr bwMode="auto">
            <a:xfrm flipV="1">
              <a:off x="1364"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46" name="Line 34"/>
            <p:cNvSpPr>
              <a:spLocks noChangeShapeType="1"/>
            </p:cNvSpPr>
            <p:nvPr/>
          </p:nvSpPr>
          <p:spPr bwMode="auto">
            <a:xfrm flipV="1">
              <a:off x="1177"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47" name="Line 35"/>
            <p:cNvSpPr>
              <a:spLocks noChangeShapeType="1"/>
            </p:cNvSpPr>
            <p:nvPr/>
          </p:nvSpPr>
          <p:spPr bwMode="auto">
            <a:xfrm flipV="1">
              <a:off x="1752"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48" name="Line 36"/>
            <p:cNvSpPr>
              <a:spLocks noChangeShapeType="1"/>
            </p:cNvSpPr>
            <p:nvPr/>
          </p:nvSpPr>
          <p:spPr bwMode="auto">
            <a:xfrm flipV="1">
              <a:off x="1565"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49" name="Line 37"/>
            <p:cNvSpPr>
              <a:spLocks noChangeShapeType="1"/>
            </p:cNvSpPr>
            <p:nvPr/>
          </p:nvSpPr>
          <p:spPr bwMode="auto">
            <a:xfrm flipV="1">
              <a:off x="2133" y="1777"/>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0" name="Line 38"/>
            <p:cNvSpPr>
              <a:spLocks noChangeShapeType="1"/>
            </p:cNvSpPr>
            <p:nvPr/>
          </p:nvSpPr>
          <p:spPr bwMode="auto">
            <a:xfrm flipV="1">
              <a:off x="1946" y="1958"/>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1" name="Line 39"/>
            <p:cNvSpPr>
              <a:spLocks noChangeShapeType="1"/>
            </p:cNvSpPr>
            <p:nvPr/>
          </p:nvSpPr>
          <p:spPr bwMode="auto">
            <a:xfrm flipV="1">
              <a:off x="2507"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2" name="Line 40"/>
            <p:cNvSpPr>
              <a:spLocks noChangeShapeType="1"/>
            </p:cNvSpPr>
            <p:nvPr/>
          </p:nvSpPr>
          <p:spPr bwMode="auto">
            <a:xfrm flipV="1">
              <a:off x="2320"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3" name="Line 41"/>
            <p:cNvSpPr>
              <a:spLocks noChangeShapeType="1"/>
            </p:cNvSpPr>
            <p:nvPr/>
          </p:nvSpPr>
          <p:spPr bwMode="auto">
            <a:xfrm flipV="1">
              <a:off x="2888"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4" name="Line 42"/>
            <p:cNvSpPr>
              <a:spLocks noChangeShapeType="1"/>
            </p:cNvSpPr>
            <p:nvPr/>
          </p:nvSpPr>
          <p:spPr bwMode="auto">
            <a:xfrm flipV="1">
              <a:off x="2701"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5" name="Line 43"/>
            <p:cNvSpPr>
              <a:spLocks noChangeShapeType="1"/>
            </p:cNvSpPr>
            <p:nvPr/>
          </p:nvSpPr>
          <p:spPr bwMode="auto">
            <a:xfrm flipV="1">
              <a:off x="3276"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6" name="Line 44"/>
            <p:cNvSpPr>
              <a:spLocks noChangeShapeType="1"/>
            </p:cNvSpPr>
            <p:nvPr/>
          </p:nvSpPr>
          <p:spPr bwMode="auto">
            <a:xfrm flipV="1">
              <a:off x="3089"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7" name="Line 45"/>
            <p:cNvSpPr>
              <a:spLocks noChangeShapeType="1"/>
            </p:cNvSpPr>
            <p:nvPr/>
          </p:nvSpPr>
          <p:spPr bwMode="auto">
            <a:xfrm flipV="1">
              <a:off x="3657"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8" name="Line 46"/>
            <p:cNvSpPr>
              <a:spLocks noChangeShapeType="1"/>
            </p:cNvSpPr>
            <p:nvPr/>
          </p:nvSpPr>
          <p:spPr bwMode="auto">
            <a:xfrm flipV="1">
              <a:off x="3470"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9" name="Line 47"/>
            <p:cNvSpPr>
              <a:spLocks noChangeShapeType="1"/>
            </p:cNvSpPr>
            <p:nvPr/>
          </p:nvSpPr>
          <p:spPr bwMode="auto">
            <a:xfrm flipV="1">
              <a:off x="3866" y="1958"/>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0" name="Line 48"/>
            <p:cNvSpPr>
              <a:spLocks noChangeShapeType="1"/>
            </p:cNvSpPr>
            <p:nvPr/>
          </p:nvSpPr>
          <p:spPr bwMode="auto">
            <a:xfrm flipV="1">
              <a:off x="4038"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1" name="Line 49"/>
            <p:cNvSpPr>
              <a:spLocks noChangeShapeType="1"/>
            </p:cNvSpPr>
            <p:nvPr/>
          </p:nvSpPr>
          <p:spPr bwMode="auto">
            <a:xfrm flipV="1">
              <a:off x="4232" y="1958"/>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2" name="Line 50"/>
            <p:cNvSpPr>
              <a:spLocks noChangeShapeType="1"/>
            </p:cNvSpPr>
            <p:nvPr/>
          </p:nvSpPr>
          <p:spPr bwMode="auto">
            <a:xfrm flipV="1">
              <a:off x="4405"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3" name="Line 51"/>
            <p:cNvSpPr>
              <a:spLocks noChangeShapeType="1"/>
            </p:cNvSpPr>
            <p:nvPr/>
          </p:nvSpPr>
          <p:spPr bwMode="auto">
            <a:xfrm flipV="1">
              <a:off x="4635" y="1958"/>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4" name="Line 52"/>
            <p:cNvSpPr>
              <a:spLocks noChangeShapeType="1"/>
            </p:cNvSpPr>
            <p:nvPr/>
          </p:nvSpPr>
          <p:spPr bwMode="auto">
            <a:xfrm flipV="1">
              <a:off x="4807"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5" name="Line 53"/>
            <p:cNvSpPr>
              <a:spLocks noChangeShapeType="1"/>
            </p:cNvSpPr>
            <p:nvPr/>
          </p:nvSpPr>
          <p:spPr bwMode="auto">
            <a:xfrm>
              <a:off x="4153" y="2122"/>
              <a:ext cx="0" cy="165"/>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 name="Line 54"/>
            <p:cNvSpPr>
              <a:spLocks noChangeShapeType="1"/>
            </p:cNvSpPr>
            <p:nvPr/>
          </p:nvSpPr>
          <p:spPr bwMode="auto">
            <a:xfrm>
              <a:off x="3765" y="2120"/>
              <a:ext cx="0" cy="50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 name="Line 55"/>
            <p:cNvSpPr>
              <a:spLocks noChangeShapeType="1"/>
            </p:cNvSpPr>
            <p:nvPr/>
          </p:nvSpPr>
          <p:spPr bwMode="auto">
            <a:xfrm>
              <a:off x="480" y="2285"/>
              <a:ext cx="0" cy="3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 name="Text Box 56"/>
            <p:cNvSpPr txBox="1">
              <a:spLocks noChangeArrowheads="1"/>
            </p:cNvSpPr>
            <p:nvPr/>
          </p:nvSpPr>
          <p:spPr bwMode="auto">
            <a:xfrm>
              <a:off x="573"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a:t>
              </a:r>
            </a:p>
          </p:txBody>
        </p:sp>
        <p:sp>
          <p:nvSpPr>
            <p:cNvPr id="169" name="Text Box 57"/>
            <p:cNvSpPr txBox="1">
              <a:spLocks noChangeArrowheads="1"/>
            </p:cNvSpPr>
            <p:nvPr/>
          </p:nvSpPr>
          <p:spPr bwMode="auto">
            <a:xfrm>
              <a:off x="767"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2</a:t>
              </a:r>
            </a:p>
          </p:txBody>
        </p:sp>
        <p:sp>
          <p:nvSpPr>
            <p:cNvPr id="170" name="Text Box 58"/>
            <p:cNvSpPr txBox="1">
              <a:spLocks noChangeArrowheads="1"/>
            </p:cNvSpPr>
            <p:nvPr/>
          </p:nvSpPr>
          <p:spPr bwMode="auto">
            <a:xfrm>
              <a:off x="954"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3</a:t>
              </a:r>
            </a:p>
          </p:txBody>
        </p:sp>
        <p:sp>
          <p:nvSpPr>
            <p:cNvPr id="171" name="Text Box 59"/>
            <p:cNvSpPr txBox="1">
              <a:spLocks noChangeArrowheads="1"/>
            </p:cNvSpPr>
            <p:nvPr/>
          </p:nvSpPr>
          <p:spPr bwMode="auto">
            <a:xfrm>
              <a:off x="1148"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4</a:t>
              </a:r>
            </a:p>
          </p:txBody>
        </p:sp>
        <p:sp>
          <p:nvSpPr>
            <p:cNvPr id="172" name="Text Box 60"/>
            <p:cNvSpPr txBox="1">
              <a:spLocks noChangeArrowheads="1"/>
            </p:cNvSpPr>
            <p:nvPr/>
          </p:nvSpPr>
          <p:spPr bwMode="auto">
            <a:xfrm>
              <a:off x="1342"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5</a:t>
              </a:r>
            </a:p>
          </p:txBody>
        </p:sp>
        <p:sp>
          <p:nvSpPr>
            <p:cNvPr id="173" name="Text Box 61"/>
            <p:cNvSpPr txBox="1">
              <a:spLocks noChangeArrowheads="1"/>
            </p:cNvSpPr>
            <p:nvPr/>
          </p:nvSpPr>
          <p:spPr bwMode="auto">
            <a:xfrm>
              <a:off x="1536"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6</a:t>
              </a:r>
            </a:p>
          </p:txBody>
        </p:sp>
        <p:sp>
          <p:nvSpPr>
            <p:cNvPr id="174" name="Text Box 62"/>
            <p:cNvSpPr txBox="1">
              <a:spLocks noChangeArrowheads="1"/>
            </p:cNvSpPr>
            <p:nvPr/>
          </p:nvSpPr>
          <p:spPr bwMode="auto">
            <a:xfrm>
              <a:off x="1723"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7</a:t>
              </a:r>
            </a:p>
          </p:txBody>
        </p:sp>
        <p:sp>
          <p:nvSpPr>
            <p:cNvPr id="175" name="Text Box 63"/>
            <p:cNvSpPr txBox="1">
              <a:spLocks noChangeArrowheads="1"/>
            </p:cNvSpPr>
            <p:nvPr/>
          </p:nvSpPr>
          <p:spPr bwMode="auto">
            <a:xfrm>
              <a:off x="1917"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8</a:t>
              </a:r>
            </a:p>
          </p:txBody>
        </p:sp>
        <p:sp>
          <p:nvSpPr>
            <p:cNvPr id="176" name="Text Box 64"/>
            <p:cNvSpPr txBox="1">
              <a:spLocks noChangeArrowheads="1"/>
            </p:cNvSpPr>
            <p:nvPr/>
          </p:nvSpPr>
          <p:spPr bwMode="auto">
            <a:xfrm>
              <a:off x="2097"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9</a:t>
              </a:r>
            </a:p>
          </p:txBody>
        </p:sp>
        <p:sp>
          <p:nvSpPr>
            <p:cNvPr id="177" name="Text Box 65"/>
            <p:cNvSpPr txBox="1">
              <a:spLocks noChangeArrowheads="1"/>
            </p:cNvSpPr>
            <p:nvPr/>
          </p:nvSpPr>
          <p:spPr bwMode="auto">
            <a:xfrm>
              <a:off x="2291" y="2256"/>
              <a:ext cx="122"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10</a:t>
              </a:r>
            </a:p>
          </p:txBody>
        </p:sp>
        <p:sp>
          <p:nvSpPr>
            <p:cNvPr id="178" name="Text Box 66"/>
            <p:cNvSpPr txBox="1">
              <a:spLocks noChangeArrowheads="1"/>
            </p:cNvSpPr>
            <p:nvPr/>
          </p:nvSpPr>
          <p:spPr bwMode="auto">
            <a:xfrm>
              <a:off x="2478" y="2256"/>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11</a:t>
              </a:r>
            </a:p>
          </p:txBody>
        </p:sp>
        <p:sp>
          <p:nvSpPr>
            <p:cNvPr id="179" name="Text Box 67"/>
            <p:cNvSpPr txBox="1">
              <a:spLocks noChangeArrowheads="1"/>
            </p:cNvSpPr>
            <p:nvPr/>
          </p:nvSpPr>
          <p:spPr bwMode="auto">
            <a:xfrm>
              <a:off x="2672" y="2256"/>
              <a:ext cx="15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12</a:t>
              </a:r>
            </a:p>
          </p:txBody>
        </p:sp>
        <p:sp>
          <p:nvSpPr>
            <p:cNvPr id="180" name="Text Box 68"/>
            <p:cNvSpPr txBox="1">
              <a:spLocks noChangeArrowheads="1"/>
            </p:cNvSpPr>
            <p:nvPr/>
          </p:nvSpPr>
          <p:spPr bwMode="auto">
            <a:xfrm>
              <a:off x="2866" y="2256"/>
              <a:ext cx="15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13</a:t>
              </a:r>
            </a:p>
          </p:txBody>
        </p:sp>
        <p:sp>
          <p:nvSpPr>
            <p:cNvPr id="181" name="Text Box 69"/>
            <p:cNvSpPr txBox="1">
              <a:spLocks noChangeArrowheads="1"/>
            </p:cNvSpPr>
            <p:nvPr/>
          </p:nvSpPr>
          <p:spPr bwMode="auto">
            <a:xfrm>
              <a:off x="3060" y="2256"/>
              <a:ext cx="15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14</a:t>
              </a:r>
            </a:p>
          </p:txBody>
        </p:sp>
        <p:sp>
          <p:nvSpPr>
            <p:cNvPr id="182" name="Text Box 70"/>
            <p:cNvSpPr txBox="1">
              <a:spLocks noChangeArrowheads="1"/>
            </p:cNvSpPr>
            <p:nvPr/>
          </p:nvSpPr>
          <p:spPr bwMode="auto">
            <a:xfrm>
              <a:off x="3247" y="2256"/>
              <a:ext cx="16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15</a:t>
              </a:r>
            </a:p>
          </p:txBody>
        </p:sp>
        <p:sp>
          <p:nvSpPr>
            <p:cNvPr id="183" name="Text Box 71"/>
            <p:cNvSpPr txBox="1">
              <a:spLocks noChangeArrowheads="1"/>
            </p:cNvSpPr>
            <p:nvPr/>
          </p:nvSpPr>
          <p:spPr bwMode="auto">
            <a:xfrm>
              <a:off x="3441" y="2256"/>
              <a:ext cx="14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16</a:t>
              </a:r>
            </a:p>
          </p:txBody>
        </p:sp>
        <p:sp>
          <p:nvSpPr>
            <p:cNvPr id="184" name="Text Box 72"/>
            <p:cNvSpPr txBox="1">
              <a:spLocks noChangeArrowheads="1"/>
            </p:cNvSpPr>
            <p:nvPr/>
          </p:nvSpPr>
          <p:spPr bwMode="auto">
            <a:xfrm>
              <a:off x="3635" y="2256"/>
              <a:ext cx="13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17</a:t>
              </a:r>
            </a:p>
          </p:txBody>
        </p:sp>
        <p:sp>
          <p:nvSpPr>
            <p:cNvPr id="185" name="Text Box 73"/>
            <p:cNvSpPr txBox="1">
              <a:spLocks noChangeArrowheads="1"/>
            </p:cNvSpPr>
            <p:nvPr/>
          </p:nvSpPr>
          <p:spPr bwMode="auto">
            <a:xfrm>
              <a:off x="3792" y="2256"/>
              <a:ext cx="15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18</a:t>
              </a:r>
            </a:p>
          </p:txBody>
        </p:sp>
        <p:sp>
          <p:nvSpPr>
            <p:cNvPr id="186" name="Text Box 74"/>
            <p:cNvSpPr txBox="1">
              <a:spLocks noChangeArrowheads="1"/>
            </p:cNvSpPr>
            <p:nvPr/>
          </p:nvSpPr>
          <p:spPr bwMode="auto">
            <a:xfrm>
              <a:off x="3984" y="2256"/>
              <a:ext cx="115"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19</a:t>
              </a:r>
            </a:p>
          </p:txBody>
        </p:sp>
        <p:sp>
          <p:nvSpPr>
            <p:cNvPr id="187" name="Text Box 75"/>
            <p:cNvSpPr txBox="1">
              <a:spLocks noChangeArrowheads="1"/>
            </p:cNvSpPr>
            <p:nvPr/>
          </p:nvSpPr>
          <p:spPr bwMode="auto">
            <a:xfrm>
              <a:off x="4211" y="2256"/>
              <a:ext cx="15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20</a:t>
              </a:r>
            </a:p>
          </p:txBody>
        </p:sp>
        <p:sp>
          <p:nvSpPr>
            <p:cNvPr id="188" name="Text Box 76"/>
            <p:cNvSpPr txBox="1">
              <a:spLocks noChangeArrowheads="1"/>
            </p:cNvSpPr>
            <p:nvPr/>
          </p:nvSpPr>
          <p:spPr bwMode="auto">
            <a:xfrm>
              <a:off x="4405" y="2256"/>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21</a:t>
              </a:r>
            </a:p>
          </p:txBody>
        </p:sp>
        <p:sp>
          <p:nvSpPr>
            <p:cNvPr id="189" name="Text Box 77"/>
            <p:cNvSpPr txBox="1">
              <a:spLocks noChangeArrowheads="1"/>
            </p:cNvSpPr>
            <p:nvPr/>
          </p:nvSpPr>
          <p:spPr bwMode="auto">
            <a:xfrm>
              <a:off x="4599" y="2256"/>
              <a:ext cx="15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22</a:t>
              </a:r>
            </a:p>
          </p:txBody>
        </p:sp>
        <p:sp>
          <p:nvSpPr>
            <p:cNvPr id="190" name="Text Box 78"/>
            <p:cNvSpPr txBox="1">
              <a:spLocks noChangeArrowheads="1"/>
            </p:cNvSpPr>
            <p:nvPr/>
          </p:nvSpPr>
          <p:spPr bwMode="auto">
            <a:xfrm>
              <a:off x="4786" y="2256"/>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23</a:t>
              </a:r>
            </a:p>
          </p:txBody>
        </p:sp>
        <p:sp>
          <p:nvSpPr>
            <p:cNvPr id="191" name="Text Box 79"/>
            <p:cNvSpPr txBox="1">
              <a:spLocks noChangeArrowheads="1"/>
            </p:cNvSpPr>
            <p:nvPr/>
          </p:nvSpPr>
          <p:spPr bwMode="auto">
            <a:xfrm>
              <a:off x="480" y="1584"/>
              <a:ext cx="33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LDR</a:t>
              </a:r>
              <a:r>
                <a:rPr lang="en-US" altLang="zh-CN" sz="1400" baseline="30000">
                  <a:latin typeface="Times New Roman" pitchFamily="18" charset="0"/>
                </a:rPr>
                <a:t>’</a:t>
              </a:r>
              <a:r>
                <a:rPr lang="en-US" altLang="zh-CN" sz="1400" baseline="-25000">
                  <a:latin typeface="Times New Roman" pitchFamily="18" charset="0"/>
                </a:rPr>
                <a:t>1</a:t>
              </a:r>
            </a:p>
          </p:txBody>
        </p:sp>
        <p:sp>
          <p:nvSpPr>
            <p:cNvPr id="192" name="Text Box 80"/>
            <p:cNvSpPr txBox="1">
              <a:spLocks noChangeArrowheads="1"/>
            </p:cNvSpPr>
            <p:nvPr/>
          </p:nvSpPr>
          <p:spPr bwMode="auto">
            <a:xfrm>
              <a:off x="674" y="1813"/>
              <a:ext cx="32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LDR</a:t>
              </a:r>
              <a:r>
                <a:rPr lang="en-US" altLang="zh-CN" sz="1400" baseline="30000">
                  <a:latin typeface="Times New Roman" pitchFamily="18" charset="0"/>
                </a:rPr>
                <a:t>’</a:t>
              </a:r>
              <a:r>
                <a:rPr lang="en-US" altLang="zh-CN" sz="1400" baseline="-25000">
                  <a:latin typeface="Times New Roman" pitchFamily="18" charset="0"/>
                </a:rPr>
                <a:t>2</a:t>
              </a:r>
              <a:endParaRPr lang="en-US" altLang="zh-CN" sz="1400">
                <a:latin typeface="Times New Roman" pitchFamily="18" charset="0"/>
              </a:endParaRPr>
            </a:p>
          </p:txBody>
        </p:sp>
        <p:sp>
          <p:nvSpPr>
            <p:cNvPr id="193" name="Text Box 81"/>
            <p:cNvSpPr txBox="1">
              <a:spLocks noChangeArrowheads="1"/>
            </p:cNvSpPr>
            <p:nvPr/>
          </p:nvSpPr>
          <p:spPr bwMode="auto">
            <a:xfrm>
              <a:off x="847" y="1584"/>
              <a:ext cx="302"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LDR</a:t>
              </a:r>
              <a:r>
                <a:rPr lang="en-US" altLang="zh-CN" sz="1400" baseline="30000">
                  <a:latin typeface="Times New Roman" pitchFamily="18" charset="0"/>
                </a:rPr>
                <a:t>’</a:t>
              </a:r>
              <a:r>
                <a:rPr lang="en-US" altLang="zh-CN" sz="1400" baseline="-25000">
                  <a:latin typeface="Times New Roman" pitchFamily="18" charset="0"/>
                </a:rPr>
                <a:t>3</a:t>
              </a:r>
              <a:endParaRPr lang="en-US" altLang="zh-CN" sz="1400">
                <a:latin typeface="Times New Roman" pitchFamily="18" charset="0"/>
              </a:endParaRPr>
            </a:p>
          </p:txBody>
        </p:sp>
        <p:sp>
          <p:nvSpPr>
            <p:cNvPr id="194" name="Text Box 82"/>
            <p:cNvSpPr txBox="1">
              <a:spLocks noChangeArrowheads="1"/>
            </p:cNvSpPr>
            <p:nvPr/>
          </p:nvSpPr>
          <p:spPr bwMode="auto">
            <a:xfrm>
              <a:off x="1048" y="1813"/>
              <a:ext cx="31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1</a:t>
              </a:r>
              <a:r>
                <a:rPr lang="en-US" altLang="zh-CN" sz="1400">
                  <a:latin typeface="Times New Roman" pitchFamily="18" charset="0"/>
                </a:rPr>
                <a:t>→x</a:t>
              </a:r>
            </a:p>
          </p:txBody>
        </p:sp>
        <p:sp>
          <p:nvSpPr>
            <p:cNvPr id="195" name="Text Box 83"/>
            <p:cNvSpPr txBox="1">
              <a:spLocks noChangeArrowheads="1"/>
            </p:cNvSpPr>
            <p:nvPr/>
          </p:nvSpPr>
          <p:spPr bwMode="auto">
            <a:xfrm>
              <a:off x="1213" y="1584"/>
              <a:ext cx="33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1</a:t>
              </a:r>
              <a:r>
                <a:rPr lang="en-US" altLang="zh-CN" sz="1400">
                  <a:latin typeface="Times New Roman" pitchFamily="18" charset="0"/>
                </a:rPr>
                <a:t>→y</a:t>
              </a:r>
            </a:p>
          </p:txBody>
        </p:sp>
        <p:sp>
          <p:nvSpPr>
            <p:cNvPr id="196" name="Text Box 84"/>
            <p:cNvSpPr txBox="1">
              <a:spLocks noChangeArrowheads="1"/>
            </p:cNvSpPr>
            <p:nvPr/>
          </p:nvSpPr>
          <p:spPr bwMode="auto">
            <a:xfrm>
              <a:off x="1429" y="1813"/>
              <a:ext cx="32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2</a:t>
              </a:r>
              <a:r>
                <a:rPr lang="en-US" altLang="zh-CN" sz="1400">
                  <a:latin typeface="Times New Roman" pitchFamily="18" charset="0"/>
                </a:rPr>
                <a:t>→x</a:t>
              </a:r>
            </a:p>
          </p:txBody>
        </p:sp>
        <p:sp>
          <p:nvSpPr>
            <p:cNvPr id="197" name="Text Box 85"/>
            <p:cNvSpPr txBox="1">
              <a:spLocks noChangeArrowheads="1"/>
            </p:cNvSpPr>
            <p:nvPr/>
          </p:nvSpPr>
          <p:spPr bwMode="auto">
            <a:xfrm>
              <a:off x="1609" y="1584"/>
              <a:ext cx="32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2</a:t>
              </a:r>
              <a:r>
                <a:rPr lang="en-US" altLang="zh-CN" sz="1400">
                  <a:latin typeface="Times New Roman" pitchFamily="18" charset="0"/>
                </a:rPr>
                <a:t>→y</a:t>
              </a:r>
            </a:p>
          </p:txBody>
        </p:sp>
        <p:sp>
          <p:nvSpPr>
            <p:cNvPr id="198" name="Text Box 86"/>
            <p:cNvSpPr txBox="1">
              <a:spLocks noChangeArrowheads="1"/>
            </p:cNvSpPr>
            <p:nvPr/>
          </p:nvSpPr>
          <p:spPr bwMode="auto">
            <a:xfrm>
              <a:off x="1803" y="1824"/>
              <a:ext cx="405"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DR→x</a:t>
              </a:r>
            </a:p>
          </p:txBody>
        </p:sp>
        <p:sp>
          <p:nvSpPr>
            <p:cNvPr id="199" name="Text Box 87"/>
            <p:cNvSpPr txBox="1">
              <a:spLocks noChangeArrowheads="1"/>
            </p:cNvSpPr>
            <p:nvPr/>
          </p:nvSpPr>
          <p:spPr bwMode="auto">
            <a:xfrm>
              <a:off x="1990" y="1584"/>
              <a:ext cx="3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3</a:t>
              </a:r>
              <a:r>
                <a:rPr lang="en-US" altLang="zh-CN" sz="1400">
                  <a:latin typeface="Times New Roman" pitchFamily="18" charset="0"/>
                </a:rPr>
                <a:t>→y</a:t>
              </a:r>
            </a:p>
          </p:txBody>
        </p:sp>
        <p:sp>
          <p:nvSpPr>
            <p:cNvPr id="200" name="Text Box 88"/>
            <p:cNvSpPr txBox="1">
              <a:spLocks noChangeArrowheads="1"/>
            </p:cNvSpPr>
            <p:nvPr/>
          </p:nvSpPr>
          <p:spPr bwMode="auto">
            <a:xfrm>
              <a:off x="2270" y="1813"/>
              <a:ext cx="15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01" name="Text Box 89"/>
            <p:cNvSpPr txBox="1">
              <a:spLocks noChangeArrowheads="1"/>
            </p:cNvSpPr>
            <p:nvPr/>
          </p:nvSpPr>
          <p:spPr bwMode="auto">
            <a:xfrm>
              <a:off x="2471" y="1584"/>
              <a:ext cx="115"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M</a:t>
              </a:r>
            </a:p>
          </p:txBody>
        </p:sp>
        <p:sp>
          <p:nvSpPr>
            <p:cNvPr id="202" name="Text Box 90"/>
            <p:cNvSpPr txBox="1">
              <a:spLocks noChangeArrowheads="1"/>
            </p:cNvSpPr>
            <p:nvPr/>
          </p:nvSpPr>
          <p:spPr bwMode="auto">
            <a:xfrm>
              <a:off x="2644" y="1813"/>
              <a:ext cx="13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03" name="Text Box 91"/>
            <p:cNvSpPr txBox="1">
              <a:spLocks noChangeArrowheads="1"/>
            </p:cNvSpPr>
            <p:nvPr/>
          </p:nvSpPr>
          <p:spPr bwMode="auto">
            <a:xfrm>
              <a:off x="2729" y="1584"/>
              <a:ext cx="367"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RD(D)’</a:t>
              </a:r>
            </a:p>
          </p:txBody>
        </p:sp>
        <p:sp>
          <p:nvSpPr>
            <p:cNvPr id="204" name="Text Box 92"/>
            <p:cNvSpPr txBox="1">
              <a:spLocks noChangeArrowheads="1"/>
            </p:cNvSpPr>
            <p:nvPr/>
          </p:nvSpPr>
          <p:spPr bwMode="auto">
            <a:xfrm>
              <a:off x="2938" y="1813"/>
              <a:ext cx="422"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LDDR</a:t>
              </a:r>
              <a:r>
                <a:rPr lang="en-US" altLang="zh-CN" sz="1400" baseline="30000">
                  <a:latin typeface="Times New Roman" pitchFamily="18" charset="0"/>
                </a:rPr>
                <a:t>’</a:t>
              </a:r>
              <a:endParaRPr lang="en-US" altLang="zh-CN" sz="1400">
                <a:latin typeface="Times New Roman" pitchFamily="18" charset="0"/>
              </a:endParaRPr>
            </a:p>
          </p:txBody>
        </p:sp>
        <p:sp>
          <p:nvSpPr>
            <p:cNvPr id="205" name="Text Box 93"/>
            <p:cNvSpPr txBox="1">
              <a:spLocks noChangeArrowheads="1"/>
            </p:cNvSpPr>
            <p:nvPr/>
          </p:nvSpPr>
          <p:spPr bwMode="auto">
            <a:xfrm>
              <a:off x="3133" y="1584"/>
              <a:ext cx="32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LDIR’</a:t>
              </a:r>
            </a:p>
          </p:txBody>
        </p:sp>
        <p:sp>
          <p:nvSpPr>
            <p:cNvPr id="206" name="Text Box 94"/>
            <p:cNvSpPr txBox="1">
              <a:spLocks noChangeArrowheads="1"/>
            </p:cNvSpPr>
            <p:nvPr/>
          </p:nvSpPr>
          <p:spPr bwMode="auto">
            <a:xfrm>
              <a:off x="3319" y="1813"/>
              <a:ext cx="33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LDAR</a:t>
              </a:r>
              <a:r>
                <a:rPr lang="en-US" altLang="zh-CN" sz="1400" baseline="30000">
                  <a:latin typeface="Times New Roman" pitchFamily="18" charset="0"/>
                </a:rPr>
                <a:t>’</a:t>
              </a:r>
              <a:endParaRPr lang="en-US" altLang="zh-CN" sz="1400">
                <a:latin typeface="Times New Roman" pitchFamily="18" charset="0"/>
              </a:endParaRPr>
            </a:p>
          </p:txBody>
        </p:sp>
        <p:sp>
          <p:nvSpPr>
            <p:cNvPr id="207" name="Text Box 95"/>
            <p:cNvSpPr txBox="1">
              <a:spLocks noChangeArrowheads="1"/>
            </p:cNvSpPr>
            <p:nvPr/>
          </p:nvSpPr>
          <p:spPr bwMode="auto">
            <a:xfrm>
              <a:off x="3564" y="1584"/>
              <a:ext cx="32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PC+1</a:t>
              </a:r>
              <a:endParaRPr lang="en-US" altLang="zh-CN" sz="1400" baseline="-25000">
                <a:latin typeface="Times New Roman" pitchFamily="18" charset="0"/>
              </a:endParaRPr>
            </a:p>
          </p:txBody>
        </p:sp>
        <p:sp>
          <p:nvSpPr>
            <p:cNvPr id="208" name="Text Box 96"/>
            <p:cNvSpPr txBox="1">
              <a:spLocks noChangeArrowheads="1"/>
            </p:cNvSpPr>
            <p:nvPr/>
          </p:nvSpPr>
          <p:spPr bwMode="auto">
            <a:xfrm>
              <a:off x="3823" y="1813"/>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P</a:t>
              </a:r>
              <a:r>
                <a:rPr lang="en-US" altLang="zh-CN" sz="1400" baseline="-25000">
                  <a:latin typeface="Times New Roman" pitchFamily="18" charset="0"/>
                </a:rPr>
                <a:t>1</a:t>
              </a:r>
            </a:p>
          </p:txBody>
        </p:sp>
        <p:sp>
          <p:nvSpPr>
            <p:cNvPr id="209" name="Text Box 97"/>
            <p:cNvSpPr txBox="1">
              <a:spLocks noChangeArrowheads="1"/>
            </p:cNvSpPr>
            <p:nvPr/>
          </p:nvSpPr>
          <p:spPr bwMode="auto">
            <a:xfrm>
              <a:off x="4002" y="1813"/>
              <a:ext cx="115"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P</a:t>
              </a:r>
              <a:r>
                <a:rPr lang="en-US" altLang="zh-CN" sz="1400" baseline="-25000">
                  <a:latin typeface="Times New Roman" pitchFamily="18" charset="0"/>
                </a:rPr>
                <a:t>2</a:t>
              </a:r>
            </a:p>
          </p:txBody>
        </p:sp>
        <p:sp>
          <p:nvSpPr>
            <p:cNvPr id="210" name="Text Box 98"/>
            <p:cNvSpPr txBox="1">
              <a:spLocks noChangeArrowheads="1"/>
            </p:cNvSpPr>
            <p:nvPr/>
          </p:nvSpPr>
          <p:spPr bwMode="auto">
            <a:xfrm>
              <a:off x="4304" y="1691"/>
              <a:ext cx="46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直接地址</a:t>
              </a:r>
            </a:p>
          </p:txBody>
        </p:sp>
        <p:sp>
          <p:nvSpPr>
            <p:cNvPr id="211" name="Text Box 99"/>
            <p:cNvSpPr txBox="1">
              <a:spLocks noChangeArrowheads="1"/>
            </p:cNvSpPr>
            <p:nvPr/>
          </p:nvSpPr>
          <p:spPr bwMode="auto">
            <a:xfrm>
              <a:off x="1925" y="2435"/>
              <a:ext cx="48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操作控制</a:t>
              </a:r>
            </a:p>
          </p:txBody>
        </p:sp>
        <p:sp>
          <p:nvSpPr>
            <p:cNvPr id="212" name="Text Box 100"/>
            <p:cNvSpPr txBox="1">
              <a:spLocks noChangeArrowheads="1"/>
            </p:cNvSpPr>
            <p:nvPr/>
          </p:nvSpPr>
          <p:spPr bwMode="auto">
            <a:xfrm>
              <a:off x="4153" y="2435"/>
              <a:ext cx="48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顺序控制</a:t>
              </a:r>
            </a:p>
          </p:txBody>
        </p:sp>
        <p:sp>
          <p:nvSpPr>
            <p:cNvPr id="213" name="Line 101"/>
            <p:cNvSpPr>
              <a:spLocks noChangeShapeType="1"/>
            </p:cNvSpPr>
            <p:nvPr/>
          </p:nvSpPr>
          <p:spPr bwMode="auto">
            <a:xfrm>
              <a:off x="4944" y="2277"/>
              <a:ext cx="0" cy="3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 name="Line 102"/>
            <p:cNvSpPr>
              <a:spLocks noChangeShapeType="1"/>
            </p:cNvSpPr>
            <p:nvPr/>
          </p:nvSpPr>
          <p:spPr bwMode="auto">
            <a:xfrm flipH="1">
              <a:off x="482" y="2535"/>
              <a:ext cx="1366" cy="0"/>
            </a:xfrm>
            <a:prstGeom prst="line">
              <a:avLst/>
            </a:prstGeom>
            <a:noFill/>
            <a:ln w="9525">
              <a:solidFill>
                <a:srgbClr val="33CC33"/>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15" name="Line 103"/>
            <p:cNvSpPr>
              <a:spLocks noChangeShapeType="1"/>
            </p:cNvSpPr>
            <p:nvPr/>
          </p:nvSpPr>
          <p:spPr bwMode="auto">
            <a:xfrm flipH="1">
              <a:off x="2416" y="2528"/>
              <a:ext cx="1351" cy="0"/>
            </a:xfrm>
            <a:prstGeom prst="line">
              <a:avLst/>
            </a:prstGeom>
            <a:noFill/>
            <a:ln w="9525">
              <a:solidFill>
                <a:srgbClr val="33CC33"/>
              </a:solidFill>
              <a:round/>
              <a:headEnd type="stealth"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16" name="Line 104"/>
            <p:cNvSpPr>
              <a:spLocks noChangeShapeType="1"/>
            </p:cNvSpPr>
            <p:nvPr/>
          </p:nvSpPr>
          <p:spPr bwMode="auto">
            <a:xfrm flipH="1">
              <a:off x="3767" y="2528"/>
              <a:ext cx="331" cy="0"/>
            </a:xfrm>
            <a:prstGeom prst="line">
              <a:avLst/>
            </a:prstGeom>
            <a:noFill/>
            <a:ln w="9525">
              <a:solidFill>
                <a:schemeClr val="tx2"/>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17" name="Line 105"/>
            <p:cNvSpPr>
              <a:spLocks noChangeShapeType="1"/>
            </p:cNvSpPr>
            <p:nvPr/>
          </p:nvSpPr>
          <p:spPr bwMode="auto">
            <a:xfrm flipH="1">
              <a:off x="4608" y="2528"/>
              <a:ext cx="331" cy="0"/>
            </a:xfrm>
            <a:prstGeom prst="line">
              <a:avLst/>
            </a:prstGeom>
            <a:noFill/>
            <a:ln w="9525">
              <a:solidFill>
                <a:schemeClr val="tx2"/>
              </a:solidFill>
              <a:round/>
              <a:headEnd type="stealth"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3" name="组合 2"/>
          <p:cNvGrpSpPr/>
          <p:nvPr/>
        </p:nvGrpSpPr>
        <p:grpSpPr>
          <a:xfrm>
            <a:off x="3368641" y="3227808"/>
            <a:ext cx="5181600" cy="1025555"/>
            <a:chOff x="3368641" y="3227808"/>
            <a:chExt cx="5181600" cy="1025555"/>
          </a:xfrm>
        </p:grpSpPr>
        <p:sp>
          <p:nvSpPr>
            <p:cNvPr id="241" name="Rectangle 14"/>
            <p:cNvSpPr>
              <a:spLocks noChangeArrowheads="1"/>
            </p:cNvSpPr>
            <p:nvPr/>
          </p:nvSpPr>
          <p:spPr bwMode="auto">
            <a:xfrm>
              <a:off x="3508688" y="3227808"/>
              <a:ext cx="33012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r>
                <a:rPr kumimoji="1" lang="zh-CN" altLang="en-US" sz="2000" b="1">
                  <a:latin typeface="Times New Roman" pitchFamily="18" charset="0"/>
                </a:rPr>
                <a:t>第二条微指令的二进制编码</a:t>
              </a:r>
            </a:p>
          </p:txBody>
        </p:sp>
        <p:grpSp>
          <p:nvGrpSpPr>
            <p:cNvPr id="242" name="Group 15"/>
            <p:cNvGrpSpPr>
              <a:grpSpLocks/>
            </p:cNvGrpSpPr>
            <p:nvPr/>
          </p:nvGrpSpPr>
          <p:grpSpPr bwMode="auto">
            <a:xfrm>
              <a:off x="3368641" y="3661225"/>
              <a:ext cx="5181600" cy="592138"/>
              <a:chOff x="-3" y="2659"/>
              <a:chExt cx="1445" cy="984"/>
            </a:xfrm>
          </p:grpSpPr>
          <p:grpSp>
            <p:nvGrpSpPr>
              <p:cNvPr id="243" name="Group 16"/>
              <p:cNvGrpSpPr>
                <a:grpSpLocks/>
              </p:cNvGrpSpPr>
              <p:nvPr/>
            </p:nvGrpSpPr>
            <p:grpSpPr bwMode="auto">
              <a:xfrm>
                <a:off x="0" y="2662"/>
                <a:ext cx="1439" cy="978"/>
                <a:chOff x="0" y="2662"/>
                <a:chExt cx="1439" cy="978"/>
              </a:xfrm>
            </p:grpSpPr>
            <p:grpSp>
              <p:nvGrpSpPr>
                <p:cNvPr id="245" name="Group 17"/>
                <p:cNvGrpSpPr>
                  <a:grpSpLocks/>
                </p:cNvGrpSpPr>
                <p:nvPr/>
              </p:nvGrpSpPr>
              <p:grpSpPr bwMode="auto">
                <a:xfrm>
                  <a:off x="0" y="2662"/>
                  <a:ext cx="1039" cy="978"/>
                  <a:chOff x="0" y="2662"/>
                  <a:chExt cx="1039" cy="978"/>
                </a:xfrm>
              </p:grpSpPr>
              <p:sp>
                <p:nvSpPr>
                  <p:cNvPr id="252" name="Rectangle 18"/>
                  <p:cNvSpPr>
                    <a:spLocks noChangeArrowheads="1"/>
                  </p:cNvSpPr>
                  <p:nvPr/>
                </p:nvSpPr>
                <p:spPr bwMode="auto">
                  <a:xfrm>
                    <a:off x="0" y="2662"/>
                    <a:ext cx="1039"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l" eaLnBrk="1" hangingPunct="1"/>
                    <a:r>
                      <a:rPr kumimoji="1" lang="zh-CN" altLang="en-US" sz="2400" b="1">
                        <a:latin typeface="Times New Roman" pitchFamily="18" charset="0"/>
                      </a:rPr>
                      <a:t>010 100 100 100 00000</a:t>
                    </a:r>
                  </a:p>
                </p:txBody>
              </p:sp>
              <p:sp>
                <p:nvSpPr>
                  <p:cNvPr id="253" name="Rectangle 19"/>
                  <p:cNvSpPr>
                    <a:spLocks noChangeArrowheads="1"/>
                  </p:cNvSpPr>
                  <p:nvPr/>
                </p:nvSpPr>
                <p:spPr bwMode="auto">
                  <a:xfrm>
                    <a:off x="0" y="2662"/>
                    <a:ext cx="1039"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endParaRPr lang="zh-CN" altLang="en-US" sz="1600" b="1"/>
                  </a:p>
                </p:txBody>
              </p:sp>
            </p:grpSp>
            <p:grpSp>
              <p:nvGrpSpPr>
                <p:cNvPr id="246" name="Group 20"/>
                <p:cNvGrpSpPr>
                  <a:grpSpLocks/>
                </p:cNvGrpSpPr>
                <p:nvPr/>
              </p:nvGrpSpPr>
              <p:grpSpPr bwMode="auto">
                <a:xfrm>
                  <a:off x="1039" y="2662"/>
                  <a:ext cx="168" cy="978"/>
                  <a:chOff x="1039" y="2662"/>
                  <a:chExt cx="168" cy="978"/>
                </a:xfrm>
              </p:grpSpPr>
              <p:sp>
                <p:nvSpPr>
                  <p:cNvPr id="250" name="Rectangle 21"/>
                  <p:cNvSpPr>
                    <a:spLocks noChangeArrowheads="1"/>
                  </p:cNvSpPr>
                  <p:nvPr/>
                </p:nvSpPr>
                <p:spPr bwMode="auto">
                  <a:xfrm>
                    <a:off x="1039" y="2662"/>
                    <a:ext cx="168"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l" eaLnBrk="1" hangingPunct="1"/>
                    <a:r>
                      <a:rPr kumimoji="1" lang="zh-CN" altLang="en-US" sz="2400" b="1">
                        <a:latin typeface="Times New Roman" pitchFamily="18" charset="0"/>
                      </a:rPr>
                      <a:t>00</a:t>
                    </a:r>
                  </a:p>
                </p:txBody>
              </p:sp>
              <p:sp>
                <p:nvSpPr>
                  <p:cNvPr id="251" name="Rectangle 22"/>
                  <p:cNvSpPr>
                    <a:spLocks noChangeArrowheads="1"/>
                  </p:cNvSpPr>
                  <p:nvPr/>
                </p:nvSpPr>
                <p:spPr bwMode="auto">
                  <a:xfrm>
                    <a:off x="1039" y="2662"/>
                    <a:ext cx="168"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endParaRPr lang="zh-CN" altLang="en-US" sz="1600" b="1"/>
                  </a:p>
                </p:txBody>
              </p:sp>
            </p:grpSp>
            <p:grpSp>
              <p:nvGrpSpPr>
                <p:cNvPr id="247" name="Group 23"/>
                <p:cNvGrpSpPr>
                  <a:grpSpLocks/>
                </p:cNvGrpSpPr>
                <p:nvPr/>
              </p:nvGrpSpPr>
              <p:grpSpPr bwMode="auto">
                <a:xfrm>
                  <a:off x="1207" y="2662"/>
                  <a:ext cx="232" cy="978"/>
                  <a:chOff x="1207" y="2662"/>
                  <a:chExt cx="232" cy="978"/>
                </a:xfrm>
              </p:grpSpPr>
              <p:sp>
                <p:nvSpPr>
                  <p:cNvPr id="248" name="Rectangle 24"/>
                  <p:cNvSpPr>
                    <a:spLocks noChangeArrowheads="1"/>
                  </p:cNvSpPr>
                  <p:nvPr/>
                </p:nvSpPr>
                <p:spPr bwMode="auto">
                  <a:xfrm>
                    <a:off x="1207" y="2662"/>
                    <a:ext cx="232"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l" eaLnBrk="1" hangingPunct="1"/>
                    <a:r>
                      <a:rPr kumimoji="1" lang="zh-CN" altLang="en-US" sz="2400" b="1">
                        <a:latin typeface="Times New Roman" pitchFamily="18" charset="0"/>
                      </a:rPr>
                      <a:t>1001</a:t>
                    </a:r>
                  </a:p>
                </p:txBody>
              </p:sp>
              <p:sp>
                <p:nvSpPr>
                  <p:cNvPr id="249" name="Rectangle 25"/>
                  <p:cNvSpPr>
                    <a:spLocks noChangeArrowheads="1"/>
                  </p:cNvSpPr>
                  <p:nvPr/>
                </p:nvSpPr>
                <p:spPr bwMode="auto">
                  <a:xfrm>
                    <a:off x="1207" y="2662"/>
                    <a:ext cx="232"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endParaRPr lang="zh-CN" altLang="en-US" sz="1600" b="1"/>
                  </a:p>
                </p:txBody>
              </p:sp>
            </p:grpSp>
          </p:grpSp>
          <p:sp>
            <p:nvSpPr>
              <p:cNvPr id="244" name="Rectangle 26"/>
              <p:cNvSpPr>
                <a:spLocks noChangeArrowheads="1"/>
              </p:cNvSpPr>
              <p:nvPr/>
            </p:nvSpPr>
            <p:spPr bwMode="auto">
              <a:xfrm>
                <a:off x="-3" y="2659"/>
                <a:ext cx="1445" cy="984"/>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endParaRPr lang="zh-CN" altLang="en-US" sz="1600" b="1"/>
              </a:p>
            </p:txBody>
          </p:sp>
        </p:grpSp>
        <p:sp>
          <p:nvSpPr>
            <p:cNvPr id="254" name="Text Box 62"/>
            <p:cNvSpPr txBox="1">
              <a:spLocks noChangeArrowheads="1"/>
            </p:cNvSpPr>
            <p:nvPr/>
          </p:nvSpPr>
          <p:spPr bwMode="auto">
            <a:xfrm>
              <a:off x="7783478" y="3275463"/>
              <a:ext cx="75600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en-US" altLang="zh-CN" sz="1400" b="1"/>
                <a:t>1010</a:t>
              </a:r>
            </a:p>
          </p:txBody>
        </p:sp>
      </p:grpSp>
      <p:sp>
        <p:nvSpPr>
          <p:cNvPr id="4" name="日期占位符 3"/>
          <p:cNvSpPr>
            <a:spLocks noGrp="1"/>
          </p:cNvSpPr>
          <p:nvPr>
            <p:ph type="dt" sz="half" idx="10"/>
          </p:nvPr>
        </p:nvSpPr>
        <p:spPr/>
        <p:txBody>
          <a:bodyPr/>
          <a:lstStyle/>
          <a:p>
            <a:pPr>
              <a:defRPr/>
            </a:pPr>
            <a:fld id="{10AC398E-5800-4FA0-9D22-3E5BA4709C14}" type="datetime11">
              <a:rPr lang="zh-CN" altLang="en-US" smtClean="0"/>
              <a:t>09:11:07</a:t>
            </a:fld>
            <a:endParaRPr lang="en-US" altLang="zh-CN"/>
          </a:p>
        </p:txBody>
      </p:sp>
      <p:sp>
        <p:nvSpPr>
          <p:cNvPr id="6" name="灯片编号占位符 5"/>
          <p:cNvSpPr>
            <a:spLocks noGrp="1"/>
          </p:cNvSpPr>
          <p:nvPr>
            <p:ph type="sldNum" sz="quarter" idx="12"/>
          </p:nvPr>
        </p:nvSpPr>
        <p:spPr/>
        <p:txBody>
          <a:bodyPr/>
          <a:lstStyle/>
          <a:p>
            <a:pPr>
              <a:defRPr/>
            </a:pPr>
            <a:fld id="{128B08FC-01B2-4106-965F-E3782BA43ADA}" type="slidenum">
              <a:rPr lang="en-US" altLang="zh-CN" smtClean="0"/>
              <a:pPr>
                <a:defRPr/>
              </a:pPr>
              <a:t>74</a:t>
            </a:fld>
            <a:endParaRPr lang="en-US" altLang="zh-CN"/>
          </a:p>
        </p:txBody>
      </p:sp>
    </p:spTree>
    <p:extLst>
      <p:ext uri="{BB962C8B-B14F-4D97-AF65-F5344CB8AC3E}">
        <p14:creationId xmlns:p14="http://schemas.microsoft.com/office/powerpoint/2010/main" val="10280042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4194">
                                            <p:txEl>
                                              <p:pRg st="0" end="0"/>
                                            </p:txEl>
                                          </p:spTgt>
                                        </p:tgtEl>
                                        <p:attrNameLst>
                                          <p:attrName>style.visibility</p:attrName>
                                        </p:attrNameLst>
                                      </p:cBhvr>
                                      <p:to>
                                        <p:strVal val="visible"/>
                                      </p:to>
                                    </p:set>
                                    <p:anim calcmode="lin" valueType="num">
                                      <p:cBhvr additive="base">
                                        <p:cTn id="7" dur="500" fill="hold"/>
                                        <p:tgtEl>
                                          <p:spTgt spid="26419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419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4226"/>
                                        </p:tgtEl>
                                        <p:attrNameLst>
                                          <p:attrName>style.visibility</p:attrName>
                                        </p:attrNameLst>
                                      </p:cBhvr>
                                      <p:to>
                                        <p:strVal val="visible"/>
                                      </p:to>
                                    </p:set>
                                    <p:animEffect transition="in" filter="blinds(horizontal)">
                                      <p:cBhvr>
                                        <p:cTn id="17" dur="500"/>
                                        <p:tgtEl>
                                          <p:spTgt spid="2642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4" grpId="0" build="p" autoUpdateAnimBg="0" advAuto="0"/>
      <p:bldP spid="264226"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78761" y="590551"/>
            <a:ext cx="2749550" cy="4267200"/>
            <a:chOff x="399" y="1440"/>
            <a:chExt cx="1732" cy="2688"/>
          </a:xfrm>
        </p:grpSpPr>
        <p:sp>
          <p:nvSpPr>
            <p:cNvPr id="92167" name="AutoShape 4"/>
            <p:cNvSpPr>
              <a:spLocks noChangeArrowheads="1"/>
            </p:cNvSpPr>
            <p:nvPr/>
          </p:nvSpPr>
          <p:spPr bwMode="auto">
            <a:xfrm>
              <a:off x="880" y="1581"/>
              <a:ext cx="924" cy="295"/>
            </a:xfrm>
            <a:prstGeom prst="flowChartProcess">
              <a:avLst/>
            </a:prstGeom>
            <a:solidFill>
              <a:srgbClr val="CCFFFF"/>
            </a:solidFill>
            <a:ln w="9525">
              <a:solidFill>
                <a:srgbClr val="000000"/>
              </a:solidFill>
              <a:miter lim="800000"/>
              <a:headEnd/>
              <a:tailEnd/>
            </a:ln>
          </p:spPr>
          <p:txBody>
            <a:bodyPr lIns="0" tIns="14400" rIns="0" bIns="0"/>
            <a:lstStyle/>
            <a:p>
              <a:pPr algn="ctr"/>
              <a:r>
                <a:rPr lang="en-US" altLang="zh-CN" sz="1400" b="1">
                  <a:latin typeface="Times New Roman" pitchFamily="18" charset="0"/>
                </a:rPr>
                <a:t>PC→ABUS(I)</a:t>
              </a:r>
            </a:p>
            <a:p>
              <a:pPr algn="ctr"/>
              <a:r>
                <a:rPr lang="en-US" altLang="zh-CN" sz="1400" b="1">
                  <a:latin typeface="Times New Roman" pitchFamily="18" charset="0"/>
                </a:rPr>
                <a:t>IBUS→IR，PC+1</a:t>
              </a:r>
            </a:p>
          </p:txBody>
        </p:sp>
        <p:sp>
          <p:nvSpPr>
            <p:cNvPr id="92168" name="AutoShape 5"/>
            <p:cNvSpPr>
              <a:spLocks noChangeArrowheads="1"/>
            </p:cNvSpPr>
            <p:nvPr/>
          </p:nvSpPr>
          <p:spPr bwMode="auto">
            <a:xfrm>
              <a:off x="715" y="1991"/>
              <a:ext cx="1245" cy="272"/>
            </a:xfrm>
            <a:prstGeom prst="flowChartDecision">
              <a:avLst/>
            </a:prstGeom>
            <a:solidFill>
              <a:srgbClr val="FFFF99"/>
            </a:solidFill>
            <a:ln w="9525">
              <a:solidFill>
                <a:srgbClr val="000000"/>
              </a:solidFill>
              <a:miter lim="800000"/>
              <a:headEnd/>
              <a:tailEnd/>
            </a:ln>
          </p:spPr>
          <p:txBody>
            <a:bodyPr tIns="0" bIns="0"/>
            <a:lstStyle/>
            <a:p>
              <a:pPr algn="ctr"/>
              <a:r>
                <a:rPr lang="en-US" altLang="zh-CN" sz="1400" b="1">
                  <a:latin typeface="Times New Roman" pitchFamily="18" charset="0"/>
                </a:rPr>
                <a:t>P</a:t>
              </a:r>
              <a:r>
                <a:rPr lang="en-US" altLang="zh-CN" sz="1400" b="1" baseline="-25000">
                  <a:latin typeface="Times New Roman" pitchFamily="18" charset="0"/>
                </a:rPr>
                <a:t>1</a:t>
              </a:r>
              <a:endParaRPr lang="en-US" altLang="zh-CN" sz="1400" b="1">
                <a:latin typeface="Times New Roman" pitchFamily="18" charset="0"/>
              </a:endParaRPr>
            </a:p>
          </p:txBody>
        </p:sp>
        <p:sp>
          <p:nvSpPr>
            <p:cNvPr id="92169" name="Line 6"/>
            <p:cNvSpPr>
              <a:spLocks noChangeShapeType="1"/>
            </p:cNvSpPr>
            <p:nvPr/>
          </p:nvSpPr>
          <p:spPr bwMode="auto">
            <a:xfrm>
              <a:off x="1346" y="3633"/>
              <a:ext cx="0" cy="2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0" name="AutoShape 7"/>
            <p:cNvSpPr>
              <a:spLocks noChangeArrowheads="1"/>
            </p:cNvSpPr>
            <p:nvPr/>
          </p:nvSpPr>
          <p:spPr bwMode="auto">
            <a:xfrm>
              <a:off x="767" y="2414"/>
              <a:ext cx="1149" cy="169"/>
            </a:xfrm>
            <a:prstGeom prst="flowChartProcess">
              <a:avLst/>
            </a:prstGeom>
            <a:solidFill>
              <a:srgbClr val="CCFFFF"/>
            </a:solidFill>
            <a:ln w="9525">
              <a:solidFill>
                <a:srgbClr val="000000"/>
              </a:solidFill>
              <a:miter lim="800000"/>
              <a:headEnd/>
              <a:tailEnd/>
            </a:ln>
          </p:spPr>
          <p:txBody>
            <a:bodyPr lIns="0" tIns="0" rIns="0" bIns="0"/>
            <a:lstStyle/>
            <a:p>
              <a:pPr algn="ctr"/>
              <a:r>
                <a:rPr lang="zh-CN" altLang="en-US" sz="1400" b="1">
                  <a:latin typeface="Times New Roman" pitchFamily="18" charset="0"/>
                </a:rPr>
                <a:t>(</a:t>
              </a:r>
              <a:r>
                <a:rPr lang="en-US" altLang="zh-CN" sz="1400" b="1">
                  <a:latin typeface="Times New Roman" pitchFamily="18" charset="0"/>
                </a:rPr>
                <a:t>R</a:t>
              </a:r>
              <a:r>
                <a:rPr lang="en-US" altLang="zh-CN" sz="1400" b="1" baseline="-25000">
                  <a:latin typeface="Times New Roman" pitchFamily="18" charset="0"/>
                </a:rPr>
                <a:t>1</a:t>
              </a:r>
              <a:r>
                <a:rPr lang="en-US" altLang="zh-CN" sz="1400" b="1">
                  <a:latin typeface="Times New Roman" pitchFamily="18" charset="0"/>
                </a:rPr>
                <a:t>)＋(R</a:t>
              </a:r>
              <a:r>
                <a:rPr lang="en-US" altLang="zh-CN" sz="1400" b="1" baseline="-25000">
                  <a:latin typeface="Times New Roman" pitchFamily="18" charset="0"/>
                </a:rPr>
                <a:t>2</a:t>
              </a:r>
              <a:r>
                <a:rPr lang="en-US" altLang="zh-CN" sz="1400" b="1">
                  <a:latin typeface="Times New Roman" pitchFamily="18" charset="0"/>
                </a:rPr>
                <a:t>)→R</a:t>
              </a:r>
              <a:r>
                <a:rPr lang="en-US" altLang="zh-CN" sz="1400" b="1" baseline="-25000">
                  <a:latin typeface="Times New Roman" pitchFamily="18" charset="0"/>
                </a:rPr>
                <a:t>2</a:t>
              </a:r>
              <a:endParaRPr lang="en-US" altLang="zh-CN" sz="1400" b="1">
                <a:latin typeface="Times New Roman" pitchFamily="18" charset="0"/>
              </a:endParaRPr>
            </a:p>
          </p:txBody>
        </p:sp>
        <p:sp>
          <p:nvSpPr>
            <p:cNvPr id="92171" name="AutoShape 8"/>
            <p:cNvSpPr>
              <a:spLocks noChangeArrowheads="1"/>
            </p:cNvSpPr>
            <p:nvPr/>
          </p:nvSpPr>
          <p:spPr bwMode="auto">
            <a:xfrm>
              <a:off x="767" y="2762"/>
              <a:ext cx="1149" cy="169"/>
            </a:xfrm>
            <a:prstGeom prst="flowChartProcess">
              <a:avLst/>
            </a:prstGeom>
            <a:solidFill>
              <a:srgbClr val="FF0000"/>
            </a:solidFill>
            <a:ln w="9525">
              <a:solidFill>
                <a:srgbClr val="000000"/>
              </a:solidFill>
              <a:miter lim="800000"/>
              <a:headEnd/>
              <a:tailEnd/>
            </a:ln>
          </p:spPr>
          <p:txBody>
            <a:bodyPr tIns="0" bIns="0"/>
            <a:lstStyle/>
            <a:p>
              <a:pPr algn="ctr"/>
              <a:r>
                <a:rPr lang="zh-CN" altLang="en-US" sz="1400" b="1">
                  <a:latin typeface="Times New Roman" pitchFamily="18" charset="0"/>
                </a:rPr>
                <a:t>(</a:t>
              </a:r>
              <a:r>
                <a:rPr lang="en-US" altLang="zh-CN" sz="1400" b="1">
                  <a:latin typeface="Times New Roman" pitchFamily="18" charset="0"/>
                </a:rPr>
                <a:t>R</a:t>
              </a:r>
              <a:r>
                <a:rPr lang="en-US" altLang="zh-CN" sz="1400" b="1" baseline="-25000">
                  <a:latin typeface="Times New Roman" pitchFamily="18" charset="0"/>
                </a:rPr>
                <a:t>2</a:t>
              </a:r>
              <a:r>
                <a:rPr lang="en-US" altLang="zh-CN" sz="1400" b="1">
                  <a:latin typeface="Times New Roman" pitchFamily="18" charset="0"/>
                </a:rPr>
                <a:t>)＋(R</a:t>
              </a:r>
              <a:r>
                <a:rPr lang="en-US" altLang="zh-CN" sz="1400" b="1" baseline="-25000">
                  <a:latin typeface="Times New Roman" pitchFamily="18" charset="0"/>
                </a:rPr>
                <a:t>3</a:t>
              </a:r>
              <a:r>
                <a:rPr lang="en-US" altLang="zh-CN" sz="1400" b="1">
                  <a:latin typeface="Times New Roman" pitchFamily="18" charset="0"/>
                </a:rPr>
                <a:t>)→R</a:t>
              </a:r>
              <a:r>
                <a:rPr lang="en-US" altLang="zh-CN" sz="1400" b="1" baseline="-25000">
                  <a:latin typeface="Times New Roman" pitchFamily="18" charset="0"/>
                </a:rPr>
                <a:t>2</a:t>
              </a:r>
              <a:endParaRPr lang="en-US" altLang="zh-CN" sz="1400" b="1">
                <a:latin typeface="Times New Roman" pitchFamily="18" charset="0"/>
              </a:endParaRPr>
            </a:p>
          </p:txBody>
        </p:sp>
        <p:sp>
          <p:nvSpPr>
            <p:cNvPr id="92172" name="AutoShape 9"/>
            <p:cNvSpPr>
              <a:spLocks noChangeArrowheads="1"/>
            </p:cNvSpPr>
            <p:nvPr/>
          </p:nvSpPr>
          <p:spPr bwMode="auto">
            <a:xfrm>
              <a:off x="715" y="3047"/>
              <a:ext cx="1245" cy="272"/>
            </a:xfrm>
            <a:prstGeom prst="flowChartDecision">
              <a:avLst/>
            </a:prstGeom>
            <a:solidFill>
              <a:srgbClr val="FFFF99"/>
            </a:solidFill>
            <a:ln w="9525">
              <a:solidFill>
                <a:srgbClr val="000000"/>
              </a:solidFill>
              <a:miter lim="800000"/>
              <a:headEnd/>
              <a:tailEnd/>
            </a:ln>
          </p:spPr>
          <p:txBody>
            <a:bodyPr tIns="0" bIns="0"/>
            <a:lstStyle/>
            <a:p>
              <a:pPr algn="ctr"/>
              <a:r>
                <a:rPr lang="en-US" altLang="zh-CN" sz="1400" b="1">
                  <a:latin typeface="Times New Roman" pitchFamily="18" charset="0"/>
                </a:rPr>
                <a:t>P</a:t>
              </a:r>
              <a:r>
                <a:rPr lang="en-US" altLang="zh-CN" sz="1400" b="1" baseline="-25000">
                  <a:latin typeface="Times New Roman" pitchFamily="18" charset="0"/>
                </a:rPr>
                <a:t>2</a:t>
              </a:r>
              <a:endParaRPr lang="en-US" altLang="zh-CN" sz="1400" b="1">
                <a:latin typeface="Times New Roman" pitchFamily="18" charset="0"/>
              </a:endParaRPr>
            </a:p>
          </p:txBody>
        </p:sp>
        <p:sp>
          <p:nvSpPr>
            <p:cNvPr id="92173" name="AutoShape 10"/>
            <p:cNvSpPr>
              <a:spLocks noChangeArrowheads="1"/>
            </p:cNvSpPr>
            <p:nvPr/>
          </p:nvSpPr>
          <p:spPr bwMode="auto">
            <a:xfrm>
              <a:off x="767" y="3464"/>
              <a:ext cx="1149" cy="169"/>
            </a:xfrm>
            <a:prstGeom prst="flowChartProcess">
              <a:avLst/>
            </a:prstGeom>
            <a:solidFill>
              <a:srgbClr val="CCFFFF"/>
            </a:solidFill>
            <a:ln w="9525">
              <a:solidFill>
                <a:srgbClr val="000000"/>
              </a:solidFill>
              <a:miter lim="800000"/>
              <a:headEnd/>
              <a:tailEnd/>
            </a:ln>
          </p:spPr>
          <p:txBody>
            <a:bodyPr tIns="0" bIns="0"/>
            <a:lstStyle/>
            <a:p>
              <a:pPr algn="ctr"/>
              <a:r>
                <a:rPr lang="zh-CN" altLang="en-US" sz="1400" b="1">
                  <a:latin typeface="Times New Roman" pitchFamily="18" charset="0"/>
                </a:rPr>
                <a:t>(</a:t>
              </a:r>
              <a:r>
                <a:rPr lang="en-US" altLang="zh-CN" sz="1400" b="1">
                  <a:latin typeface="Times New Roman" pitchFamily="18" charset="0"/>
                </a:rPr>
                <a:t>R</a:t>
              </a:r>
              <a:r>
                <a:rPr lang="en-US" altLang="zh-CN" sz="1400" b="1" baseline="-25000">
                  <a:latin typeface="Times New Roman" pitchFamily="18" charset="0"/>
                </a:rPr>
                <a:t>2</a:t>
              </a:r>
              <a:r>
                <a:rPr lang="en-US" altLang="zh-CN" sz="1400" b="1">
                  <a:latin typeface="Times New Roman" pitchFamily="18" charset="0"/>
                </a:rPr>
                <a:t>)－(R</a:t>
              </a:r>
              <a:r>
                <a:rPr lang="en-US" altLang="zh-CN" sz="1400" b="1" baseline="-25000">
                  <a:latin typeface="Times New Roman" pitchFamily="18" charset="0"/>
                </a:rPr>
                <a:t>3</a:t>
              </a:r>
              <a:r>
                <a:rPr lang="en-US" altLang="zh-CN" sz="1400" b="1">
                  <a:latin typeface="Times New Roman" pitchFamily="18" charset="0"/>
                </a:rPr>
                <a:t>)→R</a:t>
              </a:r>
              <a:r>
                <a:rPr lang="en-US" altLang="zh-CN" sz="1400" b="1" baseline="-25000">
                  <a:latin typeface="Times New Roman" pitchFamily="18" charset="0"/>
                </a:rPr>
                <a:t>2</a:t>
              </a:r>
              <a:endParaRPr lang="en-US" altLang="zh-CN" sz="1400" b="1">
                <a:latin typeface="Times New Roman" pitchFamily="18" charset="0"/>
              </a:endParaRPr>
            </a:p>
          </p:txBody>
        </p:sp>
        <p:sp>
          <p:nvSpPr>
            <p:cNvPr id="92174" name="Line 11"/>
            <p:cNvSpPr>
              <a:spLocks noChangeShapeType="1"/>
            </p:cNvSpPr>
            <p:nvPr/>
          </p:nvSpPr>
          <p:spPr bwMode="auto">
            <a:xfrm>
              <a:off x="1346" y="1451"/>
              <a:ext cx="0" cy="13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2175" name="Line 12"/>
            <p:cNvSpPr>
              <a:spLocks noChangeShapeType="1"/>
            </p:cNvSpPr>
            <p:nvPr/>
          </p:nvSpPr>
          <p:spPr bwMode="auto">
            <a:xfrm>
              <a:off x="1346" y="1843"/>
              <a:ext cx="0" cy="141"/>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2176" name="Line 13"/>
            <p:cNvSpPr>
              <a:spLocks noChangeShapeType="1"/>
            </p:cNvSpPr>
            <p:nvPr/>
          </p:nvSpPr>
          <p:spPr bwMode="auto">
            <a:xfrm>
              <a:off x="1346" y="2262"/>
              <a:ext cx="0" cy="152"/>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2177" name="Line 14"/>
            <p:cNvSpPr>
              <a:spLocks noChangeShapeType="1"/>
            </p:cNvSpPr>
            <p:nvPr/>
          </p:nvSpPr>
          <p:spPr bwMode="auto">
            <a:xfrm>
              <a:off x="1346" y="2583"/>
              <a:ext cx="0" cy="17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2178" name="Line 15"/>
            <p:cNvSpPr>
              <a:spLocks noChangeShapeType="1"/>
            </p:cNvSpPr>
            <p:nvPr/>
          </p:nvSpPr>
          <p:spPr bwMode="auto">
            <a:xfrm>
              <a:off x="1346" y="2936"/>
              <a:ext cx="0" cy="10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2179" name="Line 16"/>
            <p:cNvSpPr>
              <a:spLocks noChangeShapeType="1"/>
            </p:cNvSpPr>
            <p:nvPr/>
          </p:nvSpPr>
          <p:spPr bwMode="auto">
            <a:xfrm>
              <a:off x="1346" y="3317"/>
              <a:ext cx="0" cy="14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2180" name="Line 17"/>
            <p:cNvSpPr>
              <a:spLocks noChangeShapeType="1"/>
            </p:cNvSpPr>
            <p:nvPr/>
          </p:nvSpPr>
          <p:spPr bwMode="auto">
            <a:xfrm>
              <a:off x="1197" y="3861"/>
              <a:ext cx="28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1" name="Line 18"/>
            <p:cNvSpPr>
              <a:spLocks noChangeShapeType="1"/>
            </p:cNvSpPr>
            <p:nvPr/>
          </p:nvSpPr>
          <p:spPr bwMode="auto">
            <a:xfrm flipV="1">
              <a:off x="1127" y="3863"/>
              <a:ext cx="70" cy="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2" name="Line 19"/>
            <p:cNvSpPr>
              <a:spLocks noChangeShapeType="1"/>
            </p:cNvSpPr>
            <p:nvPr/>
          </p:nvSpPr>
          <p:spPr bwMode="auto">
            <a:xfrm flipV="1">
              <a:off x="1477" y="3836"/>
              <a:ext cx="71" cy="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3" name="Line 20"/>
            <p:cNvSpPr>
              <a:spLocks noChangeShapeType="1"/>
            </p:cNvSpPr>
            <p:nvPr/>
          </p:nvSpPr>
          <p:spPr bwMode="auto">
            <a:xfrm flipH="1">
              <a:off x="399" y="3181"/>
              <a:ext cx="316"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2184" name="Line 21"/>
            <p:cNvSpPr>
              <a:spLocks noChangeShapeType="1"/>
            </p:cNvSpPr>
            <p:nvPr/>
          </p:nvSpPr>
          <p:spPr bwMode="auto">
            <a:xfrm>
              <a:off x="408" y="3181"/>
              <a:ext cx="0" cy="5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5" name="Line 22"/>
            <p:cNvSpPr>
              <a:spLocks noChangeShapeType="1"/>
            </p:cNvSpPr>
            <p:nvPr/>
          </p:nvSpPr>
          <p:spPr bwMode="auto">
            <a:xfrm>
              <a:off x="411" y="3753"/>
              <a:ext cx="938"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2186" name="Text Box 23"/>
            <p:cNvSpPr txBox="1">
              <a:spLocks noChangeArrowheads="1"/>
            </p:cNvSpPr>
            <p:nvPr/>
          </p:nvSpPr>
          <p:spPr bwMode="auto">
            <a:xfrm>
              <a:off x="1743" y="1440"/>
              <a:ext cx="31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0000</a:t>
              </a:r>
            </a:p>
          </p:txBody>
        </p:sp>
        <p:sp>
          <p:nvSpPr>
            <p:cNvPr id="92187" name="Text Box 24"/>
            <p:cNvSpPr txBox="1">
              <a:spLocks noChangeArrowheads="1"/>
            </p:cNvSpPr>
            <p:nvPr/>
          </p:nvSpPr>
          <p:spPr bwMode="auto">
            <a:xfrm>
              <a:off x="1748" y="1889"/>
              <a:ext cx="31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0000</a:t>
              </a:r>
            </a:p>
          </p:txBody>
        </p:sp>
        <p:sp>
          <p:nvSpPr>
            <p:cNvPr id="92188" name="Text Box 25"/>
            <p:cNvSpPr txBox="1">
              <a:spLocks noChangeArrowheads="1"/>
            </p:cNvSpPr>
            <p:nvPr/>
          </p:nvSpPr>
          <p:spPr bwMode="auto">
            <a:xfrm>
              <a:off x="726" y="1445"/>
              <a:ext cx="40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RD(I)</a:t>
              </a:r>
            </a:p>
          </p:txBody>
        </p:sp>
        <p:sp>
          <p:nvSpPr>
            <p:cNvPr id="92189" name="Text Box 26"/>
            <p:cNvSpPr txBox="1">
              <a:spLocks noChangeArrowheads="1"/>
            </p:cNvSpPr>
            <p:nvPr/>
          </p:nvSpPr>
          <p:spPr bwMode="auto">
            <a:xfrm>
              <a:off x="1638" y="2278"/>
              <a:ext cx="31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1010</a:t>
              </a:r>
            </a:p>
          </p:txBody>
        </p:sp>
        <p:sp>
          <p:nvSpPr>
            <p:cNvPr id="92190" name="Text Box 27"/>
            <p:cNvSpPr txBox="1">
              <a:spLocks noChangeArrowheads="1"/>
            </p:cNvSpPr>
            <p:nvPr/>
          </p:nvSpPr>
          <p:spPr bwMode="auto">
            <a:xfrm>
              <a:off x="1647" y="2632"/>
              <a:ext cx="31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1001</a:t>
              </a:r>
            </a:p>
          </p:txBody>
        </p:sp>
        <p:sp>
          <p:nvSpPr>
            <p:cNvPr id="92191" name="Text Box 28"/>
            <p:cNvSpPr txBox="1">
              <a:spLocks noChangeArrowheads="1"/>
            </p:cNvSpPr>
            <p:nvPr/>
          </p:nvSpPr>
          <p:spPr bwMode="auto">
            <a:xfrm>
              <a:off x="1638" y="2904"/>
              <a:ext cx="31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0000</a:t>
              </a:r>
            </a:p>
          </p:txBody>
        </p:sp>
        <p:sp>
          <p:nvSpPr>
            <p:cNvPr id="92192" name="Text Box 29"/>
            <p:cNvSpPr txBox="1">
              <a:spLocks noChangeArrowheads="1"/>
            </p:cNvSpPr>
            <p:nvPr/>
          </p:nvSpPr>
          <p:spPr bwMode="auto">
            <a:xfrm>
              <a:off x="1629" y="3611"/>
              <a:ext cx="31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0000</a:t>
              </a:r>
            </a:p>
          </p:txBody>
        </p:sp>
        <p:sp>
          <p:nvSpPr>
            <p:cNvPr id="92193" name="Text Box 30"/>
            <p:cNvSpPr txBox="1">
              <a:spLocks noChangeArrowheads="1"/>
            </p:cNvSpPr>
            <p:nvPr/>
          </p:nvSpPr>
          <p:spPr bwMode="auto">
            <a:xfrm>
              <a:off x="1620" y="3339"/>
              <a:ext cx="31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0001</a:t>
              </a:r>
            </a:p>
          </p:txBody>
        </p:sp>
        <p:sp>
          <p:nvSpPr>
            <p:cNvPr id="92194" name="Text Box 31"/>
            <p:cNvSpPr txBox="1">
              <a:spLocks noChangeArrowheads="1"/>
            </p:cNvSpPr>
            <p:nvPr/>
          </p:nvSpPr>
          <p:spPr bwMode="auto">
            <a:xfrm>
              <a:off x="972" y="3290"/>
              <a:ext cx="385"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C</a:t>
              </a:r>
              <a:r>
                <a:rPr lang="en-US" altLang="zh-CN" sz="1400" baseline="-25000">
                  <a:latin typeface="Times New Roman" pitchFamily="18" charset="0"/>
                </a:rPr>
                <a:t>y</a:t>
              </a:r>
              <a:r>
                <a:rPr lang="en-US" altLang="zh-CN" sz="1400">
                  <a:latin typeface="Times New Roman" pitchFamily="18" charset="0"/>
                </a:rPr>
                <a:t>＝0</a:t>
              </a:r>
            </a:p>
          </p:txBody>
        </p:sp>
        <p:sp>
          <p:nvSpPr>
            <p:cNvPr id="92195" name="Text Box 32"/>
            <p:cNvSpPr txBox="1">
              <a:spLocks noChangeArrowheads="1"/>
            </p:cNvSpPr>
            <p:nvPr/>
          </p:nvSpPr>
          <p:spPr bwMode="auto">
            <a:xfrm>
              <a:off x="455" y="3023"/>
              <a:ext cx="385"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C</a:t>
              </a:r>
              <a:r>
                <a:rPr lang="en-US" altLang="zh-CN" sz="1400" baseline="-25000">
                  <a:latin typeface="Times New Roman" pitchFamily="18" charset="0"/>
                </a:rPr>
                <a:t>y</a:t>
              </a:r>
              <a:r>
                <a:rPr lang="en-US" altLang="zh-CN" sz="1400">
                  <a:latin typeface="Times New Roman" pitchFamily="18" charset="0"/>
                </a:rPr>
                <a:t>＝1</a:t>
              </a:r>
            </a:p>
          </p:txBody>
        </p:sp>
        <p:sp>
          <p:nvSpPr>
            <p:cNvPr id="92196" name="Text Box 33"/>
            <p:cNvSpPr txBox="1">
              <a:spLocks noChangeArrowheads="1"/>
            </p:cNvSpPr>
            <p:nvPr/>
          </p:nvSpPr>
          <p:spPr bwMode="auto">
            <a:xfrm>
              <a:off x="453" y="3948"/>
              <a:ext cx="167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800"/>
                <a:t>十进制加法微程序流程图</a:t>
              </a:r>
              <a:r>
                <a:rPr lang="zh-CN" altLang="en-US" sz="1400"/>
                <a:t>　</a:t>
              </a:r>
            </a:p>
          </p:txBody>
        </p:sp>
      </p:grpSp>
      <p:sp>
        <p:nvSpPr>
          <p:cNvPr id="264227" name="Rectangle 35"/>
          <p:cNvSpPr>
            <a:spLocks noChangeArrowheads="1"/>
          </p:cNvSpPr>
          <p:nvPr/>
        </p:nvSpPr>
        <p:spPr bwMode="auto">
          <a:xfrm>
            <a:off x="3320506" y="1082447"/>
            <a:ext cx="57912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266700" eaLnBrk="1" hangingPunct="1"/>
            <a:r>
              <a:rPr lang="zh-CN" altLang="en-US" sz="2000" b="1">
                <a:latin typeface="Times New Roman" pitchFamily="18" charset="0"/>
              </a:rPr>
              <a:t>（2）1001微指令</a:t>
            </a:r>
          </a:p>
          <a:p>
            <a:pPr indent="266700"/>
            <a:r>
              <a:rPr lang="zh-CN" altLang="en-US" sz="2000" b="1">
                <a:latin typeface="Times New Roman" pitchFamily="18" charset="0"/>
              </a:rPr>
              <a:t>        </a:t>
            </a:r>
            <a:r>
              <a:rPr lang="en-US" altLang="zh-CN" sz="2000" b="1">
                <a:latin typeface="Times New Roman" pitchFamily="18" charset="0"/>
              </a:rPr>
              <a:t>R</a:t>
            </a:r>
            <a:r>
              <a:rPr lang="en-US" altLang="zh-CN" sz="2000" b="1" baseline="-25000">
                <a:latin typeface="Times New Roman" pitchFamily="18" charset="0"/>
              </a:rPr>
              <a:t>2</a:t>
            </a:r>
            <a:r>
              <a:rPr lang="en-US" altLang="zh-CN" sz="2000" b="1">
                <a:latin typeface="Times New Roman" pitchFamily="18" charset="0"/>
              </a:rPr>
              <a:t>→x，R</a:t>
            </a:r>
            <a:r>
              <a:rPr lang="en-US" altLang="zh-CN" sz="2000" b="1" baseline="-25000">
                <a:latin typeface="Times New Roman" pitchFamily="18" charset="0"/>
              </a:rPr>
              <a:t>3</a:t>
            </a:r>
            <a:r>
              <a:rPr lang="en-US" altLang="zh-CN" sz="2000" b="1">
                <a:latin typeface="Times New Roman" pitchFamily="18" charset="0"/>
              </a:rPr>
              <a:t>→y，＋，LDR</a:t>
            </a:r>
            <a:r>
              <a:rPr lang="en-US" altLang="zh-CN" sz="2000" b="1" baseline="-25000">
                <a:latin typeface="Times New Roman" pitchFamily="18" charset="0"/>
              </a:rPr>
              <a:t>2</a:t>
            </a:r>
            <a:r>
              <a:rPr lang="en-US" altLang="zh-CN" sz="2000" b="1">
                <a:latin typeface="Times New Roman" pitchFamily="18" charset="0"/>
              </a:rPr>
              <a:t>’  </a:t>
            </a:r>
          </a:p>
          <a:p>
            <a:pPr indent="266700"/>
            <a:r>
              <a:rPr lang="en-US" altLang="zh-CN" sz="2000" b="1">
                <a:latin typeface="Times New Roman" pitchFamily="18" charset="0"/>
              </a:rPr>
              <a:t>       (R</a:t>
            </a:r>
            <a:r>
              <a:rPr lang="en-US" altLang="zh-CN" sz="2000" b="1" baseline="-25000">
                <a:latin typeface="Times New Roman" pitchFamily="18" charset="0"/>
              </a:rPr>
              <a:t>3</a:t>
            </a:r>
            <a:r>
              <a:rPr lang="en-US" altLang="zh-CN" sz="2000" b="1">
                <a:latin typeface="Times New Roman" pitchFamily="18" charset="0"/>
              </a:rPr>
              <a:t>)＝(110)</a:t>
            </a:r>
            <a:r>
              <a:rPr lang="en-US" altLang="zh-CN" sz="2000" b="1" baseline="-30000">
                <a:latin typeface="Times New Roman" pitchFamily="18" charset="0"/>
              </a:rPr>
              <a:t>2</a:t>
            </a:r>
            <a:endParaRPr lang="en-US" altLang="zh-CN" sz="2000" b="1">
              <a:latin typeface="Times New Roman" pitchFamily="18" charset="0"/>
            </a:endParaRPr>
          </a:p>
          <a:p>
            <a:pPr indent="266700"/>
            <a:r>
              <a:rPr lang="zh-CN" altLang="en-US" sz="2000" b="1">
                <a:latin typeface="Times New Roman" pitchFamily="18" charset="0"/>
              </a:rPr>
              <a:t>       </a:t>
            </a:r>
            <a:r>
              <a:rPr lang="zh-CN" altLang="en-US" sz="2000" b="1">
                <a:solidFill>
                  <a:srgbClr val="0D38EF"/>
                </a:solidFill>
                <a:latin typeface="Times New Roman" pitchFamily="18" charset="0"/>
              </a:rPr>
              <a:t>完成 (</a:t>
            </a:r>
            <a:r>
              <a:rPr lang="en-US" altLang="zh-CN" sz="2000" b="1">
                <a:solidFill>
                  <a:srgbClr val="0D38EF"/>
                </a:solidFill>
                <a:latin typeface="Times New Roman" pitchFamily="18" charset="0"/>
              </a:rPr>
              <a:t>R</a:t>
            </a:r>
            <a:r>
              <a:rPr lang="en-US" altLang="zh-CN" sz="2000" b="1" baseline="-25000">
                <a:solidFill>
                  <a:srgbClr val="0D38EF"/>
                </a:solidFill>
                <a:latin typeface="Times New Roman" pitchFamily="18" charset="0"/>
              </a:rPr>
              <a:t>2</a:t>
            </a:r>
            <a:r>
              <a:rPr lang="en-US" altLang="zh-CN" sz="2000" b="1">
                <a:solidFill>
                  <a:srgbClr val="0D38EF"/>
                </a:solidFill>
                <a:latin typeface="Times New Roman" pitchFamily="18" charset="0"/>
              </a:rPr>
              <a:t>)＋(R</a:t>
            </a:r>
            <a:r>
              <a:rPr lang="en-US" altLang="zh-CN" sz="2000" b="1" baseline="-25000">
                <a:solidFill>
                  <a:srgbClr val="0D38EF"/>
                </a:solidFill>
                <a:latin typeface="Times New Roman" pitchFamily="18" charset="0"/>
              </a:rPr>
              <a:t>3</a:t>
            </a:r>
            <a:r>
              <a:rPr lang="en-US" altLang="zh-CN" sz="2000" b="1">
                <a:solidFill>
                  <a:srgbClr val="0D38EF"/>
                </a:solidFill>
                <a:latin typeface="Times New Roman" pitchFamily="18" charset="0"/>
              </a:rPr>
              <a:t>)→R</a:t>
            </a:r>
            <a:r>
              <a:rPr lang="en-US" altLang="zh-CN" sz="2000" b="1" baseline="-25000">
                <a:solidFill>
                  <a:srgbClr val="0D38EF"/>
                </a:solidFill>
                <a:latin typeface="Times New Roman" pitchFamily="18" charset="0"/>
              </a:rPr>
              <a:t>2</a:t>
            </a:r>
          </a:p>
          <a:p>
            <a:pPr indent="266700"/>
            <a:r>
              <a:rPr lang="en-US" altLang="zh-CN" sz="2000" b="1">
                <a:latin typeface="Times New Roman" pitchFamily="18" charset="0"/>
              </a:rPr>
              <a:t>       P</a:t>
            </a:r>
            <a:r>
              <a:rPr lang="en-US" altLang="zh-CN" sz="2000" b="1" baseline="-25000">
                <a:latin typeface="Times New Roman" pitchFamily="18" charset="0"/>
              </a:rPr>
              <a:t>2</a:t>
            </a:r>
            <a:r>
              <a:rPr lang="en-US" altLang="zh-CN" sz="2000" b="1">
                <a:latin typeface="Times New Roman" pitchFamily="18" charset="0"/>
              </a:rPr>
              <a:t> </a:t>
            </a:r>
            <a:r>
              <a:rPr lang="zh-CN" altLang="en-US" sz="2000" b="1">
                <a:latin typeface="Times New Roman" pitchFamily="18" charset="0"/>
              </a:rPr>
              <a:t>测试</a:t>
            </a:r>
            <a:r>
              <a:rPr lang="en-US" altLang="zh-CN" sz="2000" b="1">
                <a:latin typeface="Times New Roman" pitchFamily="18" charset="0"/>
              </a:rPr>
              <a:t>C</a:t>
            </a:r>
            <a:r>
              <a:rPr lang="en-US" altLang="zh-CN" sz="1200" b="1">
                <a:latin typeface="Times New Roman" pitchFamily="18" charset="0"/>
              </a:rPr>
              <a:t>y</a:t>
            </a:r>
          </a:p>
          <a:p>
            <a:pPr indent="266700"/>
            <a:r>
              <a:rPr lang="en-US" altLang="zh-CN" sz="2000" b="1">
                <a:latin typeface="Times New Roman" pitchFamily="18" charset="0"/>
              </a:rPr>
              <a:t>       C</a:t>
            </a:r>
            <a:r>
              <a:rPr lang="en-US" altLang="zh-CN" sz="1200" b="1">
                <a:latin typeface="Times New Roman" pitchFamily="18" charset="0"/>
              </a:rPr>
              <a:t>y</a:t>
            </a:r>
            <a:r>
              <a:rPr lang="en-US" altLang="zh-CN" sz="2000" b="1">
                <a:latin typeface="Times New Roman" pitchFamily="18" charset="0"/>
              </a:rPr>
              <a:t>＝0，1 → uAR</a:t>
            </a:r>
            <a:r>
              <a:rPr lang="en-US" altLang="zh-CN" sz="2000" b="1" baseline="-25000">
                <a:latin typeface="Times New Roman" pitchFamily="18" charset="0"/>
              </a:rPr>
              <a:t>0</a:t>
            </a:r>
            <a:r>
              <a:rPr lang="en-US" altLang="zh-CN" sz="2000" b="1">
                <a:latin typeface="Times New Roman" pitchFamily="18" charset="0"/>
              </a:rPr>
              <a:t>，0001</a:t>
            </a:r>
            <a:r>
              <a:rPr lang="zh-CN" altLang="en-US" sz="2000" b="1">
                <a:latin typeface="Times New Roman" pitchFamily="18" charset="0"/>
              </a:rPr>
              <a:t>为下一微地址</a:t>
            </a:r>
          </a:p>
          <a:p>
            <a:pPr indent="266700"/>
            <a:r>
              <a:rPr lang="en-US" altLang="zh-CN" sz="2000" b="1">
                <a:latin typeface="Times New Roman" pitchFamily="18" charset="0"/>
              </a:rPr>
              <a:t>       C</a:t>
            </a:r>
            <a:r>
              <a:rPr lang="en-US" altLang="zh-CN" sz="1200" b="1">
                <a:latin typeface="Times New Roman" pitchFamily="18" charset="0"/>
              </a:rPr>
              <a:t>y</a:t>
            </a:r>
            <a:r>
              <a:rPr lang="en-US" altLang="zh-CN" sz="2000" b="1">
                <a:latin typeface="Times New Roman" pitchFamily="18" charset="0"/>
              </a:rPr>
              <a:t>＝1，0000</a:t>
            </a:r>
            <a:r>
              <a:rPr lang="zh-CN" altLang="en-US" sz="2000" b="1">
                <a:latin typeface="Times New Roman" pitchFamily="18" charset="0"/>
              </a:rPr>
              <a:t>为下一微指令</a:t>
            </a:r>
          </a:p>
        </p:txBody>
      </p:sp>
      <p:grpSp>
        <p:nvGrpSpPr>
          <p:cNvPr id="139" name="Group 4"/>
          <p:cNvGrpSpPr>
            <a:grpSpLocks/>
          </p:cNvGrpSpPr>
          <p:nvPr/>
        </p:nvGrpSpPr>
        <p:grpSpPr bwMode="auto">
          <a:xfrm>
            <a:off x="1003782" y="5090221"/>
            <a:ext cx="7127875" cy="1079500"/>
            <a:chOff x="480" y="1584"/>
            <a:chExt cx="4464" cy="1044"/>
          </a:xfrm>
        </p:grpSpPr>
        <p:sp>
          <p:nvSpPr>
            <p:cNvPr id="140" name="Rectangle 5"/>
            <p:cNvSpPr>
              <a:spLocks noChangeArrowheads="1"/>
            </p:cNvSpPr>
            <p:nvPr/>
          </p:nvSpPr>
          <p:spPr bwMode="auto">
            <a:xfrm>
              <a:off x="480" y="2120"/>
              <a:ext cx="4464" cy="165"/>
            </a:xfrm>
            <a:prstGeom prst="rect">
              <a:avLst/>
            </a:prstGeom>
            <a:solidFill>
              <a:schemeClr val="bg2"/>
            </a:solidFill>
            <a:ln w="9525">
              <a:solidFill>
                <a:srgbClr val="000000"/>
              </a:solidFill>
              <a:miter lim="800000"/>
              <a:headEnd/>
              <a:tailEnd/>
            </a:ln>
          </p:spPr>
          <p:txBody>
            <a:bodyPr/>
            <a:lstStyle/>
            <a:p>
              <a:pPr eaLnBrk="1" hangingPunct="1"/>
              <a:endParaRPr lang="zh-CN" altLang="en-US" sz="1600" b="1"/>
            </a:p>
          </p:txBody>
        </p:sp>
        <p:grpSp>
          <p:nvGrpSpPr>
            <p:cNvPr id="141" name="Group 6"/>
            <p:cNvGrpSpPr>
              <a:grpSpLocks/>
            </p:cNvGrpSpPr>
            <p:nvPr/>
          </p:nvGrpSpPr>
          <p:grpSpPr bwMode="auto">
            <a:xfrm>
              <a:off x="559" y="2106"/>
              <a:ext cx="4292" cy="186"/>
              <a:chOff x="3600" y="1970"/>
              <a:chExt cx="5970" cy="260"/>
            </a:xfrm>
          </p:grpSpPr>
          <p:sp>
            <p:nvSpPr>
              <p:cNvPr id="218" name="Text Box 7"/>
              <p:cNvSpPr txBox="1">
                <a:spLocks noChangeArrowheads="1"/>
              </p:cNvSpPr>
              <p:nvPr/>
            </p:nvSpPr>
            <p:spPr bwMode="auto">
              <a:xfrm>
                <a:off x="360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19" name="Text Box 8"/>
              <p:cNvSpPr txBox="1">
                <a:spLocks noChangeArrowheads="1"/>
              </p:cNvSpPr>
              <p:nvPr/>
            </p:nvSpPr>
            <p:spPr bwMode="auto">
              <a:xfrm>
                <a:off x="387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0" name="Text Box 9"/>
              <p:cNvSpPr txBox="1">
                <a:spLocks noChangeArrowheads="1"/>
              </p:cNvSpPr>
              <p:nvPr/>
            </p:nvSpPr>
            <p:spPr bwMode="auto">
              <a:xfrm>
                <a:off x="413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1" name="Text Box 10"/>
              <p:cNvSpPr txBox="1">
                <a:spLocks noChangeArrowheads="1"/>
              </p:cNvSpPr>
              <p:nvPr/>
            </p:nvSpPr>
            <p:spPr bwMode="auto">
              <a:xfrm>
                <a:off x="440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2" name="Text Box 11"/>
              <p:cNvSpPr txBox="1">
                <a:spLocks noChangeArrowheads="1"/>
              </p:cNvSpPr>
              <p:nvPr/>
            </p:nvSpPr>
            <p:spPr bwMode="auto">
              <a:xfrm>
                <a:off x="467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3" name="Text Box 12"/>
              <p:cNvSpPr txBox="1">
                <a:spLocks noChangeArrowheads="1"/>
              </p:cNvSpPr>
              <p:nvPr/>
            </p:nvSpPr>
            <p:spPr bwMode="auto">
              <a:xfrm>
                <a:off x="494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4" name="Text Box 13"/>
              <p:cNvSpPr txBox="1">
                <a:spLocks noChangeArrowheads="1"/>
              </p:cNvSpPr>
              <p:nvPr/>
            </p:nvSpPr>
            <p:spPr bwMode="auto">
              <a:xfrm>
                <a:off x="520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5" name="Text Box 14"/>
              <p:cNvSpPr txBox="1">
                <a:spLocks noChangeArrowheads="1"/>
              </p:cNvSpPr>
              <p:nvPr/>
            </p:nvSpPr>
            <p:spPr bwMode="auto">
              <a:xfrm>
                <a:off x="547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6" name="Text Box 15"/>
              <p:cNvSpPr txBox="1">
                <a:spLocks noChangeArrowheads="1"/>
              </p:cNvSpPr>
              <p:nvPr/>
            </p:nvSpPr>
            <p:spPr bwMode="auto">
              <a:xfrm>
                <a:off x="572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7" name="Text Box 16"/>
              <p:cNvSpPr txBox="1">
                <a:spLocks noChangeArrowheads="1"/>
              </p:cNvSpPr>
              <p:nvPr/>
            </p:nvSpPr>
            <p:spPr bwMode="auto">
              <a:xfrm>
                <a:off x="599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8" name="Text Box 17"/>
              <p:cNvSpPr txBox="1">
                <a:spLocks noChangeArrowheads="1"/>
              </p:cNvSpPr>
              <p:nvPr/>
            </p:nvSpPr>
            <p:spPr bwMode="auto">
              <a:xfrm>
                <a:off x="625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9" name="Text Box 18"/>
              <p:cNvSpPr txBox="1">
                <a:spLocks noChangeArrowheads="1"/>
              </p:cNvSpPr>
              <p:nvPr/>
            </p:nvSpPr>
            <p:spPr bwMode="auto">
              <a:xfrm>
                <a:off x="652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0" name="Text Box 19"/>
              <p:cNvSpPr txBox="1">
                <a:spLocks noChangeArrowheads="1"/>
              </p:cNvSpPr>
              <p:nvPr/>
            </p:nvSpPr>
            <p:spPr bwMode="auto">
              <a:xfrm>
                <a:off x="679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1" name="Text Box 20"/>
              <p:cNvSpPr txBox="1">
                <a:spLocks noChangeArrowheads="1"/>
              </p:cNvSpPr>
              <p:nvPr/>
            </p:nvSpPr>
            <p:spPr bwMode="auto">
              <a:xfrm>
                <a:off x="706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2" name="Text Box 21"/>
              <p:cNvSpPr txBox="1">
                <a:spLocks noChangeArrowheads="1"/>
              </p:cNvSpPr>
              <p:nvPr/>
            </p:nvSpPr>
            <p:spPr bwMode="auto">
              <a:xfrm>
                <a:off x="732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3" name="Text Box 22"/>
              <p:cNvSpPr txBox="1">
                <a:spLocks noChangeArrowheads="1"/>
              </p:cNvSpPr>
              <p:nvPr/>
            </p:nvSpPr>
            <p:spPr bwMode="auto">
              <a:xfrm>
                <a:off x="759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4" name="Text Box 23"/>
              <p:cNvSpPr txBox="1">
                <a:spLocks noChangeArrowheads="1"/>
              </p:cNvSpPr>
              <p:nvPr/>
            </p:nvSpPr>
            <p:spPr bwMode="auto">
              <a:xfrm>
                <a:off x="786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5" name="Text Box 24"/>
              <p:cNvSpPr txBox="1">
                <a:spLocks noChangeArrowheads="1"/>
              </p:cNvSpPr>
              <p:nvPr/>
            </p:nvSpPr>
            <p:spPr bwMode="auto">
              <a:xfrm>
                <a:off x="813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6" name="Text Box 25"/>
              <p:cNvSpPr txBox="1">
                <a:spLocks noChangeArrowheads="1"/>
              </p:cNvSpPr>
              <p:nvPr/>
            </p:nvSpPr>
            <p:spPr bwMode="auto">
              <a:xfrm>
                <a:off x="839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7" name="Text Box 26"/>
              <p:cNvSpPr txBox="1">
                <a:spLocks noChangeArrowheads="1"/>
              </p:cNvSpPr>
              <p:nvPr/>
            </p:nvSpPr>
            <p:spPr bwMode="auto">
              <a:xfrm>
                <a:off x="866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8" name="Text Box 27"/>
              <p:cNvSpPr txBox="1">
                <a:spLocks noChangeArrowheads="1"/>
              </p:cNvSpPr>
              <p:nvPr/>
            </p:nvSpPr>
            <p:spPr bwMode="auto">
              <a:xfrm>
                <a:off x="893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9" name="Text Box 28"/>
              <p:cNvSpPr txBox="1">
                <a:spLocks noChangeArrowheads="1"/>
              </p:cNvSpPr>
              <p:nvPr/>
            </p:nvSpPr>
            <p:spPr bwMode="auto">
              <a:xfrm>
                <a:off x="920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40" name="Text Box 29"/>
              <p:cNvSpPr txBox="1">
                <a:spLocks noChangeArrowheads="1"/>
              </p:cNvSpPr>
              <p:nvPr/>
            </p:nvSpPr>
            <p:spPr bwMode="auto">
              <a:xfrm>
                <a:off x="946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grpSp>
        <p:sp>
          <p:nvSpPr>
            <p:cNvPr id="142" name="Line 30"/>
            <p:cNvSpPr>
              <a:spLocks noChangeShapeType="1"/>
            </p:cNvSpPr>
            <p:nvPr/>
          </p:nvSpPr>
          <p:spPr bwMode="auto">
            <a:xfrm flipV="1">
              <a:off x="609"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43" name="Line 31"/>
            <p:cNvSpPr>
              <a:spLocks noChangeShapeType="1"/>
            </p:cNvSpPr>
            <p:nvPr/>
          </p:nvSpPr>
          <p:spPr bwMode="auto">
            <a:xfrm flipV="1">
              <a:off x="983"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44" name="Line 32"/>
            <p:cNvSpPr>
              <a:spLocks noChangeShapeType="1"/>
            </p:cNvSpPr>
            <p:nvPr/>
          </p:nvSpPr>
          <p:spPr bwMode="auto">
            <a:xfrm flipV="1">
              <a:off x="796"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45" name="Line 33"/>
            <p:cNvSpPr>
              <a:spLocks noChangeShapeType="1"/>
            </p:cNvSpPr>
            <p:nvPr/>
          </p:nvSpPr>
          <p:spPr bwMode="auto">
            <a:xfrm flipV="1">
              <a:off x="1364"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46" name="Line 34"/>
            <p:cNvSpPr>
              <a:spLocks noChangeShapeType="1"/>
            </p:cNvSpPr>
            <p:nvPr/>
          </p:nvSpPr>
          <p:spPr bwMode="auto">
            <a:xfrm flipV="1">
              <a:off x="1177"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47" name="Line 35"/>
            <p:cNvSpPr>
              <a:spLocks noChangeShapeType="1"/>
            </p:cNvSpPr>
            <p:nvPr/>
          </p:nvSpPr>
          <p:spPr bwMode="auto">
            <a:xfrm flipV="1">
              <a:off x="1752"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48" name="Line 36"/>
            <p:cNvSpPr>
              <a:spLocks noChangeShapeType="1"/>
            </p:cNvSpPr>
            <p:nvPr/>
          </p:nvSpPr>
          <p:spPr bwMode="auto">
            <a:xfrm flipV="1">
              <a:off x="1565"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49" name="Line 37"/>
            <p:cNvSpPr>
              <a:spLocks noChangeShapeType="1"/>
            </p:cNvSpPr>
            <p:nvPr/>
          </p:nvSpPr>
          <p:spPr bwMode="auto">
            <a:xfrm flipV="1">
              <a:off x="2133" y="1777"/>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0" name="Line 38"/>
            <p:cNvSpPr>
              <a:spLocks noChangeShapeType="1"/>
            </p:cNvSpPr>
            <p:nvPr/>
          </p:nvSpPr>
          <p:spPr bwMode="auto">
            <a:xfrm flipV="1">
              <a:off x="1946" y="1958"/>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1" name="Line 39"/>
            <p:cNvSpPr>
              <a:spLocks noChangeShapeType="1"/>
            </p:cNvSpPr>
            <p:nvPr/>
          </p:nvSpPr>
          <p:spPr bwMode="auto">
            <a:xfrm flipV="1">
              <a:off x="2507"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2" name="Line 40"/>
            <p:cNvSpPr>
              <a:spLocks noChangeShapeType="1"/>
            </p:cNvSpPr>
            <p:nvPr/>
          </p:nvSpPr>
          <p:spPr bwMode="auto">
            <a:xfrm flipV="1">
              <a:off x="2320"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3" name="Line 41"/>
            <p:cNvSpPr>
              <a:spLocks noChangeShapeType="1"/>
            </p:cNvSpPr>
            <p:nvPr/>
          </p:nvSpPr>
          <p:spPr bwMode="auto">
            <a:xfrm flipV="1">
              <a:off x="2888"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4" name="Line 42"/>
            <p:cNvSpPr>
              <a:spLocks noChangeShapeType="1"/>
            </p:cNvSpPr>
            <p:nvPr/>
          </p:nvSpPr>
          <p:spPr bwMode="auto">
            <a:xfrm flipV="1">
              <a:off x="2701"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5" name="Line 43"/>
            <p:cNvSpPr>
              <a:spLocks noChangeShapeType="1"/>
            </p:cNvSpPr>
            <p:nvPr/>
          </p:nvSpPr>
          <p:spPr bwMode="auto">
            <a:xfrm flipV="1">
              <a:off x="3276"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6" name="Line 44"/>
            <p:cNvSpPr>
              <a:spLocks noChangeShapeType="1"/>
            </p:cNvSpPr>
            <p:nvPr/>
          </p:nvSpPr>
          <p:spPr bwMode="auto">
            <a:xfrm flipV="1">
              <a:off x="3089"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7" name="Line 45"/>
            <p:cNvSpPr>
              <a:spLocks noChangeShapeType="1"/>
            </p:cNvSpPr>
            <p:nvPr/>
          </p:nvSpPr>
          <p:spPr bwMode="auto">
            <a:xfrm flipV="1">
              <a:off x="3657"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8" name="Line 46"/>
            <p:cNvSpPr>
              <a:spLocks noChangeShapeType="1"/>
            </p:cNvSpPr>
            <p:nvPr/>
          </p:nvSpPr>
          <p:spPr bwMode="auto">
            <a:xfrm flipV="1">
              <a:off x="3470"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9" name="Line 47"/>
            <p:cNvSpPr>
              <a:spLocks noChangeShapeType="1"/>
            </p:cNvSpPr>
            <p:nvPr/>
          </p:nvSpPr>
          <p:spPr bwMode="auto">
            <a:xfrm flipV="1">
              <a:off x="3866" y="1958"/>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0" name="Line 48"/>
            <p:cNvSpPr>
              <a:spLocks noChangeShapeType="1"/>
            </p:cNvSpPr>
            <p:nvPr/>
          </p:nvSpPr>
          <p:spPr bwMode="auto">
            <a:xfrm flipV="1">
              <a:off x="4038"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1" name="Line 49"/>
            <p:cNvSpPr>
              <a:spLocks noChangeShapeType="1"/>
            </p:cNvSpPr>
            <p:nvPr/>
          </p:nvSpPr>
          <p:spPr bwMode="auto">
            <a:xfrm flipV="1">
              <a:off x="4232" y="1958"/>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2" name="Line 50"/>
            <p:cNvSpPr>
              <a:spLocks noChangeShapeType="1"/>
            </p:cNvSpPr>
            <p:nvPr/>
          </p:nvSpPr>
          <p:spPr bwMode="auto">
            <a:xfrm flipV="1">
              <a:off x="4405"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3" name="Line 51"/>
            <p:cNvSpPr>
              <a:spLocks noChangeShapeType="1"/>
            </p:cNvSpPr>
            <p:nvPr/>
          </p:nvSpPr>
          <p:spPr bwMode="auto">
            <a:xfrm flipV="1">
              <a:off x="4635" y="1958"/>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4" name="Line 52"/>
            <p:cNvSpPr>
              <a:spLocks noChangeShapeType="1"/>
            </p:cNvSpPr>
            <p:nvPr/>
          </p:nvSpPr>
          <p:spPr bwMode="auto">
            <a:xfrm flipV="1">
              <a:off x="4807"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5" name="Line 53"/>
            <p:cNvSpPr>
              <a:spLocks noChangeShapeType="1"/>
            </p:cNvSpPr>
            <p:nvPr/>
          </p:nvSpPr>
          <p:spPr bwMode="auto">
            <a:xfrm>
              <a:off x="4153" y="2122"/>
              <a:ext cx="0" cy="165"/>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 name="Line 54"/>
            <p:cNvSpPr>
              <a:spLocks noChangeShapeType="1"/>
            </p:cNvSpPr>
            <p:nvPr/>
          </p:nvSpPr>
          <p:spPr bwMode="auto">
            <a:xfrm>
              <a:off x="3765" y="2120"/>
              <a:ext cx="0" cy="50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 name="Line 55"/>
            <p:cNvSpPr>
              <a:spLocks noChangeShapeType="1"/>
            </p:cNvSpPr>
            <p:nvPr/>
          </p:nvSpPr>
          <p:spPr bwMode="auto">
            <a:xfrm>
              <a:off x="480" y="2285"/>
              <a:ext cx="0" cy="3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 name="Text Box 56"/>
            <p:cNvSpPr txBox="1">
              <a:spLocks noChangeArrowheads="1"/>
            </p:cNvSpPr>
            <p:nvPr/>
          </p:nvSpPr>
          <p:spPr bwMode="auto">
            <a:xfrm>
              <a:off x="573"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a:t>
              </a:r>
            </a:p>
          </p:txBody>
        </p:sp>
        <p:sp>
          <p:nvSpPr>
            <p:cNvPr id="169" name="Text Box 57"/>
            <p:cNvSpPr txBox="1">
              <a:spLocks noChangeArrowheads="1"/>
            </p:cNvSpPr>
            <p:nvPr/>
          </p:nvSpPr>
          <p:spPr bwMode="auto">
            <a:xfrm>
              <a:off x="767"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2</a:t>
              </a:r>
            </a:p>
          </p:txBody>
        </p:sp>
        <p:sp>
          <p:nvSpPr>
            <p:cNvPr id="170" name="Text Box 58"/>
            <p:cNvSpPr txBox="1">
              <a:spLocks noChangeArrowheads="1"/>
            </p:cNvSpPr>
            <p:nvPr/>
          </p:nvSpPr>
          <p:spPr bwMode="auto">
            <a:xfrm>
              <a:off x="954"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3</a:t>
              </a:r>
            </a:p>
          </p:txBody>
        </p:sp>
        <p:sp>
          <p:nvSpPr>
            <p:cNvPr id="171" name="Text Box 59"/>
            <p:cNvSpPr txBox="1">
              <a:spLocks noChangeArrowheads="1"/>
            </p:cNvSpPr>
            <p:nvPr/>
          </p:nvSpPr>
          <p:spPr bwMode="auto">
            <a:xfrm>
              <a:off x="1148"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4</a:t>
              </a:r>
            </a:p>
          </p:txBody>
        </p:sp>
        <p:sp>
          <p:nvSpPr>
            <p:cNvPr id="172" name="Text Box 60"/>
            <p:cNvSpPr txBox="1">
              <a:spLocks noChangeArrowheads="1"/>
            </p:cNvSpPr>
            <p:nvPr/>
          </p:nvSpPr>
          <p:spPr bwMode="auto">
            <a:xfrm>
              <a:off x="1342"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5</a:t>
              </a:r>
            </a:p>
          </p:txBody>
        </p:sp>
        <p:sp>
          <p:nvSpPr>
            <p:cNvPr id="173" name="Text Box 61"/>
            <p:cNvSpPr txBox="1">
              <a:spLocks noChangeArrowheads="1"/>
            </p:cNvSpPr>
            <p:nvPr/>
          </p:nvSpPr>
          <p:spPr bwMode="auto">
            <a:xfrm>
              <a:off x="1536"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6</a:t>
              </a:r>
            </a:p>
          </p:txBody>
        </p:sp>
        <p:sp>
          <p:nvSpPr>
            <p:cNvPr id="174" name="Text Box 62"/>
            <p:cNvSpPr txBox="1">
              <a:spLocks noChangeArrowheads="1"/>
            </p:cNvSpPr>
            <p:nvPr/>
          </p:nvSpPr>
          <p:spPr bwMode="auto">
            <a:xfrm>
              <a:off x="1723"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7</a:t>
              </a:r>
            </a:p>
          </p:txBody>
        </p:sp>
        <p:sp>
          <p:nvSpPr>
            <p:cNvPr id="175" name="Text Box 63"/>
            <p:cNvSpPr txBox="1">
              <a:spLocks noChangeArrowheads="1"/>
            </p:cNvSpPr>
            <p:nvPr/>
          </p:nvSpPr>
          <p:spPr bwMode="auto">
            <a:xfrm>
              <a:off x="1917"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8</a:t>
              </a:r>
            </a:p>
          </p:txBody>
        </p:sp>
        <p:sp>
          <p:nvSpPr>
            <p:cNvPr id="176" name="Text Box 64"/>
            <p:cNvSpPr txBox="1">
              <a:spLocks noChangeArrowheads="1"/>
            </p:cNvSpPr>
            <p:nvPr/>
          </p:nvSpPr>
          <p:spPr bwMode="auto">
            <a:xfrm>
              <a:off x="2097"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9</a:t>
              </a:r>
            </a:p>
          </p:txBody>
        </p:sp>
        <p:sp>
          <p:nvSpPr>
            <p:cNvPr id="177" name="Text Box 65"/>
            <p:cNvSpPr txBox="1">
              <a:spLocks noChangeArrowheads="1"/>
            </p:cNvSpPr>
            <p:nvPr/>
          </p:nvSpPr>
          <p:spPr bwMode="auto">
            <a:xfrm>
              <a:off x="2291" y="2256"/>
              <a:ext cx="122"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10</a:t>
              </a:r>
            </a:p>
          </p:txBody>
        </p:sp>
        <p:sp>
          <p:nvSpPr>
            <p:cNvPr id="178" name="Text Box 66"/>
            <p:cNvSpPr txBox="1">
              <a:spLocks noChangeArrowheads="1"/>
            </p:cNvSpPr>
            <p:nvPr/>
          </p:nvSpPr>
          <p:spPr bwMode="auto">
            <a:xfrm>
              <a:off x="2478" y="2256"/>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11</a:t>
              </a:r>
            </a:p>
          </p:txBody>
        </p:sp>
        <p:sp>
          <p:nvSpPr>
            <p:cNvPr id="179" name="Text Box 67"/>
            <p:cNvSpPr txBox="1">
              <a:spLocks noChangeArrowheads="1"/>
            </p:cNvSpPr>
            <p:nvPr/>
          </p:nvSpPr>
          <p:spPr bwMode="auto">
            <a:xfrm>
              <a:off x="2672" y="2256"/>
              <a:ext cx="15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12</a:t>
              </a:r>
            </a:p>
          </p:txBody>
        </p:sp>
        <p:sp>
          <p:nvSpPr>
            <p:cNvPr id="180" name="Text Box 68"/>
            <p:cNvSpPr txBox="1">
              <a:spLocks noChangeArrowheads="1"/>
            </p:cNvSpPr>
            <p:nvPr/>
          </p:nvSpPr>
          <p:spPr bwMode="auto">
            <a:xfrm>
              <a:off x="2866" y="2256"/>
              <a:ext cx="15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13</a:t>
              </a:r>
            </a:p>
          </p:txBody>
        </p:sp>
        <p:sp>
          <p:nvSpPr>
            <p:cNvPr id="181" name="Text Box 69"/>
            <p:cNvSpPr txBox="1">
              <a:spLocks noChangeArrowheads="1"/>
            </p:cNvSpPr>
            <p:nvPr/>
          </p:nvSpPr>
          <p:spPr bwMode="auto">
            <a:xfrm>
              <a:off x="3060" y="2256"/>
              <a:ext cx="15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14</a:t>
              </a:r>
            </a:p>
          </p:txBody>
        </p:sp>
        <p:sp>
          <p:nvSpPr>
            <p:cNvPr id="182" name="Text Box 70"/>
            <p:cNvSpPr txBox="1">
              <a:spLocks noChangeArrowheads="1"/>
            </p:cNvSpPr>
            <p:nvPr/>
          </p:nvSpPr>
          <p:spPr bwMode="auto">
            <a:xfrm>
              <a:off x="3247" y="2256"/>
              <a:ext cx="16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15</a:t>
              </a:r>
            </a:p>
          </p:txBody>
        </p:sp>
        <p:sp>
          <p:nvSpPr>
            <p:cNvPr id="183" name="Text Box 71"/>
            <p:cNvSpPr txBox="1">
              <a:spLocks noChangeArrowheads="1"/>
            </p:cNvSpPr>
            <p:nvPr/>
          </p:nvSpPr>
          <p:spPr bwMode="auto">
            <a:xfrm>
              <a:off x="3441" y="2256"/>
              <a:ext cx="14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16</a:t>
              </a:r>
            </a:p>
          </p:txBody>
        </p:sp>
        <p:sp>
          <p:nvSpPr>
            <p:cNvPr id="184" name="Text Box 72"/>
            <p:cNvSpPr txBox="1">
              <a:spLocks noChangeArrowheads="1"/>
            </p:cNvSpPr>
            <p:nvPr/>
          </p:nvSpPr>
          <p:spPr bwMode="auto">
            <a:xfrm>
              <a:off x="3635" y="2256"/>
              <a:ext cx="13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17</a:t>
              </a:r>
            </a:p>
          </p:txBody>
        </p:sp>
        <p:sp>
          <p:nvSpPr>
            <p:cNvPr id="185" name="Text Box 73"/>
            <p:cNvSpPr txBox="1">
              <a:spLocks noChangeArrowheads="1"/>
            </p:cNvSpPr>
            <p:nvPr/>
          </p:nvSpPr>
          <p:spPr bwMode="auto">
            <a:xfrm>
              <a:off x="3792" y="2256"/>
              <a:ext cx="15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18</a:t>
              </a:r>
            </a:p>
          </p:txBody>
        </p:sp>
        <p:sp>
          <p:nvSpPr>
            <p:cNvPr id="186" name="Text Box 74"/>
            <p:cNvSpPr txBox="1">
              <a:spLocks noChangeArrowheads="1"/>
            </p:cNvSpPr>
            <p:nvPr/>
          </p:nvSpPr>
          <p:spPr bwMode="auto">
            <a:xfrm>
              <a:off x="3984" y="2256"/>
              <a:ext cx="115"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19</a:t>
              </a:r>
            </a:p>
          </p:txBody>
        </p:sp>
        <p:sp>
          <p:nvSpPr>
            <p:cNvPr id="187" name="Text Box 75"/>
            <p:cNvSpPr txBox="1">
              <a:spLocks noChangeArrowheads="1"/>
            </p:cNvSpPr>
            <p:nvPr/>
          </p:nvSpPr>
          <p:spPr bwMode="auto">
            <a:xfrm>
              <a:off x="4211" y="2256"/>
              <a:ext cx="15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20</a:t>
              </a:r>
            </a:p>
          </p:txBody>
        </p:sp>
        <p:sp>
          <p:nvSpPr>
            <p:cNvPr id="188" name="Text Box 76"/>
            <p:cNvSpPr txBox="1">
              <a:spLocks noChangeArrowheads="1"/>
            </p:cNvSpPr>
            <p:nvPr/>
          </p:nvSpPr>
          <p:spPr bwMode="auto">
            <a:xfrm>
              <a:off x="4405" y="2256"/>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21</a:t>
              </a:r>
            </a:p>
          </p:txBody>
        </p:sp>
        <p:sp>
          <p:nvSpPr>
            <p:cNvPr id="189" name="Text Box 77"/>
            <p:cNvSpPr txBox="1">
              <a:spLocks noChangeArrowheads="1"/>
            </p:cNvSpPr>
            <p:nvPr/>
          </p:nvSpPr>
          <p:spPr bwMode="auto">
            <a:xfrm>
              <a:off x="4599" y="2256"/>
              <a:ext cx="15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22</a:t>
              </a:r>
            </a:p>
          </p:txBody>
        </p:sp>
        <p:sp>
          <p:nvSpPr>
            <p:cNvPr id="190" name="Text Box 78"/>
            <p:cNvSpPr txBox="1">
              <a:spLocks noChangeArrowheads="1"/>
            </p:cNvSpPr>
            <p:nvPr/>
          </p:nvSpPr>
          <p:spPr bwMode="auto">
            <a:xfrm>
              <a:off x="4786" y="2256"/>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23</a:t>
              </a:r>
            </a:p>
          </p:txBody>
        </p:sp>
        <p:sp>
          <p:nvSpPr>
            <p:cNvPr id="191" name="Text Box 79"/>
            <p:cNvSpPr txBox="1">
              <a:spLocks noChangeArrowheads="1"/>
            </p:cNvSpPr>
            <p:nvPr/>
          </p:nvSpPr>
          <p:spPr bwMode="auto">
            <a:xfrm>
              <a:off x="480" y="1584"/>
              <a:ext cx="33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LDR</a:t>
              </a:r>
              <a:r>
                <a:rPr lang="en-US" altLang="zh-CN" sz="1400" baseline="30000">
                  <a:latin typeface="Times New Roman" pitchFamily="18" charset="0"/>
                </a:rPr>
                <a:t>’</a:t>
              </a:r>
              <a:r>
                <a:rPr lang="en-US" altLang="zh-CN" sz="1400" baseline="-25000">
                  <a:latin typeface="Times New Roman" pitchFamily="18" charset="0"/>
                </a:rPr>
                <a:t>1</a:t>
              </a:r>
            </a:p>
          </p:txBody>
        </p:sp>
        <p:sp>
          <p:nvSpPr>
            <p:cNvPr id="192" name="Text Box 80"/>
            <p:cNvSpPr txBox="1">
              <a:spLocks noChangeArrowheads="1"/>
            </p:cNvSpPr>
            <p:nvPr/>
          </p:nvSpPr>
          <p:spPr bwMode="auto">
            <a:xfrm>
              <a:off x="674" y="1813"/>
              <a:ext cx="32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LDR</a:t>
              </a:r>
              <a:r>
                <a:rPr lang="en-US" altLang="zh-CN" sz="1400" baseline="30000">
                  <a:latin typeface="Times New Roman" pitchFamily="18" charset="0"/>
                </a:rPr>
                <a:t>’</a:t>
              </a:r>
              <a:r>
                <a:rPr lang="en-US" altLang="zh-CN" sz="1400" baseline="-25000">
                  <a:latin typeface="Times New Roman" pitchFamily="18" charset="0"/>
                </a:rPr>
                <a:t>2</a:t>
              </a:r>
              <a:endParaRPr lang="en-US" altLang="zh-CN" sz="1400">
                <a:latin typeface="Times New Roman" pitchFamily="18" charset="0"/>
              </a:endParaRPr>
            </a:p>
          </p:txBody>
        </p:sp>
        <p:sp>
          <p:nvSpPr>
            <p:cNvPr id="193" name="Text Box 81"/>
            <p:cNvSpPr txBox="1">
              <a:spLocks noChangeArrowheads="1"/>
            </p:cNvSpPr>
            <p:nvPr/>
          </p:nvSpPr>
          <p:spPr bwMode="auto">
            <a:xfrm>
              <a:off x="847" y="1584"/>
              <a:ext cx="302"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LDR</a:t>
              </a:r>
              <a:r>
                <a:rPr lang="en-US" altLang="zh-CN" sz="1400" baseline="30000">
                  <a:latin typeface="Times New Roman" pitchFamily="18" charset="0"/>
                </a:rPr>
                <a:t>’</a:t>
              </a:r>
              <a:r>
                <a:rPr lang="en-US" altLang="zh-CN" sz="1400" baseline="-25000">
                  <a:latin typeface="Times New Roman" pitchFamily="18" charset="0"/>
                </a:rPr>
                <a:t>3</a:t>
              </a:r>
              <a:endParaRPr lang="en-US" altLang="zh-CN" sz="1400">
                <a:latin typeface="Times New Roman" pitchFamily="18" charset="0"/>
              </a:endParaRPr>
            </a:p>
          </p:txBody>
        </p:sp>
        <p:sp>
          <p:nvSpPr>
            <p:cNvPr id="194" name="Text Box 82"/>
            <p:cNvSpPr txBox="1">
              <a:spLocks noChangeArrowheads="1"/>
            </p:cNvSpPr>
            <p:nvPr/>
          </p:nvSpPr>
          <p:spPr bwMode="auto">
            <a:xfrm>
              <a:off x="1048" y="1813"/>
              <a:ext cx="31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1</a:t>
              </a:r>
              <a:r>
                <a:rPr lang="en-US" altLang="zh-CN" sz="1400">
                  <a:latin typeface="Times New Roman" pitchFamily="18" charset="0"/>
                </a:rPr>
                <a:t>→x</a:t>
              </a:r>
            </a:p>
          </p:txBody>
        </p:sp>
        <p:sp>
          <p:nvSpPr>
            <p:cNvPr id="195" name="Text Box 83"/>
            <p:cNvSpPr txBox="1">
              <a:spLocks noChangeArrowheads="1"/>
            </p:cNvSpPr>
            <p:nvPr/>
          </p:nvSpPr>
          <p:spPr bwMode="auto">
            <a:xfrm>
              <a:off x="1213" y="1584"/>
              <a:ext cx="33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1</a:t>
              </a:r>
              <a:r>
                <a:rPr lang="en-US" altLang="zh-CN" sz="1400">
                  <a:latin typeface="Times New Roman" pitchFamily="18" charset="0"/>
                </a:rPr>
                <a:t>→y</a:t>
              </a:r>
            </a:p>
          </p:txBody>
        </p:sp>
        <p:sp>
          <p:nvSpPr>
            <p:cNvPr id="196" name="Text Box 84"/>
            <p:cNvSpPr txBox="1">
              <a:spLocks noChangeArrowheads="1"/>
            </p:cNvSpPr>
            <p:nvPr/>
          </p:nvSpPr>
          <p:spPr bwMode="auto">
            <a:xfrm>
              <a:off x="1429" y="1813"/>
              <a:ext cx="32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2</a:t>
              </a:r>
              <a:r>
                <a:rPr lang="en-US" altLang="zh-CN" sz="1400">
                  <a:latin typeface="Times New Roman" pitchFamily="18" charset="0"/>
                </a:rPr>
                <a:t>→x</a:t>
              </a:r>
            </a:p>
          </p:txBody>
        </p:sp>
        <p:sp>
          <p:nvSpPr>
            <p:cNvPr id="197" name="Text Box 85"/>
            <p:cNvSpPr txBox="1">
              <a:spLocks noChangeArrowheads="1"/>
            </p:cNvSpPr>
            <p:nvPr/>
          </p:nvSpPr>
          <p:spPr bwMode="auto">
            <a:xfrm>
              <a:off x="1609" y="1584"/>
              <a:ext cx="32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2</a:t>
              </a:r>
              <a:r>
                <a:rPr lang="en-US" altLang="zh-CN" sz="1400">
                  <a:latin typeface="Times New Roman" pitchFamily="18" charset="0"/>
                </a:rPr>
                <a:t>→y</a:t>
              </a:r>
            </a:p>
          </p:txBody>
        </p:sp>
        <p:sp>
          <p:nvSpPr>
            <p:cNvPr id="198" name="Text Box 86"/>
            <p:cNvSpPr txBox="1">
              <a:spLocks noChangeArrowheads="1"/>
            </p:cNvSpPr>
            <p:nvPr/>
          </p:nvSpPr>
          <p:spPr bwMode="auto">
            <a:xfrm>
              <a:off x="1803" y="1824"/>
              <a:ext cx="405"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DR→x</a:t>
              </a:r>
            </a:p>
          </p:txBody>
        </p:sp>
        <p:sp>
          <p:nvSpPr>
            <p:cNvPr id="199" name="Text Box 87"/>
            <p:cNvSpPr txBox="1">
              <a:spLocks noChangeArrowheads="1"/>
            </p:cNvSpPr>
            <p:nvPr/>
          </p:nvSpPr>
          <p:spPr bwMode="auto">
            <a:xfrm>
              <a:off x="1990" y="1584"/>
              <a:ext cx="3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3</a:t>
              </a:r>
              <a:r>
                <a:rPr lang="en-US" altLang="zh-CN" sz="1400">
                  <a:latin typeface="Times New Roman" pitchFamily="18" charset="0"/>
                </a:rPr>
                <a:t>→y</a:t>
              </a:r>
            </a:p>
          </p:txBody>
        </p:sp>
        <p:sp>
          <p:nvSpPr>
            <p:cNvPr id="200" name="Text Box 88"/>
            <p:cNvSpPr txBox="1">
              <a:spLocks noChangeArrowheads="1"/>
            </p:cNvSpPr>
            <p:nvPr/>
          </p:nvSpPr>
          <p:spPr bwMode="auto">
            <a:xfrm>
              <a:off x="2270" y="1813"/>
              <a:ext cx="15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01" name="Text Box 89"/>
            <p:cNvSpPr txBox="1">
              <a:spLocks noChangeArrowheads="1"/>
            </p:cNvSpPr>
            <p:nvPr/>
          </p:nvSpPr>
          <p:spPr bwMode="auto">
            <a:xfrm>
              <a:off x="2471" y="1584"/>
              <a:ext cx="115"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M</a:t>
              </a:r>
            </a:p>
          </p:txBody>
        </p:sp>
        <p:sp>
          <p:nvSpPr>
            <p:cNvPr id="202" name="Text Box 90"/>
            <p:cNvSpPr txBox="1">
              <a:spLocks noChangeArrowheads="1"/>
            </p:cNvSpPr>
            <p:nvPr/>
          </p:nvSpPr>
          <p:spPr bwMode="auto">
            <a:xfrm>
              <a:off x="2644" y="1813"/>
              <a:ext cx="13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03" name="Text Box 91"/>
            <p:cNvSpPr txBox="1">
              <a:spLocks noChangeArrowheads="1"/>
            </p:cNvSpPr>
            <p:nvPr/>
          </p:nvSpPr>
          <p:spPr bwMode="auto">
            <a:xfrm>
              <a:off x="2729" y="1584"/>
              <a:ext cx="367"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RD(D)’</a:t>
              </a:r>
            </a:p>
          </p:txBody>
        </p:sp>
        <p:sp>
          <p:nvSpPr>
            <p:cNvPr id="204" name="Text Box 92"/>
            <p:cNvSpPr txBox="1">
              <a:spLocks noChangeArrowheads="1"/>
            </p:cNvSpPr>
            <p:nvPr/>
          </p:nvSpPr>
          <p:spPr bwMode="auto">
            <a:xfrm>
              <a:off x="2938" y="1813"/>
              <a:ext cx="422"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LDDR</a:t>
              </a:r>
              <a:r>
                <a:rPr lang="en-US" altLang="zh-CN" sz="1400" baseline="30000">
                  <a:latin typeface="Times New Roman" pitchFamily="18" charset="0"/>
                </a:rPr>
                <a:t>’</a:t>
              </a:r>
              <a:endParaRPr lang="en-US" altLang="zh-CN" sz="1400">
                <a:latin typeface="Times New Roman" pitchFamily="18" charset="0"/>
              </a:endParaRPr>
            </a:p>
          </p:txBody>
        </p:sp>
        <p:sp>
          <p:nvSpPr>
            <p:cNvPr id="205" name="Text Box 93"/>
            <p:cNvSpPr txBox="1">
              <a:spLocks noChangeArrowheads="1"/>
            </p:cNvSpPr>
            <p:nvPr/>
          </p:nvSpPr>
          <p:spPr bwMode="auto">
            <a:xfrm>
              <a:off x="3133" y="1584"/>
              <a:ext cx="32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LDIR’</a:t>
              </a:r>
            </a:p>
          </p:txBody>
        </p:sp>
        <p:sp>
          <p:nvSpPr>
            <p:cNvPr id="206" name="Text Box 94"/>
            <p:cNvSpPr txBox="1">
              <a:spLocks noChangeArrowheads="1"/>
            </p:cNvSpPr>
            <p:nvPr/>
          </p:nvSpPr>
          <p:spPr bwMode="auto">
            <a:xfrm>
              <a:off x="3319" y="1813"/>
              <a:ext cx="33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LDAR</a:t>
              </a:r>
              <a:r>
                <a:rPr lang="en-US" altLang="zh-CN" sz="1400" baseline="30000">
                  <a:latin typeface="Times New Roman" pitchFamily="18" charset="0"/>
                </a:rPr>
                <a:t>’</a:t>
              </a:r>
              <a:endParaRPr lang="en-US" altLang="zh-CN" sz="1400">
                <a:latin typeface="Times New Roman" pitchFamily="18" charset="0"/>
              </a:endParaRPr>
            </a:p>
          </p:txBody>
        </p:sp>
        <p:sp>
          <p:nvSpPr>
            <p:cNvPr id="207" name="Text Box 95"/>
            <p:cNvSpPr txBox="1">
              <a:spLocks noChangeArrowheads="1"/>
            </p:cNvSpPr>
            <p:nvPr/>
          </p:nvSpPr>
          <p:spPr bwMode="auto">
            <a:xfrm>
              <a:off x="3564" y="1584"/>
              <a:ext cx="32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PC+1</a:t>
              </a:r>
              <a:endParaRPr lang="en-US" altLang="zh-CN" sz="1400" baseline="-25000">
                <a:latin typeface="Times New Roman" pitchFamily="18" charset="0"/>
              </a:endParaRPr>
            </a:p>
          </p:txBody>
        </p:sp>
        <p:sp>
          <p:nvSpPr>
            <p:cNvPr id="208" name="Text Box 96"/>
            <p:cNvSpPr txBox="1">
              <a:spLocks noChangeArrowheads="1"/>
            </p:cNvSpPr>
            <p:nvPr/>
          </p:nvSpPr>
          <p:spPr bwMode="auto">
            <a:xfrm>
              <a:off x="3823" y="1813"/>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P</a:t>
              </a:r>
              <a:r>
                <a:rPr lang="en-US" altLang="zh-CN" sz="1400" baseline="-25000">
                  <a:latin typeface="Times New Roman" pitchFamily="18" charset="0"/>
                </a:rPr>
                <a:t>1</a:t>
              </a:r>
            </a:p>
          </p:txBody>
        </p:sp>
        <p:sp>
          <p:nvSpPr>
            <p:cNvPr id="209" name="Text Box 97"/>
            <p:cNvSpPr txBox="1">
              <a:spLocks noChangeArrowheads="1"/>
            </p:cNvSpPr>
            <p:nvPr/>
          </p:nvSpPr>
          <p:spPr bwMode="auto">
            <a:xfrm>
              <a:off x="4002" y="1813"/>
              <a:ext cx="115"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P</a:t>
              </a:r>
              <a:r>
                <a:rPr lang="en-US" altLang="zh-CN" sz="1400" baseline="-25000">
                  <a:latin typeface="Times New Roman" pitchFamily="18" charset="0"/>
                </a:rPr>
                <a:t>2</a:t>
              </a:r>
            </a:p>
          </p:txBody>
        </p:sp>
        <p:sp>
          <p:nvSpPr>
            <p:cNvPr id="210" name="Text Box 98"/>
            <p:cNvSpPr txBox="1">
              <a:spLocks noChangeArrowheads="1"/>
            </p:cNvSpPr>
            <p:nvPr/>
          </p:nvSpPr>
          <p:spPr bwMode="auto">
            <a:xfrm>
              <a:off x="4304" y="1691"/>
              <a:ext cx="46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直接地址</a:t>
              </a:r>
            </a:p>
          </p:txBody>
        </p:sp>
        <p:sp>
          <p:nvSpPr>
            <p:cNvPr id="211" name="Text Box 99"/>
            <p:cNvSpPr txBox="1">
              <a:spLocks noChangeArrowheads="1"/>
            </p:cNvSpPr>
            <p:nvPr/>
          </p:nvSpPr>
          <p:spPr bwMode="auto">
            <a:xfrm>
              <a:off x="1925" y="2435"/>
              <a:ext cx="48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操作控制</a:t>
              </a:r>
            </a:p>
          </p:txBody>
        </p:sp>
        <p:sp>
          <p:nvSpPr>
            <p:cNvPr id="212" name="Text Box 100"/>
            <p:cNvSpPr txBox="1">
              <a:spLocks noChangeArrowheads="1"/>
            </p:cNvSpPr>
            <p:nvPr/>
          </p:nvSpPr>
          <p:spPr bwMode="auto">
            <a:xfrm>
              <a:off x="4153" y="2435"/>
              <a:ext cx="48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顺序控制</a:t>
              </a:r>
            </a:p>
          </p:txBody>
        </p:sp>
        <p:sp>
          <p:nvSpPr>
            <p:cNvPr id="213" name="Line 101"/>
            <p:cNvSpPr>
              <a:spLocks noChangeShapeType="1"/>
            </p:cNvSpPr>
            <p:nvPr/>
          </p:nvSpPr>
          <p:spPr bwMode="auto">
            <a:xfrm>
              <a:off x="4944" y="2277"/>
              <a:ext cx="0" cy="3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 name="Line 102"/>
            <p:cNvSpPr>
              <a:spLocks noChangeShapeType="1"/>
            </p:cNvSpPr>
            <p:nvPr/>
          </p:nvSpPr>
          <p:spPr bwMode="auto">
            <a:xfrm flipH="1">
              <a:off x="482" y="2535"/>
              <a:ext cx="1366" cy="0"/>
            </a:xfrm>
            <a:prstGeom prst="line">
              <a:avLst/>
            </a:prstGeom>
            <a:noFill/>
            <a:ln w="9525">
              <a:solidFill>
                <a:srgbClr val="33CC33"/>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15" name="Line 103"/>
            <p:cNvSpPr>
              <a:spLocks noChangeShapeType="1"/>
            </p:cNvSpPr>
            <p:nvPr/>
          </p:nvSpPr>
          <p:spPr bwMode="auto">
            <a:xfrm flipH="1">
              <a:off x="2416" y="2528"/>
              <a:ext cx="1351" cy="0"/>
            </a:xfrm>
            <a:prstGeom prst="line">
              <a:avLst/>
            </a:prstGeom>
            <a:noFill/>
            <a:ln w="9525">
              <a:solidFill>
                <a:srgbClr val="33CC33"/>
              </a:solidFill>
              <a:round/>
              <a:headEnd type="stealth"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16" name="Line 104"/>
            <p:cNvSpPr>
              <a:spLocks noChangeShapeType="1"/>
            </p:cNvSpPr>
            <p:nvPr/>
          </p:nvSpPr>
          <p:spPr bwMode="auto">
            <a:xfrm flipH="1">
              <a:off x="3767" y="2528"/>
              <a:ext cx="331" cy="0"/>
            </a:xfrm>
            <a:prstGeom prst="line">
              <a:avLst/>
            </a:prstGeom>
            <a:noFill/>
            <a:ln w="9525">
              <a:solidFill>
                <a:schemeClr val="tx2"/>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17" name="Line 105"/>
            <p:cNvSpPr>
              <a:spLocks noChangeShapeType="1"/>
            </p:cNvSpPr>
            <p:nvPr/>
          </p:nvSpPr>
          <p:spPr bwMode="auto">
            <a:xfrm flipH="1">
              <a:off x="4608" y="2528"/>
              <a:ext cx="331" cy="0"/>
            </a:xfrm>
            <a:prstGeom prst="line">
              <a:avLst/>
            </a:prstGeom>
            <a:noFill/>
            <a:ln w="9525">
              <a:solidFill>
                <a:schemeClr val="tx2"/>
              </a:solidFill>
              <a:round/>
              <a:headEnd type="stealth"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4" name="组合 3"/>
          <p:cNvGrpSpPr/>
          <p:nvPr/>
        </p:nvGrpSpPr>
        <p:grpSpPr>
          <a:xfrm>
            <a:off x="3524388" y="3794127"/>
            <a:ext cx="5181600" cy="1020762"/>
            <a:chOff x="3524388" y="3794127"/>
            <a:chExt cx="5181600" cy="1020762"/>
          </a:xfrm>
        </p:grpSpPr>
        <p:sp>
          <p:nvSpPr>
            <p:cNvPr id="241" name="Rectangle 27"/>
            <p:cNvSpPr>
              <a:spLocks noChangeArrowheads="1"/>
            </p:cNvSpPr>
            <p:nvPr/>
          </p:nvSpPr>
          <p:spPr bwMode="auto">
            <a:xfrm>
              <a:off x="3861958" y="3794127"/>
              <a:ext cx="39163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r>
                <a:rPr kumimoji="1" lang="zh-CN" altLang="en-US" sz="2000" b="1">
                  <a:latin typeface="Times New Roman" pitchFamily="18" charset="0"/>
                </a:rPr>
                <a:t>第三条微指令的二进制编码</a:t>
              </a:r>
            </a:p>
          </p:txBody>
        </p:sp>
        <p:grpSp>
          <p:nvGrpSpPr>
            <p:cNvPr id="242" name="Group 28"/>
            <p:cNvGrpSpPr>
              <a:grpSpLocks/>
            </p:cNvGrpSpPr>
            <p:nvPr/>
          </p:nvGrpSpPr>
          <p:grpSpPr bwMode="auto">
            <a:xfrm>
              <a:off x="3524388" y="4205289"/>
              <a:ext cx="5181600" cy="609600"/>
              <a:chOff x="-3" y="4158"/>
              <a:chExt cx="1445" cy="984"/>
            </a:xfrm>
          </p:grpSpPr>
          <p:grpSp>
            <p:nvGrpSpPr>
              <p:cNvPr id="243" name="Group 29"/>
              <p:cNvGrpSpPr>
                <a:grpSpLocks/>
              </p:cNvGrpSpPr>
              <p:nvPr/>
            </p:nvGrpSpPr>
            <p:grpSpPr bwMode="auto">
              <a:xfrm>
                <a:off x="0" y="4161"/>
                <a:ext cx="1439" cy="978"/>
                <a:chOff x="0" y="4161"/>
                <a:chExt cx="1439" cy="978"/>
              </a:xfrm>
            </p:grpSpPr>
            <p:grpSp>
              <p:nvGrpSpPr>
                <p:cNvPr id="245" name="Group 30"/>
                <p:cNvGrpSpPr>
                  <a:grpSpLocks/>
                </p:cNvGrpSpPr>
                <p:nvPr/>
              </p:nvGrpSpPr>
              <p:grpSpPr bwMode="auto">
                <a:xfrm>
                  <a:off x="0" y="4161"/>
                  <a:ext cx="1039" cy="978"/>
                  <a:chOff x="0" y="4161"/>
                  <a:chExt cx="1039" cy="978"/>
                </a:xfrm>
              </p:grpSpPr>
              <p:sp>
                <p:nvSpPr>
                  <p:cNvPr id="252" name="Rectangle 31"/>
                  <p:cNvSpPr>
                    <a:spLocks noChangeArrowheads="1"/>
                  </p:cNvSpPr>
                  <p:nvPr/>
                </p:nvSpPr>
                <p:spPr bwMode="auto">
                  <a:xfrm>
                    <a:off x="0" y="4161"/>
                    <a:ext cx="1039"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l" eaLnBrk="1" hangingPunct="1"/>
                    <a:r>
                      <a:rPr kumimoji="1" lang="zh-CN" altLang="en-US" sz="2400" b="1">
                        <a:latin typeface="Times New Roman" pitchFamily="18" charset="0"/>
                      </a:rPr>
                      <a:t>010 001 001 100 00000</a:t>
                    </a:r>
                  </a:p>
                </p:txBody>
              </p:sp>
              <p:sp>
                <p:nvSpPr>
                  <p:cNvPr id="253" name="Rectangle 32"/>
                  <p:cNvSpPr>
                    <a:spLocks noChangeArrowheads="1"/>
                  </p:cNvSpPr>
                  <p:nvPr/>
                </p:nvSpPr>
                <p:spPr bwMode="auto">
                  <a:xfrm>
                    <a:off x="0" y="4161"/>
                    <a:ext cx="1039"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endParaRPr lang="zh-CN" altLang="en-US" sz="1600" b="1"/>
                  </a:p>
                </p:txBody>
              </p:sp>
            </p:grpSp>
            <p:grpSp>
              <p:nvGrpSpPr>
                <p:cNvPr id="246" name="Group 33"/>
                <p:cNvGrpSpPr>
                  <a:grpSpLocks/>
                </p:cNvGrpSpPr>
                <p:nvPr/>
              </p:nvGrpSpPr>
              <p:grpSpPr bwMode="auto">
                <a:xfrm>
                  <a:off x="1039" y="4161"/>
                  <a:ext cx="168" cy="978"/>
                  <a:chOff x="1039" y="4161"/>
                  <a:chExt cx="168" cy="978"/>
                </a:xfrm>
              </p:grpSpPr>
              <p:sp>
                <p:nvSpPr>
                  <p:cNvPr id="250" name="Rectangle 34"/>
                  <p:cNvSpPr>
                    <a:spLocks noChangeArrowheads="1"/>
                  </p:cNvSpPr>
                  <p:nvPr/>
                </p:nvSpPr>
                <p:spPr bwMode="auto">
                  <a:xfrm>
                    <a:off x="1039" y="4161"/>
                    <a:ext cx="168"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l" eaLnBrk="1" hangingPunct="1"/>
                    <a:r>
                      <a:rPr kumimoji="1" lang="zh-CN" altLang="en-US" sz="2400" b="1">
                        <a:latin typeface="Times New Roman" pitchFamily="18" charset="0"/>
                      </a:rPr>
                      <a:t>01</a:t>
                    </a:r>
                  </a:p>
                </p:txBody>
              </p:sp>
              <p:sp>
                <p:nvSpPr>
                  <p:cNvPr id="251" name="Rectangle 35"/>
                  <p:cNvSpPr>
                    <a:spLocks noChangeArrowheads="1"/>
                  </p:cNvSpPr>
                  <p:nvPr/>
                </p:nvSpPr>
                <p:spPr bwMode="auto">
                  <a:xfrm>
                    <a:off x="1039" y="4161"/>
                    <a:ext cx="168"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endParaRPr lang="zh-CN" altLang="en-US" sz="1600" b="1"/>
                  </a:p>
                </p:txBody>
              </p:sp>
            </p:grpSp>
            <p:grpSp>
              <p:nvGrpSpPr>
                <p:cNvPr id="247" name="Group 36"/>
                <p:cNvGrpSpPr>
                  <a:grpSpLocks/>
                </p:cNvGrpSpPr>
                <p:nvPr/>
              </p:nvGrpSpPr>
              <p:grpSpPr bwMode="auto">
                <a:xfrm>
                  <a:off x="1207" y="4161"/>
                  <a:ext cx="232" cy="978"/>
                  <a:chOff x="1207" y="4161"/>
                  <a:chExt cx="232" cy="978"/>
                </a:xfrm>
              </p:grpSpPr>
              <p:sp>
                <p:nvSpPr>
                  <p:cNvPr id="248" name="Rectangle 37"/>
                  <p:cNvSpPr>
                    <a:spLocks noChangeArrowheads="1"/>
                  </p:cNvSpPr>
                  <p:nvPr/>
                </p:nvSpPr>
                <p:spPr bwMode="auto">
                  <a:xfrm>
                    <a:off x="1207" y="4161"/>
                    <a:ext cx="232"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l" eaLnBrk="1" hangingPunct="1"/>
                    <a:r>
                      <a:rPr kumimoji="1" lang="zh-CN" altLang="en-US" sz="2400" b="1">
                        <a:latin typeface="Times New Roman" pitchFamily="18" charset="0"/>
                      </a:rPr>
                      <a:t>0000</a:t>
                    </a:r>
                  </a:p>
                </p:txBody>
              </p:sp>
              <p:sp>
                <p:nvSpPr>
                  <p:cNvPr id="249" name="Rectangle 38"/>
                  <p:cNvSpPr>
                    <a:spLocks noChangeArrowheads="1"/>
                  </p:cNvSpPr>
                  <p:nvPr/>
                </p:nvSpPr>
                <p:spPr bwMode="auto">
                  <a:xfrm>
                    <a:off x="1207" y="4161"/>
                    <a:ext cx="232"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endParaRPr lang="zh-CN" altLang="en-US" sz="1600" b="1"/>
                  </a:p>
                </p:txBody>
              </p:sp>
            </p:grpSp>
          </p:grpSp>
          <p:sp>
            <p:nvSpPr>
              <p:cNvPr id="244" name="Rectangle 39"/>
              <p:cNvSpPr>
                <a:spLocks noChangeArrowheads="1"/>
              </p:cNvSpPr>
              <p:nvPr/>
            </p:nvSpPr>
            <p:spPr bwMode="auto">
              <a:xfrm>
                <a:off x="-3" y="4158"/>
                <a:ext cx="1445" cy="984"/>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endParaRPr lang="zh-CN" altLang="en-US" sz="1600" b="1"/>
              </a:p>
            </p:txBody>
          </p:sp>
        </p:grpSp>
        <p:sp>
          <p:nvSpPr>
            <p:cNvPr id="254" name="Text Box 63"/>
            <p:cNvSpPr txBox="1">
              <a:spLocks noChangeArrowheads="1"/>
            </p:cNvSpPr>
            <p:nvPr/>
          </p:nvSpPr>
          <p:spPr bwMode="auto">
            <a:xfrm>
              <a:off x="8032807" y="3854451"/>
              <a:ext cx="6270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en-US" altLang="zh-CN" sz="1400" b="1"/>
                <a:t>1001</a:t>
              </a:r>
            </a:p>
          </p:txBody>
        </p:sp>
      </p:grpSp>
      <p:sp>
        <p:nvSpPr>
          <p:cNvPr id="3" name="日期占位符 2"/>
          <p:cNvSpPr>
            <a:spLocks noGrp="1"/>
          </p:cNvSpPr>
          <p:nvPr>
            <p:ph type="dt" sz="half" idx="10"/>
          </p:nvPr>
        </p:nvSpPr>
        <p:spPr/>
        <p:txBody>
          <a:bodyPr/>
          <a:lstStyle/>
          <a:p>
            <a:pPr>
              <a:defRPr/>
            </a:pPr>
            <a:fld id="{0F6AE742-CA55-4EE5-85E3-319A6A924BFF}" type="datetime11">
              <a:rPr lang="zh-CN" altLang="en-US" smtClean="0"/>
              <a:t>09:11:08</a:t>
            </a:fld>
            <a:endParaRPr lang="en-US" altLang="zh-CN"/>
          </a:p>
        </p:txBody>
      </p:sp>
      <p:sp>
        <p:nvSpPr>
          <p:cNvPr id="6" name="灯片编号占位符 5"/>
          <p:cNvSpPr>
            <a:spLocks noGrp="1"/>
          </p:cNvSpPr>
          <p:nvPr>
            <p:ph type="sldNum" sz="quarter" idx="12"/>
          </p:nvPr>
        </p:nvSpPr>
        <p:spPr/>
        <p:txBody>
          <a:bodyPr/>
          <a:lstStyle/>
          <a:p>
            <a:pPr>
              <a:defRPr/>
            </a:pPr>
            <a:fld id="{128B08FC-01B2-4106-965F-E3782BA43ADA}" type="slidenum">
              <a:rPr lang="en-US" altLang="zh-CN" smtClean="0"/>
              <a:pPr>
                <a:defRPr/>
              </a:pPr>
              <a:t>75</a:t>
            </a:fld>
            <a:endParaRPr lang="en-US" altLang="zh-CN"/>
          </a:p>
        </p:txBody>
      </p:sp>
    </p:spTree>
    <p:extLst>
      <p:ext uri="{BB962C8B-B14F-4D97-AF65-F5344CB8AC3E}">
        <p14:creationId xmlns:p14="http://schemas.microsoft.com/office/powerpoint/2010/main" val="13680569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5" fill="hold" grpId="0" nodeType="clickEffect">
                                  <p:stCondLst>
                                    <p:cond delay="0"/>
                                  </p:stCondLst>
                                  <p:childTnLst>
                                    <p:set>
                                      <p:cBhvr>
                                        <p:cTn id="10" dur="1" fill="hold">
                                          <p:stCondLst>
                                            <p:cond delay="0"/>
                                          </p:stCondLst>
                                        </p:cTn>
                                        <p:tgtEl>
                                          <p:spTgt spid="264227"/>
                                        </p:tgtEl>
                                        <p:attrNameLst>
                                          <p:attrName>style.visibility</p:attrName>
                                        </p:attrNameLst>
                                      </p:cBhvr>
                                      <p:to>
                                        <p:strVal val="visible"/>
                                      </p:to>
                                    </p:set>
                                    <p:animEffect transition="in" filter="blinds(vertical)">
                                      <p:cBhvr>
                                        <p:cTn id="11" dur="500"/>
                                        <p:tgtEl>
                                          <p:spTgt spid="26422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227"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3"/>
          <p:cNvGrpSpPr>
            <a:grpSpLocks/>
          </p:cNvGrpSpPr>
          <p:nvPr/>
        </p:nvGrpSpPr>
        <p:grpSpPr bwMode="auto">
          <a:xfrm>
            <a:off x="437415" y="440532"/>
            <a:ext cx="2749550" cy="4267200"/>
            <a:chOff x="399" y="1440"/>
            <a:chExt cx="1732" cy="2688"/>
          </a:xfrm>
        </p:grpSpPr>
        <p:sp>
          <p:nvSpPr>
            <p:cNvPr id="92167" name="AutoShape 4"/>
            <p:cNvSpPr>
              <a:spLocks noChangeArrowheads="1"/>
            </p:cNvSpPr>
            <p:nvPr/>
          </p:nvSpPr>
          <p:spPr bwMode="auto">
            <a:xfrm>
              <a:off x="880" y="1581"/>
              <a:ext cx="924" cy="295"/>
            </a:xfrm>
            <a:prstGeom prst="flowChartProcess">
              <a:avLst/>
            </a:prstGeom>
            <a:solidFill>
              <a:srgbClr val="CCFFFF"/>
            </a:solidFill>
            <a:ln w="9525">
              <a:solidFill>
                <a:srgbClr val="000000"/>
              </a:solidFill>
              <a:miter lim="800000"/>
              <a:headEnd/>
              <a:tailEnd/>
            </a:ln>
          </p:spPr>
          <p:txBody>
            <a:bodyPr lIns="0" tIns="14400" rIns="0" bIns="0"/>
            <a:lstStyle/>
            <a:p>
              <a:pPr algn="ctr"/>
              <a:r>
                <a:rPr lang="en-US" altLang="zh-CN" sz="1400" b="1">
                  <a:latin typeface="Times New Roman" pitchFamily="18" charset="0"/>
                </a:rPr>
                <a:t>PC→ABUS(I)</a:t>
              </a:r>
            </a:p>
            <a:p>
              <a:pPr algn="ctr"/>
              <a:r>
                <a:rPr lang="en-US" altLang="zh-CN" sz="1400" b="1">
                  <a:latin typeface="Times New Roman" pitchFamily="18" charset="0"/>
                </a:rPr>
                <a:t>IBUS→IR，PC+1</a:t>
              </a:r>
            </a:p>
          </p:txBody>
        </p:sp>
        <p:sp>
          <p:nvSpPr>
            <p:cNvPr id="92168" name="AutoShape 5"/>
            <p:cNvSpPr>
              <a:spLocks noChangeArrowheads="1"/>
            </p:cNvSpPr>
            <p:nvPr/>
          </p:nvSpPr>
          <p:spPr bwMode="auto">
            <a:xfrm>
              <a:off x="715" y="1991"/>
              <a:ext cx="1245" cy="272"/>
            </a:xfrm>
            <a:prstGeom prst="flowChartDecision">
              <a:avLst/>
            </a:prstGeom>
            <a:solidFill>
              <a:srgbClr val="FFFF99"/>
            </a:solidFill>
            <a:ln w="9525">
              <a:solidFill>
                <a:srgbClr val="000000"/>
              </a:solidFill>
              <a:miter lim="800000"/>
              <a:headEnd/>
              <a:tailEnd/>
            </a:ln>
          </p:spPr>
          <p:txBody>
            <a:bodyPr tIns="0" bIns="0"/>
            <a:lstStyle/>
            <a:p>
              <a:pPr algn="ctr"/>
              <a:r>
                <a:rPr lang="en-US" altLang="zh-CN" sz="1400" b="1">
                  <a:latin typeface="Times New Roman" pitchFamily="18" charset="0"/>
                </a:rPr>
                <a:t>P</a:t>
              </a:r>
              <a:r>
                <a:rPr lang="en-US" altLang="zh-CN" sz="1400" b="1" baseline="-25000">
                  <a:latin typeface="Times New Roman" pitchFamily="18" charset="0"/>
                </a:rPr>
                <a:t>1</a:t>
              </a:r>
              <a:endParaRPr lang="en-US" altLang="zh-CN" sz="1400" b="1">
                <a:latin typeface="Times New Roman" pitchFamily="18" charset="0"/>
              </a:endParaRPr>
            </a:p>
          </p:txBody>
        </p:sp>
        <p:sp>
          <p:nvSpPr>
            <p:cNvPr id="92169" name="Line 6"/>
            <p:cNvSpPr>
              <a:spLocks noChangeShapeType="1"/>
            </p:cNvSpPr>
            <p:nvPr/>
          </p:nvSpPr>
          <p:spPr bwMode="auto">
            <a:xfrm>
              <a:off x="1346" y="3633"/>
              <a:ext cx="0" cy="22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70" name="AutoShape 7"/>
            <p:cNvSpPr>
              <a:spLocks noChangeArrowheads="1"/>
            </p:cNvSpPr>
            <p:nvPr/>
          </p:nvSpPr>
          <p:spPr bwMode="auto">
            <a:xfrm>
              <a:off x="767" y="2414"/>
              <a:ext cx="1149" cy="169"/>
            </a:xfrm>
            <a:prstGeom prst="flowChartProcess">
              <a:avLst/>
            </a:prstGeom>
            <a:solidFill>
              <a:srgbClr val="CCFFFF"/>
            </a:solidFill>
            <a:ln w="9525">
              <a:solidFill>
                <a:srgbClr val="000000"/>
              </a:solidFill>
              <a:miter lim="800000"/>
              <a:headEnd/>
              <a:tailEnd/>
            </a:ln>
          </p:spPr>
          <p:txBody>
            <a:bodyPr lIns="0" tIns="0" rIns="0" bIns="0"/>
            <a:lstStyle/>
            <a:p>
              <a:pPr algn="ctr"/>
              <a:r>
                <a:rPr lang="zh-CN" altLang="en-US" sz="1400" b="1">
                  <a:latin typeface="Times New Roman" pitchFamily="18" charset="0"/>
                </a:rPr>
                <a:t>(</a:t>
              </a:r>
              <a:r>
                <a:rPr lang="en-US" altLang="zh-CN" sz="1400" b="1">
                  <a:latin typeface="Times New Roman" pitchFamily="18" charset="0"/>
                </a:rPr>
                <a:t>R</a:t>
              </a:r>
              <a:r>
                <a:rPr lang="en-US" altLang="zh-CN" sz="1400" b="1" baseline="-25000">
                  <a:latin typeface="Times New Roman" pitchFamily="18" charset="0"/>
                </a:rPr>
                <a:t>1</a:t>
              </a:r>
              <a:r>
                <a:rPr lang="en-US" altLang="zh-CN" sz="1400" b="1">
                  <a:latin typeface="Times New Roman" pitchFamily="18" charset="0"/>
                </a:rPr>
                <a:t>)＋(R</a:t>
              </a:r>
              <a:r>
                <a:rPr lang="en-US" altLang="zh-CN" sz="1400" b="1" baseline="-25000">
                  <a:latin typeface="Times New Roman" pitchFamily="18" charset="0"/>
                </a:rPr>
                <a:t>2</a:t>
              </a:r>
              <a:r>
                <a:rPr lang="en-US" altLang="zh-CN" sz="1400" b="1">
                  <a:latin typeface="Times New Roman" pitchFamily="18" charset="0"/>
                </a:rPr>
                <a:t>)→R</a:t>
              </a:r>
              <a:r>
                <a:rPr lang="en-US" altLang="zh-CN" sz="1400" b="1" baseline="-25000">
                  <a:latin typeface="Times New Roman" pitchFamily="18" charset="0"/>
                </a:rPr>
                <a:t>2</a:t>
              </a:r>
              <a:endParaRPr lang="en-US" altLang="zh-CN" sz="1400" b="1">
                <a:latin typeface="Times New Roman" pitchFamily="18" charset="0"/>
              </a:endParaRPr>
            </a:p>
          </p:txBody>
        </p:sp>
        <p:sp>
          <p:nvSpPr>
            <p:cNvPr id="92171" name="AutoShape 8"/>
            <p:cNvSpPr>
              <a:spLocks noChangeArrowheads="1"/>
            </p:cNvSpPr>
            <p:nvPr/>
          </p:nvSpPr>
          <p:spPr bwMode="auto">
            <a:xfrm>
              <a:off x="767" y="2762"/>
              <a:ext cx="1149" cy="169"/>
            </a:xfrm>
            <a:prstGeom prst="flowChartProcess">
              <a:avLst/>
            </a:prstGeom>
            <a:solidFill>
              <a:srgbClr val="CCFFFF"/>
            </a:solidFill>
            <a:ln w="9525">
              <a:solidFill>
                <a:srgbClr val="000000"/>
              </a:solidFill>
              <a:miter lim="800000"/>
              <a:headEnd/>
              <a:tailEnd/>
            </a:ln>
          </p:spPr>
          <p:txBody>
            <a:bodyPr tIns="0" bIns="0"/>
            <a:lstStyle/>
            <a:p>
              <a:pPr algn="ctr"/>
              <a:r>
                <a:rPr lang="zh-CN" altLang="en-US" sz="1400" b="1">
                  <a:latin typeface="Times New Roman" pitchFamily="18" charset="0"/>
                </a:rPr>
                <a:t>(</a:t>
              </a:r>
              <a:r>
                <a:rPr lang="en-US" altLang="zh-CN" sz="1400" b="1">
                  <a:latin typeface="Times New Roman" pitchFamily="18" charset="0"/>
                </a:rPr>
                <a:t>R</a:t>
              </a:r>
              <a:r>
                <a:rPr lang="en-US" altLang="zh-CN" sz="1400" b="1" baseline="-25000">
                  <a:latin typeface="Times New Roman" pitchFamily="18" charset="0"/>
                </a:rPr>
                <a:t>2</a:t>
              </a:r>
              <a:r>
                <a:rPr lang="en-US" altLang="zh-CN" sz="1400" b="1">
                  <a:latin typeface="Times New Roman" pitchFamily="18" charset="0"/>
                </a:rPr>
                <a:t>)＋(R</a:t>
              </a:r>
              <a:r>
                <a:rPr lang="en-US" altLang="zh-CN" sz="1400" b="1" baseline="-25000">
                  <a:latin typeface="Times New Roman" pitchFamily="18" charset="0"/>
                </a:rPr>
                <a:t>3</a:t>
              </a:r>
              <a:r>
                <a:rPr lang="en-US" altLang="zh-CN" sz="1400" b="1">
                  <a:latin typeface="Times New Roman" pitchFamily="18" charset="0"/>
                </a:rPr>
                <a:t>)→R</a:t>
              </a:r>
              <a:r>
                <a:rPr lang="en-US" altLang="zh-CN" sz="1400" b="1" baseline="-25000">
                  <a:latin typeface="Times New Roman" pitchFamily="18" charset="0"/>
                </a:rPr>
                <a:t>2</a:t>
              </a:r>
              <a:endParaRPr lang="en-US" altLang="zh-CN" sz="1400" b="1">
                <a:latin typeface="Times New Roman" pitchFamily="18" charset="0"/>
              </a:endParaRPr>
            </a:p>
          </p:txBody>
        </p:sp>
        <p:sp>
          <p:nvSpPr>
            <p:cNvPr id="92172" name="AutoShape 9"/>
            <p:cNvSpPr>
              <a:spLocks noChangeArrowheads="1"/>
            </p:cNvSpPr>
            <p:nvPr/>
          </p:nvSpPr>
          <p:spPr bwMode="auto">
            <a:xfrm>
              <a:off x="715" y="3047"/>
              <a:ext cx="1245" cy="272"/>
            </a:xfrm>
            <a:prstGeom prst="flowChartDecision">
              <a:avLst/>
            </a:prstGeom>
            <a:solidFill>
              <a:srgbClr val="FFFF99"/>
            </a:solidFill>
            <a:ln w="9525">
              <a:solidFill>
                <a:srgbClr val="000000"/>
              </a:solidFill>
              <a:miter lim="800000"/>
              <a:headEnd/>
              <a:tailEnd/>
            </a:ln>
          </p:spPr>
          <p:txBody>
            <a:bodyPr tIns="0" bIns="0"/>
            <a:lstStyle/>
            <a:p>
              <a:pPr algn="ctr"/>
              <a:r>
                <a:rPr lang="en-US" altLang="zh-CN" sz="1400" b="1">
                  <a:latin typeface="Times New Roman" pitchFamily="18" charset="0"/>
                </a:rPr>
                <a:t>P</a:t>
              </a:r>
              <a:r>
                <a:rPr lang="en-US" altLang="zh-CN" sz="1400" b="1" baseline="-25000">
                  <a:latin typeface="Times New Roman" pitchFamily="18" charset="0"/>
                </a:rPr>
                <a:t>2</a:t>
              </a:r>
              <a:endParaRPr lang="en-US" altLang="zh-CN" sz="1400" b="1">
                <a:latin typeface="Times New Roman" pitchFamily="18" charset="0"/>
              </a:endParaRPr>
            </a:p>
          </p:txBody>
        </p:sp>
        <p:sp>
          <p:nvSpPr>
            <p:cNvPr id="92173" name="AutoShape 10"/>
            <p:cNvSpPr>
              <a:spLocks noChangeArrowheads="1"/>
            </p:cNvSpPr>
            <p:nvPr/>
          </p:nvSpPr>
          <p:spPr bwMode="auto">
            <a:xfrm>
              <a:off x="767" y="3464"/>
              <a:ext cx="1149" cy="169"/>
            </a:xfrm>
            <a:prstGeom prst="flowChartProcess">
              <a:avLst/>
            </a:prstGeom>
            <a:solidFill>
              <a:srgbClr val="FF0000"/>
            </a:solidFill>
            <a:ln w="9525">
              <a:solidFill>
                <a:srgbClr val="000000"/>
              </a:solidFill>
              <a:miter lim="800000"/>
              <a:headEnd/>
              <a:tailEnd/>
            </a:ln>
          </p:spPr>
          <p:txBody>
            <a:bodyPr tIns="0" bIns="0"/>
            <a:lstStyle/>
            <a:p>
              <a:pPr algn="ctr"/>
              <a:r>
                <a:rPr lang="zh-CN" altLang="en-US" sz="1400" b="1">
                  <a:latin typeface="Times New Roman" pitchFamily="18" charset="0"/>
                </a:rPr>
                <a:t>(</a:t>
              </a:r>
              <a:r>
                <a:rPr lang="en-US" altLang="zh-CN" sz="1400" b="1">
                  <a:latin typeface="Times New Roman" pitchFamily="18" charset="0"/>
                </a:rPr>
                <a:t>R</a:t>
              </a:r>
              <a:r>
                <a:rPr lang="en-US" altLang="zh-CN" sz="1400" b="1" baseline="-25000">
                  <a:latin typeface="Times New Roman" pitchFamily="18" charset="0"/>
                </a:rPr>
                <a:t>2</a:t>
              </a:r>
              <a:r>
                <a:rPr lang="en-US" altLang="zh-CN" sz="1400" b="1">
                  <a:latin typeface="Times New Roman" pitchFamily="18" charset="0"/>
                </a:rPr>
                <a:t>)－(R</a:t>
              </a:r>
              <a:r>
                <a:rPr lang="en-US" altLang="zh-CN" sz="1400" b="1" baseline="-25000">
                  <a:latin typeface="Times New Roman" pitchFamily="18" charset="0"/>
                </a:rPr>
                <a:t>3</a:t>
              </a:r>
              <a:r>
                <a:rPr lang="en-US" altLang="zh-CN" sz="1400" b="1">
                  <a:latin typeface="Times New Roman" pitchFamily="18" charset="0"/>
                </a:rPr>
                <a:t>)→R</a:t>
              </a:r>
              <a:r>
                <a:rPr lang="en-US" altLang="zh-CN" sz="1400" b="1" baseline="-25000">
                  <a:latin typeface="Times New Roman" pitchFamily="18" charset="0"/>
                </a:rPr>
                <a:t>2</a:t>
              </a:r>
              <a:endParaRPr lang="en-US" altLang="zh-CN" sz="1400" b="1">
                <a:latin typeface="Times New Roman" pitchFamily="18" charset="0"/>
              </a:endParaRPr>
            </a:p>
          </p:txBody>
        </p:sp>
        <p:sp>
          <p:nvSpPr>
            <p:cNvPr id="92174" name="Line 11"/>
            <p:cNvSpPr>
              <a:spLocks noChangeShapeType="1"/>
            </p:cNvSpPr>
            <p:nvPr/>
          </p:nvSpPr>
          <p:spPr bwMode="auto">
            <a:xfrm>
              <a:off x="1346" y="1451"/>
              <a:ext cx="0" cy="13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2175" name="Line 12"/>
            <p:cNvSpPr>
              <a:spLocks noChangeShapeType="1"/>
            </p:cNvSpPr>
            <p:nvPr/>
          </p:nvSpPr>
          <p:spPr bwMode="auto">
            <a:xfrm>
              <a:off x="1346" y="1843"/>
              <a:ext cx="0" cy="141"/>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2176" name="Line 13"/>
            <p:cNvSpPr>
              <a:spLocks noChangeShapeType="1"/>
            </p:cNvSpPr>
            <p:nvPr/>
          </p:nvSpPr>
          <p:spPr bwMode="auto">
            <a:xfrm>
              <a:off x="1346" y="2262"/>
              <a:ext cx="0" cy="152"/>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2177" name="Line 14"/>
            <p:cNvSpPr>
              <a:spLocks noChangeShapeType="1"/>
            </p:cNvSpPr>
            <p:nvPr/>
          </p:nvSpPr>
          <p:spPr bwMode="auto">
            <a:xfrm>
              <a:off x="1346" y="2583"/>
              <a:ext cx="0" cy="17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2178" name="Line 15"/>
            <p:cNvSpPr>
              <a:spLocks noChangeShapeType="1"/>
            </p:cNvSpPr>
            <p:nvPr/>
          </p:nvSpPr>
          <p:spPr bwMode="auto">
            <a:xfrm>
              <a:off x="1346" y="2936"/>
              <a:ext cx="0" cy="109"/>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2179" name="Line 16"/>
            <p:cNvSpPr>
              <a:spLocks noChangeShapeType="1"/>
            </p:cNvSpPr>
            <p:nvPr/>
          </p:nvSpPr>
          <p:spPr bwMode="auto">
            <a:xfrm>
              <a:off x="1346" y="3317"/>
              <a:ext cx="0" cy="14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2180" name="Line 17"/>
            <p:cNvSpPr>
              <a:spLocks noChangeShapeType="1"/>
            </p:cNvSpPr>
            <p:nvPr/>
          </p:nvSpPr>
          <p:spPr bwMode="auto">
            <a:xfrm>
              <a:off x="1197" y="3861"/>
              <a:ext cx="28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1" name="Line 18"/>
            <p:cNvSpPr>
              <a:spLocks noChangeShapeType="1"/>
            </p:cNvSpPr>
            <p:nvPr/>
          </p:nvSpPr>
          <p:spPr bwMode="auto">
            <a:xfrm flipV="1">
              <a:off x="1127" y="3863"/>
              <a:ext cx="70" cy="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2" name="Line 19"/>
            <p:cNvSpPr>
              <a:spLocks noChangeShapeType="1"/>
            </p:cNvSpPr>
            <p:nvPr/>
          </p:nvSpPr>
          <p:spPr bwMode="auto">
            <a:xfrm flipV="1">
              <a:off x="1477" y="3836"/>
              <a:ext cx="71" cy="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3" name="Line 20"/>
            <p:cNvSpPr>
              <a:spLocks noChangeShapeType="1"/>
            </p:cNvSpPr>
            <p:nvPr/>
          </p:nvSpPr>
          <p:spPr bwMode="auto">
            <a:xfrm flipH="1">
              <a:off x="399" y="3181"/>
              <a:ext cx="316"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2184" name="Line 21"/>
            <p:cNvSpPr>
              <a:spLocks noChangeShapeType="1"/>
            </p:cNvSpPr>
            <p:nvPr/>
          </p:nvSpPr>
          <p:spPr bwMode="auto">
            <a:xfrm>
              <a:off x="408" y="3181"/>
              <a:ext cx="0" cy="5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185" name="Line 22"/>
            <p:cNvSpPr>
              <a:spLocks noChangeShapeType="1"/>
            </p:cNvSpPr>
            <p:nvPr/>
          </p:nvSpPr>
          <p:spPr bwMode="auto">
            <a:xfrm>
              <a:off x="411" y="3753"/>
              <a:ext cx="938" cy="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92186" name="Text Box 23"/>
            <p:cNvSpPr txBox="1">
              <a:spLocks noChangeArrowheads="1"/>
            </p:cNvSpPr>
            <p:nvPr/>
          </p:nvSpPr>
          <p:spPr bwMode="auto">
            <a:xfrm>
              <a:off x="1743" y="1440"/>
              <a:ext cx="31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0000</a:t>
              </a:r>
            </a:p>
          </p:txBody>
        </p:sp>
        <p:sp>
          <p:nvSpPr>
            <p:cNvPr id="92187" name="Text Box 24"/>
            <p:cNvSpPr txBox="1">
              <a:spLocks noChangeArrowheads="1"/>
            </p:cNvSpPr>
            <p:nvPr/>
          </p:nvSpPr>
          <p:spPr bwMode="auto">
            <a:xfrm>
              <a:off x="1748" y="1889"/>
              <a:ext cx="31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0000</a:t>
              </a:r>
            </a:p>
          </p:txBody>
        </p:sp>
        <p:sp>
          <p:nvSpPr>
            <p:cNvPr id="92188" name="Text Box 25"/>
            <p:cNvSpPr txBox="1">
              <a:spLocks noChangeArrowheads="1"/>
            </p:cNvSpPr>
            <p:nvPr/>
          </p:nvSpPr>
          <p:spPr bwMode="auto">
            <a:xfrm>
              <a:off x="726" y="1445"/>
              <a:ext cx="40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RD(I)</a:t>
              </a:r>
            </a:p>
          </p:txBody>
        </p:sp>
        <p:sp>
          <p:nvSpPr>
            <p:cNvPr id="92189" name="Text Box 26"/>
            <p:cNvSpPr txBox="1">
              <a:spLocks noChangeArrowheads="1"/>
            </p:cNvSpPr>
            <p:nvPr/>
          </p:nvSpPr>
          <p:spPr bwMode="auto">
            <a:xfrm>
              <a:off x="1638" y="2278"/>
              <a:ext cx="31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1010</a:t>
              </a:r>
            </a:p>
          </p:txBody>
        </p:sp>
        <p:sp>
          <p:nvSpPr>
            <p:cNvPr id="92190" name="Text Box 27"/>
            <p:cNvSpPr txBox="1">
              <a:spLocks noChangeArrowheads="1"/>
            </p:cNvSpPr>
            <p:nvPr/>
          </p:nvSpPr>
          <p:spPr bwMode="auto">
            <a:xfrm>
              <a:off x="1647" y="2632"/>
              <a:ext cx="315"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1001</a:t>
              </a:r>
            </a:p>
          </p:txBody>
        </p:sp>
        <p:sp>
          <p:nvSpPr>
            <p:cNvPr id="92191" name="Text Box 28"/>
            <p:cNvSpPr txBox="1">
              <a:spLocks noChangeArrowheads="1"/>
            </p:cNvSpPr>
            <p:nvPr/>
          </p:nvSpPr>
          <p:spPr bwMode="auto">
            <a:xfrm>
              <a:off x="1638" y="2904"/>
              <a:ext cx="315"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0000</a:t>
              </a:r>
            </a:p>
          </p:txBody>
        </p:sp>
        <p:sp>
          <p:nvSpPr>
            <p:cNvPr id="92192" name="Text Box 29"/>
            <p:cNvSpPr txBox="1">
              <a:spLocks noChangeArrowheads="1"/>
            </p:cNvSpPr>
            <p:nvPr/>
          </p:nvSpPr>
          <p:spPr bwMode="auto">
            <a:xfrm>
              <a:off x="1629" y="3611"/>
              <a:ext cx="31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0000</a:t>
              </a:r>
            </a:p>
          </p:txBody>
        </p:sp>
        <p:sp>
          <p:nvSpPr>
            <p:cNvPr id="92193" name="Text Box 30"/>
            <p:cNvSpPr txBox="1">
              <a:spLocks noChangeArrowheads="1"/>
            </p:cNvSpPr>
            <p:nvPr/>
          </p:nvSpPr>
          <p:spPr bwMode="auto">
            <a:xfrm>
              <a:off x="1620" y="3339"/>
              <a:ext cx="316"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0001</a:t>
              </a:r>
            </a:p>
          </p:txBody>
        </p:sp>
        <p:sp>
          <p:nvSpPr>
            <p:cNvPr id="92194" name="Text Box 31"/>
            <p:cNvSpPr txBox="1">
              <a:spLocks noChangeArrowheads="1"/>
            </p:cNvSpPr>
            <p:nvPr/>
          </p:nvSpPr>
          <p:spPr bwMode="auto">
            <a:xfrm>
              <a:off x="972" y="3290"/>
              <a:ext cx="385"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C</a:t>
              </a:r>
              <a:r>
                <a:rPr lang="en-US" altLang="zh-CN" sz="1400" baseline="-25000">
                  <a:latin typeface="Times New Roman" pitchFamily="18" charset="0"/>
                </a:rPr>
                <a:t>y</a:t>
              </a:r>
              <a:r>
                <a:rPr lang="en-US" altLang="zh-CN" sz="1400">
                  <a:latin typeface="Times New Roman" pitchFamily="18" charset="0"/>
                </a:rPr>
                <a:t>＝0</a:t>
              </a:r>
            </a:p>
          </p:txBody>
        </p:sp>
        <p:sp>
          <p:nvSpPr>
            <p:cNvPr id="92195" name="Text Box 32"/>
            <p:cNvSpPr txBox="1">
              <a:spLocks noChangeArrowheads="1"/>
            </p:cNvSpPr>
            <p:nvPr/>
          </p:nvSpPr>
          <p:spPr bwMode="auto">
            <a:xfrm>
              <a:off x="455" y="3023"/>
              <a:ext cx="385"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C</a:t>
              </a:r>
              <a:r>
                <a:rPr lang="en-US" altLang="zh-CN" sz="1400" baseline="-25000">
                  <a:latin typeface="Times New Roman" pitchFamily="18" charset="0"/>
                </a:rPr>
                <a:t>y</a:t>
              </a:r>
              <a:r>
                <a:rPr lang="en-US" altLang="zh-CN" sz="1400">
                  <a:latin typeface="Times New Roman" pitchFamily="18" charset="0"/>
                </a:rPr>
                <a:t>＝1</a:t>
              </a:r>
            </a:p>
          </p:txBody>
        </p:sp>
        <p:sp>
          <p:nvSpPr>
            <p:cNvPr id="92196" name="Text Box 33"/>
            <p:cNvSpPr txBox="1">
              <a:spLocks noChangeArrowheads="1"/>
            </p:cNvSpPr>
            <p:nvPr/>
          </p:nvSpPr>
          <p:spPr bwMode="auto">
            <a:xfrm>
              <a:off x="453" y="3948"/>
              <a:ext cx="1678"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800"/>
                <a:t>十进制加法微程序流程图</a:t>
              </a:r>
              <a:r>
                <a:rPr lang="zh-CN" altLang="en-US" sz="1400"/>
                <a:t>　</a:t>
              </a:r>
            </a:p>
          </p:txBody>
        </p:sp>
      </p:grpSp>
      <p:sp>
        <p:nvSpPr>
          <p:cNvPr id="264228" name="Rectangle 36"/>
          <p:cNvSpPr>
            <a:spLocks noChangeArrowheads="1"/>
          </p:cNvSpPr>
          <p:nvPr/>
        </p:nvSpPr>
        <p:spPr bwMode="auto">
          <a:xfrm>
            <a:off x="3698035" y="1770857"/>
            <a:ext cx="423722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lang="zh-CN" altLang="en-US" sz="2000" b="1">
                <a:latin typeface="Times New Roman" pitchFamily="18" charset="0"/>
              </a:rPr>
              <a:t>（3）（</a:t>
            </a:r>
            <a:r>
              <a:rPr lang="en-US" altLang="zh-CN" sz="2000" b="1">
                <a:latin typeface="Times New Roman" pitchFamily="18" charset="0"/>
              </a:rPr>
              <a:t>C</a:t>
            </a:r>
            <a:r>
              <a:rPr lang="en-US" altLang="zh-CN" sz="1200" b="1">
                <a:latin typeface="Times New Roman" pitchFamily="18" charset="0"/>
              </a:rPr>
              <a:t>y</a:t>
            </a:r>
            <a:r>
              <a:rPr lang="en-US" altLang="zh-CN" sz="2000" b="1">
                <a:latin typeface="Times New Roman" pitchFamily="18" charset="0"/>
              </a:rPr>
              <a:t>＝0），0001</a:t>
            </a:r>
            <a:r>
              <a:rPr lang="zh-CN" altLang="en-US" sz="2000" b="1">
                <a:latin typeface="Times New Roman" pitchFamily="18" charset="0"/>
              </a:rPr>
              <a:t>微指令</a:t>
            </a:r>
          </a:p>
          <a:p>
            <a:pPr>
              <a:spcBef>
                <a:spcPct val="50000"/>
              </a:spcBef>
            </a:pPr>
            <a:r>
              <a:rPr lang="en-US" altLang="zh-CN" sz="2000" b="1">
                <a:latin typeface="Times New Roman" pitchFamily="18" charset="0"/>
              </a:rPr>
              <a:t>	R</a:t>
            </a:r>
            <a:r>
              <a:rPr lang="en-US" altLang="zh-CN" sz="2000" b="1" baseline="-25000">
                <a:latin typeface="Times New Roman" pitchFamily="18" charset="0"/>
              </a:rPr>
              <a:t>2</a:t>
            </a:r>
            <a:r>
              <a:rPr lang="en-US" altLang="zh-CN" sz="2000" b="1">
                <a:latin typeface="Times New Roman" pitchFamily="18" charset="0"/>
              </a:rPr>
              <a:t>→x，R</a:t>
            </a:r>
            <a:r>
              <a:rPr lang="en-US" altLang="zh-CN" sz="2000" b="1" baseline="-25000">
                <a:latin typeface="Times New Roman" pitchFamily="18" charset="0"/>
              </a:rPr>
              <a:t>3</a:t>
            </a:r>
            <a:r>
              <a:rPr lang="en-US" altLang="zh-CN" sz="2000" b="1">
                <a:latin typeface="Times New Roman" pitchFamily="18" charset="0"/>
              </a:rPr>
              <a:t>→y，－，LDR</a:t>
            </a:r>
            <a:r>
              <a:rPr lang="en-US" altLang="zh-CN" sz="2000" b="1" baseline="-25000">
                <a:latin typeface="Times New Roman" pitchFamily="18" charset="0"/>
              </a:rPr>
              <a:t>2</a:t>
            </a:r>
            <a:r>
              <a:rPr lang="en-US" altLang="zh-CN" sz="2000" b="1">
                <a:latin typeface="Times New Roman" pitchFamily="18" charset="0"/>
              </a:rPr>
              <a:t>’ </a:t>
            </a:r>
          </a:p>
          <a:p>
            <a:pPr>
              <a:spcBef>
                <a:spcPct val="50000"/>
              </a:spcBef>
            </a:pPr>
            <a:r>
              <a:rPr lang="en-US" altLang="zh-CN" sz="2000" b="1">
                <a:solidFill>
                  <a:srgbClr val="0D38EF"/>
                </a:solidFill>
                <a:latin typeface="Times New Roman" pitchFamily="18" charset="0"/>
              </a:rPr>
              <a:t>	</a:t>
            </a:r>
            <a:r>
              <a:rPr lang="zh-CN" altLang="en-US" sz="2000" b="1">
                <a:solidFill>
                  <a:srgbClr val="0D38EF"/>
                </a:solidFill>
                <a:latin typeface="Times New Roman" pitchFamily="18" charset="0"/>
              </a:rPr>
              <a:t>完成 (</a:t>
            </a:r>
            <a:r>
              <a:rPr lang="en-US" altLang="zh-CN" sz="2000" b="1">
                <a:solidFill>
                  <a:srgbClr val="0D38EF"/>
                </a:solidFill>
                <a:latin typeface="Times New Roman" pitchFamily="18" charset="0"/>
              </a:rPr>
              <a:t>R</a:t>
            </a:r>
            <a:r>
              <a:rPr lang="en-US" altLang="zh-CN" sz="2000" b="1" baseline="-25000">
                <a:solidFill>
                  <a:srgbClr val="0D38EF"/>
                </a:solidFill>
                <a:latin typeface="Times New Roman" pitchFamily="18" charset="0"/>
              </a:rPr>
              <a:t>2</a:t>
            </a:r>
            <a:r>
              <a:rPr lang="en-US" altLang="zh-CN" sz="2000" b="1">
                <a:solidFill>
                  <a:srgbClr val="0D38EF"/>
                </a:solidFill>
                <a:latin typeface="Times New Roman" pitchFamily="18" charset="0"/>
              </a:rPr>
              <a:t>)－(R</a:t>
            </a:r>
            <a:r>
              <a:rPr lang="en-US" altLang="zh-CN" sz="2000" b="1" baseline="-25000">
                <a:solidFill>
                  <a:srgbClr val="0D38EF"/>
                </a:solidFill>
                <a:latin typeface="Times New Roman" pitchFamily="18" charset="0"/>
              </a:rPr>
              <a:t>3</a:t>
            </a:r>
            <a:r>
              <a:rPr lang="en-US" altLang="zh-CN" sz="2000" b="1">
                <a:solidFill>
                  <a:srgbClr val="0D38EF"/>
                </a:solidFill>
                <a:latin typeface="Times New Roman" pitchFamily="18" charset="0"/>
              </a:rPr>
              <a:t>)→R</a:t>
            </a:r>
            <a:r>
              <a:rPr lang="en-US" altLang="zh-CN" sz="2000" b="1" baseline="-25000">
                <a:solidFill>
                  <a:srgbClr val="0D38EF"/>
                </a:solidFill>
                <a:latin typeface="Times New Roman" pitchFamily="18" charset="0"/>
              </a:rPr>
              <a:t>2</a:t>
            </a:r>
          </a:p>
        </p:txBody>
      </p:sp>
      <p:grpSp>
        <p:nvGrpSpPr>
          <p:cNvPr id="139" name="Group 4"/>
          <p:cNvGrpSpPr>
            <a:grpSpLocks/>
          </p:cNvGrpSpPr>
          <p:nvPr/>
        </p:nvGrpSpPr>
        <p:grpSpPr bwMode="auto">
          <a:xfrm>
            <a:off x="1138247" y="4977300"/>
            <a:ext cx="7127875" cy="1079500"/>
            <a:chOff x="480" y="1584"/>
            <a:chExt cx="4464" cy="1044"/>
          </a:xfrm>
        </p:grpSpPr>
        <p:sp>
          <p:nvSpPr>
            <p:cNvPr id="140" name="Rectangle 5"/>
            <p:cNvSpPr>
              <a:spLocks noChangeArrowheads="1"/>
            </p:cNvSpPr>
            <p:nvPr/>
          </p:nvSpPr>
          <p:spPr bwMode="auto">
            <a:xfrm>
              <a:off x="480" y="2120"/>
              <a:ext cx="4464" cy="165"/>
            </a:xfrm>
            <a:prstGeom prst="rect">
              <a:avLst/>
            </a:prstGeom>
            <a:solidFill>
              <a:schemeClr val="bg2"/>
            </a:solidFill>
            <a:ln w="9525">
              <a:solidFill>
                <a:srgbClr val="000000"/>
              </a:solidFill>
              <a:miter lim="800000"/>
              <a:headEnd/>
              <a:tailEnd/>
            </a:ln>
          </p:spPr>
          <p:txBody>
            <a:bodyPr/>
            <a:lstStyle/>
            <a:p>
              <a:pPr eaLnBrk="1" hangingPunct="1"/>
              <a:endParaRPr lang="zh-CN" altLang="en-US" sz="1600" b="1"/>
            </a:p>
          </p:txBody>
        </p:sp>
        <p:grpSp>
          <p:nvGrpSpPr>
            <p:cNvPr id="141" name="Group 6"/>
            <p:cNvGrpSpPr>
              <a:grpSpLocks/>
            </p:cNvGrpSpPr>
            <p:nvPr/>
          </p:nvGrpSpPr>
          <p:grpSpPr bwMode="auto">
            <a:xfrm>
              <a:off x="559" y="2106"/>
              <a:ext cx="4292" cy="186"/>
              <a:chOff x="3600" y="1970"/>
              <a:chExt cx="5970" cy="260"/>
            </a:xfrm>
          </p:grpSpPr>
          <p:sp>
            <p:nvSpPr>
              <p:cNvPr id="218" name="Text Box 7"/>
              <p:cNvSpPr txBox="1">
                <a:spLocks noChangeArrowheads="1"/>
              </p:cNvSpPr>
              <p:nvPr/>
            </p:nvSpPr>
            <p:spPr bwMode="auto">
              <a:xfrm>
                <a:off x="360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19" name="Text Box 8"/>
              <p:cNvSpPr txBox="1">
                <a:spLocks noChangeArrowheads="1"/>
              </p:cNvSpPr>
              <p:nvPr/>
            </p:nvSpPr>
            <p:spPr bwMode="auto">
              <a:xfrm>
                <a:off x="387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0" name="Text Box 9"/>
              <p:cNvSpPr txBox="1">
                <a:spLocks noChangeArrowheads="1"/>
              </p:cNvSpPr>
              <p:nvPr/>
            </p:nvSpPr>
            <p:spPr bwMode="auto">
              <a:xfrm>
                <a:off x="413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1" name="Text Box 10"/>
              <p:cNvSpPr txBox="1">
                <a:spLocks noChangeArrowheads="1"/>
              </p:cNvSpPr>
              <p:nvPr/>
            </p:nvSpPr>
            <p:spPr bwMode="auto">
              <a:xfrm>
                <a:off x="440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2" name="Text Box 11"/>
              <p:cNvSpPr txBox="1">
                <a:spLocks noChangeArrowheads="1"/>
              </p:cNvSpPr>
              <p:nvPr/>
            </p:nvSpPr>
            <p:spPr bwMode="auto">
              <a:xfrm>
                <a:off x="467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3" name="Text Box 12"/>
              <p:cNvSpPr txBox="1">
                <a:spLocks noChangeArrowheads="1"/>
              </p:cNvSpPr>
              <p:nvPr/>
            </p:nvSpPr>
            <p:spPr bwMode="auto">
              <a:xfrm>
                <a:off x="494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4" name="Text Box 13"/>
              <p:cNvSpPr txBox="1">
                <a:spLocks noChangeArrowheads="1"/>
              </p:cNvSpPr>
              <p:nvPr/>
            </p:nvSpPr>
            <p:spPr bwMode="auto">
              <a:xfrm>
                <a:off x="520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5" name="Text Box 14"/>
              <p:cNvSpPr txBox="1">
                <a:spLocks noChangeArrowheads="1"/>
              </p:cNvSpPr>
              <p:nvPr/>
            </p:nvSpPr>
            <p:spPr bwMode="auto">
              <a:xfrm>
                <a:off x="547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6" name="Text Box 15"/>
              <p:cNvSpPr txBox="1">
                <a:spLocks noChangeArrowheads="1"/>
              </p:cNvSpPr>
              <p:nvPr/>
            </p:nvSpPr>
            <p:spPr bwMode="auto">
              <a:xfrm>
                <a:off x="572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7" name="Text Box 16"/>
              <p:cNvSpPr txBox="1">
                <a:spLocks noChangeArrowheads="1"/>
              </p:cNvSpPr>
              <p:nvPr/>
            </p:nvSpPr>
            <p:spPr bwMode="auto">
              <a:xfrm>
                <a:off x="599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8" name="Text Box 17"/>
              <p:cNvSpPr txBox="1">
                <a:spLocks noChangeArrowheads="1"/>
              </p:cNvSpPr>
              <p:nvPr/>
            </p:nvSpPr>
            <p:spPr bwMode="auto">
              <a:xfrm>
                <a:off x="625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29" name="Text Box 18"/>
              <p:cNvSpPr txBox="1">
                <a:spLocks noChangeArrowheads="1"/>
              </p:cNvSpPr>
              <p:nvPr/>
            </p:nvSpPr>
            <p:spPr bwMode="auto">
              <a:xfrm>
                <a:off x="652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0" name="Text Box 19"/>
              <p:cNvSpPr txBox="1">
                <a:spLocks noChangeArrowheads="1"/>
              </p:cNvSpPr>
              <p:nvPr/>
            </p:nvSpPr>
            <p:spPr bwMode="auto">
              <a:xfrm>
                <a:off x="679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1" name="Text Box 20"/>
              <p:cNvSpPr txBox="1">
                <a:spLocks noChangeArrowheads="1"/>
              </p:cNvSpPr>
              <p:nvPr/>
            </p:nvSpPr>
            <p:spPr bwMode="auto">
              <a:xfrm>
                <a:off x="706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2" name="Text Box 21"/>
              <p:cNvSpPr txBox="1">
                <a:spLocks noChangeArrowheads="1"/>
              </p:cNvSpPr>
              <p:nvPr/>
            </p:nvSpPr>
            <p:spPr bwMode="auto">
              <a:xfrm>
                <a:off x="732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3" name="Text Box 22"/>
              <p:cNvSpPr txBox="1">
                <a:spLocks noChangeArrowheads="1"/>
              </p:cNvSpPr>
              <p:nvPr/>
            </p:nvSpPr>
            <p:spPr bwMode="auto">
              <a:xfrm>
                <a:off x="759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4" name="Text Box 23"/>
              <p:cNvSpPr txBox="1">
                <a:spLocks noChangeArrowheads="1"/>
              </p:cNvSpPr>
              <p:nvPr/>
            </p:nvSpPr>
            <p:spPr bwMode="auto">
              <a:xfrm>
                <a:off x="786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5" name="Text Box 24"/>
              <p:cNvSpPr txBox="1">
                <a:spLocks noChangeArrowheads="1"/>
              </p:cNvSpPr>
              <p:nvPr/>
            </p:nvSpPr>
            <p:spPr bwMode="auto">
              <a:xfrm>
                <a:off x="813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6" name="Text Box 25"/>
              <p:cNvSpPr txBox="1">
                <a:spLocks noChangeArrowheads="1"/>
              </p:cNvSpPr>
              <p:nvPr/>
            </p:nvSpPr>
            <p:spPr bwMode="auto">
              <a:xfrm>
                <a:off x="839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7" name="Text Box 26"/>
              <p:cNvSpPr txBox="1">
                <a:spLocks noChangeArrowheads="1"/>
              </p:cNvSpPr>
              <p:nvPr/>
            </p:nvSpPr>
            <p:spPr bwMode="auto">
              <a:xfrm>
                <a:off x="866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8" name="Text Box 27"/>
              <p:cNvSpPr txBox="1">
                <a:spLocks noChangeArrowheads="1"/>
              </p:cNvSpPr>
              <p:nvPr/>
            </p:nvSpPr>
            <p:spPr bwMode="auto">
              <a:xfrm>
                <a:off x="893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39" name="Text Box 28"/>
              <p:cNvSpPr txBox="1">
                <a:spLocks noChangeArrowheads="1"/>
              </p:cNvSpPr>
              <p:nvPr/>
            </p:nvSpPr>
            <p:spPr bwMode="auto">
              <a:xfrm>
                <a:off x="920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40" name="Text Box 29"/>
              <p:cNvSpPr txBox="1">
                <a:spLocks noChangeArrowheads="1"/>
              </p:cNvSpPr>
              <p:nvPr/>
            </p:nvSpPr>
            <p:spPr bwMode="auto">
              <a:xfrm>
                <a:off x="9460" y="1970"/>
                <a:ext cx="11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grpSp>
        <p:sp>
          <p:nvSpPr>
            <p:cNvPr id="142" name="Line 30"/>
            <p:cNvSpPr>
              <a:spLocks noChangeShapeType="1"/>
            </p:cNvSpPr>
            <p:nvPr/>
          </p:nvSpPr>
          <p:spPr bwMode="auto">
            <a:xfrm flipV="1">
              <a:off x="609"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43" name="Line 31"/>
            <p:cNvSpPr>
              <a:spLocks noChangeShapeType="1"/>
            </p:cNvSpPr>
            <p:nvPr/>
          </p:nvSpPr>
          <p:spPr bwMode="auto">
            <a:xfrm flipV="1">
              <a:off x="983"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44" name="Line 32"/>
            <p:cNvSpPr>
              <a:spLocks noChangeShapeType="1"/>
            </p:cNvSpPr>
            <p:nvPr/>
          </p:nvSpPr>
          <p:spPr bwMode="auto">
            <a:xfrm flipV="1">
              <a:off x="796"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45" name="Line 33"/>
            <p:cNvSpPr>
              <a:spLocks noChangeShapeType="1"/>
            </p:cNvSpPr>
            <p:nvPr/>
          </p:nvSpPr>
          <p:spPr bwMode="auto">
            <a:xfrm flipV="1">
              <a:off x="1364"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46" name="Line 34"/>
            <p:cNvSpPr>
              <a:spLocks noChangeShapeType="1"/>
            </p:cNvSpPr>
            <p:nvPr/>
          </p:nvSpPr>
          <p:spPr bwMode="auto">
            <a:xfrm flipV="1">
              <a:off x="1177"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47" name="Line 35"/>
            <p:cNvSpPr>
              <a:spLocks noChangeShapeType="1"/>
            </p:cNvSpPr>
            <p:nvPr/>
          </p:nvSpPr>
          <p:spPr bwMode="auto">
            <a:xfrm flipV="1">
              <a:off x="1752"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48" name="Line 36"/>
            <p:cNvSpPr>
              <a:spLocks noChangeShapeType="1"/>
            </p:cNvSpPr>
            <p:nvPr/>
          </p:nvSpPr>
          <p:spPr bwMode="auto">
            <a:xfrm flipV="1">
              <a:off x="1565"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49" name="Line 37"/>
            <p:cNvSpPr>
              <a:spLocks noChangeShapeType="1"/>
            </p:cNvSpPr>
            <p:nvPr/>
          </p:nvSpPr>
          <p:spPr bwMode="auto">
            <a:xfrm flipV="1">
              <a:off x="2133" y="1777"/>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0" name="Line 38"/>
            <p:cNvSpPr>
              <a:spLocks noChangeShapeType="1"/>
            </p:cNvSpPr>
            <p:nvPr/>
          </p:nvSpPr>
          <p:spPr bwMode="auto">
            <a:xfrm flipV="1">
              <a:off x="1946" y="1958"/>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1" name="Line 39"/>
            <p:cNvSpPr>
              <a:spLocks noChangeShapeType="1"/>
            </p:cNvSpPr>
            <p:nvPr/>
          </p:nvSpPr>
          <p:spPr bwMode="auto">
            <a:xfrm flipV="1">
              <a:off x="2507"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2" name="Line 40"/>
            <p:cNvSpPr>
              <a:spLocks noChangeShapeType="1"/>
            </p:cNvSpPr>
            <p:nvPr/>
          </p:nvSpPr>
          <p:spPr bwMode="auto">
            <a:xfrm flipV="1">
              <a:off x="2320"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3" name="Line 41"/>
            <p:cNvSpPr>
              <a:spLocks noChangeShapeType="1"/>
            </p:cNvSpPr>
            <p:nvPr/>
          </p:nvSpPr>
          <p:spPr bwMode="auto">
            <a:xfrm flipV="1">
              <a:off x="2888"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4" name="Line 42"/>
            <p:cNvSpPr>
              <a:spLocks noChangeShapeType="1"/>
            </p:cNvSpPr>
            <p:nvPr/>
          </p:nvSpPr>
          <p:spPr bwMode="auto">
            <a:xfrm flipV="1">
              <a:off x="2701"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5" name="Line 43"/>
            <p:cNvSpPr>
              <a:spLocks noChangeShapeType="1"/>
            </p:cNvSpPr>
            <p:nvPr/>
          </p:nvSpPr>
          <p:spPr bwMode="auto">
            <a:xfrm flipV="1">
              <a:off x="3276"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6" name="Line 44"/>
            <p:cNvSpPr>
              <a:spLocks noChangeShapeType="1"/>
            </p:cNvSpPr>
            <p:nvPr/>
          </p:nvSpPr>
          <p:spPr bwMode="auto">
            <a:xfrm flipV="1">
              <a:off x="3089"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7" name="Line 45"/>
            <p:cNvSpPr>
              <a:spLocks noChangeShapeType="1"/>
            </p:cNvSpPr>
            <p:nvPr/>
          </p:nvSpPr>
          <p:spPr bwMode="auto">
            <a:xfrm flipV="1">
              <a:off x="3657" y="1784"/>
              <a:ext cx="0" cy="336"/>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8" name="Line 46"/>
            <p:cNvSpPr>
              <a:spLocks noChangeShapeType="1"/>
            </p:cNvSpPr>
            <p:nvPr/>
          </p:nvSpPr>
          <p:spPr bwMode="auto">
            <a:xfrm flipV="1">
              <a:off x="3470"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59" name="Line 47"/>
            <p:cNvSpPr>
              <a:spLocks noChangeShapeType="1"/>
            </p:cNvSpPr>
            <p:nvPr/>
          </p:nvSpPr>
          <p:spPr bwMode="auto">
            <a:xfrm flipV="1">
              <a:off x="3866" y="1958"/>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0" name="Line 48"/>
            <p:cNvSpPr>
              <a:spLocks noChangeShapeType="1"/>
            </p:cNvSpPr>
            <p:nvPr/>
          </p:nvSpPr>
          <p:spPr bwMode="auto">
            <a:xfrm flipV="1">
              <a:off x="4038"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1" name="Line 49"/>
            <p:cNvSpPr>
              <a:spLocks noChangeShapeType="1"/>
            </p:cNvSpPr>
            <p:nvPr/>
          </p:nvSpPr>
          <p:spPr bwMode="auto">
            <a:xfrm flipV="1">
              <a:off x="4232" y="1958"/>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2" name="Line 50"/>
            <p:cNvSpPr>
              <a:spLocks noChangeShapeType="1"/>
            </p:cNvSpPr>
            <p:nvPr/>
          </p:nvSpPr>
          <p:spPr bwMode="auto">
            <a:xfrm flipV="1">
              <a:off x="4405"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3" name="Line 51"/>
            <p:cNvSpPr>
              <a:spLocks noChangeShapeType="1"/>
            </p:cNvSpPr>
            <p:nvPr/>
          </p:nvSpPr>
          <p:spPr bwMode="auto">
            <a:xfrm flipV="1">
              <a:off x="4635" y="1958"/>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4" name="Line 52"/>
            <p:cNvSpPr>
              <a:spLocks noChangeShapeType="1"/>
            </p:cNvSpPr>
            <p:nvPr/>
          </p:nvSpPr>
          <p:spPr bwMode="auto">
            <a:xfrm flipV="1">
              <a:off x="4807" y="1965"/>
              <a:ext cx="0" cy="157"/>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165" name="Line 53"/>
            <p:cNvSpPr>
              <a:spLocks noChangeShapeType="1"/>
            </p:cNvSpPr>
            <p:nvPr/>
          </p:nvSpPr>
          <p:spPr bwMode="auto">
            <a:xfrm>
              <a:off x="4153" y="2122"/>
              <a:ext cx="0" cy="165"/>
            </a:xfrm>
            <a:prstGeom prst="line">
              <a:avLst/>
            </a:prstGeom>
            <a:noFill/>
            <a:ln w="9525" cap="rnd">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6" name="Line 54"/>
            <p:cNvSpPr>
              <a:spLocks noChangeShapeType="1"/>
            </p:cNvSpPr>
            <p:nvPr/>
          </p:nvSpPr>
          <p:spPr bwMode="auto">
            <a:xfrm>
              <a:off x="3765" y="2120"/>
              <a:ext cx="0" cy="50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7" name="Line 55"/>
            <p:cNvSpPr>
              <a:spLocks noChangeShapeType="1"/>
            </p:cNvSpPr>
            <p:nvPr/>
          </p:nvSpPr>
          <p:spPr bwMode="auto">
            <a:xfrm>
              <a:off x="480" y="2285"/>
              <a:ext cx="0" cy="3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 name="Text Box 56"/>
            <p:cNvSpPr txBox="1">
              <a:spLocks noChangeArrowheads="1"/>
            </p:cNvSpPr>
            <p:nvPr/>
          </p:nvSpPr>
          <p:spPr bwMode="auto">
            <a:xfrm>
              <a:off x="573"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a:t>
              </a:r>
            </a:p>
          </p:txBody>
        </p:sp>
        <p:sp>
          <p:nvSpPr>
            <p:cNvPr id="169" name="Text Box 57"/>
            <p:cNvSpPr txBox="1">
              <a:spLocks noChangeArrowheads="1"/>
            </p:cNvSpPr>
            <p:nvPr/>
          </p:nvSpPr>
          <p:spPr bwMode="auto">
            <a:xfrm>
              <a:off x="767"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2</a:t>
              </a:r>
            </a:p>
          </p:txBody>
        </p:sp>
        <p:sp>
          <p:nvSpPr>
            <p:cNvPr id="170" name="Text Box 58"/>
            <p:cNvSpPr txBox="1">
              <a:spLocks noChangeArrowheads="1"/>
            </p:cNvSpPr>
            <p:nvPr/>
          </p:nvSpPr>
          <p:spPr bwMode="auto">
            <a:xfrm>
              <a:off x="954"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3</a:t>
              </a:r>
            </a:p>
          </p:txBody>
        </p:sp>
        <p:sp>
          <p:nvSpPr>
            <p:cNvPr id="171" name="Text Box 59"/>
            <p:cNvSpPr txBox="1">
              <a:spLocks noChangeArrowheads="1"/>
            </p:cNvSpPr>
            <p:nvPr/>
          </p:nvSpPr>
          <p:spPr bwMode="auto">
            <a:xfrm>
              <a:off x="1148"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4</a:t>
              </a:r>
            </a:p>
          </p:txBody>
        </p:sp>
        <p:sp>
          <p:nvSpPr>
            <p:cNvPr id="172" name="Text Box 60"/>
            <p:cNvSpPr txBox="1">
              <a:spLocks noChangeArrowheads="1"/>
            </p:cNvSpPr>
            <p:nvPr/>
          </p:nvSpPr>
          <p:spPr bwMode="auto">
            <a:xfrm>
              <a:off x="1342"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5</a:t>
              </a:r>
            </a:p>
          </p:txBody>
        </p:sp>
        <p:sp>
          <p:nvSpPr>
            <p:cNvPr id="173" name="Text Box 61"/>
            <p:cNvSpPr txBox="1">
              <a:spLocks noChangeArrowheads="1"/>
            </p:cNvSpPr>
            <p:nvPr/>
          </p:nvSpPr>
          <p:spPr bwMode="auto">
            <a:xfrm>
              <a:off x="1536"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6</a:t>
              </a:r>
            </a:p>
          </p:txBody>
        </p:sp>
        <p:sp>
          <p:nvSpPr>
            <p:cNvPr id="174" name="Text Box 62"/>
            <p:cNvSpPr txBox="1">
              <a:spLocks noChangeArrowheads="1"/>
            </p:cNvSpPr>
            <p:nvPr/>
          </p:nvSpPr>
          <p:spPr bwMode="auto">
            <a:xfrm>
              <a:off x="1723"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7</a:t>
              </a:r>
            </a:p>
          </p:txBody>
        </p:sp>
        <p:sp>
          <p:nvSpPr>
            <p:cNvPr id="175" name="Text Box 63"/>
            <p:cNvSpPr txBox="1">
              <a:spLocks noChangeArrowheads="1"/>
            </p:cNvSpPr>
            <p:nvPr/>
          </p:nvSpPr>
          <p:spPr bwMode="auto">
            <a:xfrm>
              <a:off x="1917"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8</a:t>
              </a:r>
            </a:p>
          </p:txBody>
        </p:sp>
        <p:sp>
          <p:nvSpPr>
            <p:cNvPr id="176" name="Text Box 64"/>
            <p:cNvSpPr txBox="1">
              <a:spLocks noChangeArrowheads="1"/>
            </p:cNvSpPr>
            <p:nvPr/>
          </p:nvSpPr>
          <p:spPr bwMode="auto">
            <a:xfrm>
              <a:off x="2097" y="2256"/>
              <a:ext cx="7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9</a:t>
              </a:r>
            </a:p>
          </p:txBody>
        </p:sp>
        <p:sp>
          <p:nvSpPr>
            <p:cNvPr id="177" name="Text Box 65"/>
            <p:cNvSpPr txBox="1">
              <a:spLocks noChangeArrowheads="1"/>
            </p:cNvSpPr>
            <p:nvPr/>
          </p:nvSpPr>
          <p:spPr bwMode="auto">
            <a:xfrm>
              <a:off x="2291" y="2256"/>
              <a:ext cx="122"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10</a:t>
              </a:r>
            </a:p>
          </p:txBody>
        </p:sp>
        <p:sp>
          <p:nvSpPr>
            <p:cNvPr id="178" name="Text Box 66"/>
            <p:cNvSpPr txBox="1">
              <a:spLocks noChangeArrowheads="1"/>
            </p:cNvSpPr>
            <p:nvPr/>
          </p:nvSpPr>
          <p:spPr bwMode="auto">
            <a:xfrm>
              <a:off x="2478" y="2256"/>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11</a:t>
              </a:r>
            </a:p>
          </p:txBody>
        </p:sp>
        <p:sp>
          <p:nvSpPr>
            <p:cNvPr id="179" name="Text Box 67"/>
            <p:cNvSpPr txBox="1">
              <a:spLocks noChangeArrowheads="1"/>
            </p:cNvSpPr>
            <p:nvPr/>
          </p:nvSpPr>
          <p:spPr bwMode="auto">
            <a:xfrm>
              <a:off x="2672" y="2256"/>
              <a:ext cx="15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12</a:t>
              </a:r>
            </a:p>
          </p:txBody>
        </p:sp>
        <p:sp>
          <p:nvSpPr>
            <p:cNvPr id="180" name="Text Box 68"/>
            <p:cNvSpPr txBox="1">
              <a:spLocks noChangeArrowheads="1"/>
            </p:cNvSpPr>
            <p:nvPr/>
          </p:nvSpPr>
          <p:spPr bwMode="auto">
            <a:xfrm>
              <a:off x="2866" y="2256"/>
              <a:ext cx="15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13</a:t>
              </a:r>
            </a:p>
          </p:txBody>
        </p:sp>
        <p:sp>
          <p:nvSpPr>
            <p:cNvPr id="181" name="Text Box 69"/>
            <p:cNvSpPr txBox="1">
              <a:spLocks noChangeArrowheads="1"/>
            </p:cNvSpPr>
            <p:nvPr/>
          </p:nvSpPr>
          <p:spPr bwMode="auto">
            <a:xfrm>
              <a:off x="3060" y="2256"/>
              <a:ext cx="15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14</a:t>
              </a:r>
            </a:p>
          </p:txBody>
        </p:sp>
        <p:sp>
          <p:nvSpPr>
            <p:cNvPr id="182" name="Text Box 70"/>
            <p:cNvSpPr txBox="1">
              <a:spLocks noChangeArrowheads="1"/>
            </p:cNvSpPr>
            <p:nvPr/>
          </p:nvSpPr>
          <p:spPr bwMode="auto">
            <a:xfrm>
              <a:off x="3247" y="2256"/>
              <a:ext cx="16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15</a:t>
              </a:r>
            </a:p>
          </p:txBody>
        </p:sp>
        <p:sp>
          <p:nvSpPr>
            <p:cNvPr id="183" name="Text Box 71"/>
            <p:cNvSpPr txBox="1">
              <a:spLocks noChangeArrowheads="1"/>
            </p:cNvSpPr>
            <p:nvPr/>
          </p:nvSpPr>
          <p:spPr bwMode="auto">
            <a:xfrm>
              <a:off x="3441" y="2256"/>
              <a:ext cx="14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16</a:t>
              </a:r>
            </a:p>
          </p:txBody>
        </p:sp>
        <p:sp>
          <p:nvSpPr>
            <p:cNvPr id="184" name="Text Box 72"/>
            <p:cNvSpPr txBox="1">
              <a:spLocks noChangeArrowheads="1"/>
            </p:cNvSpPr>
            <p:nvPr/>
          </p:nvSpPr>
          <p:spPr bwMode="auto">
            <a:xfrm>
              <a:off x="3635" y="2256"/>
              <a:ext cx="13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17</a:t>
              </a:r>
            </a:p>
          </p:txBody>
        </p:sp>
        <p:sp>
          <p:nvSpPr>
            <p:cNvPr id="185" name="Text Box 73"/>
            <p:cNvSpPr txBox="1">
              <a:spLocks noChangeArrowheads="1"/>
            </p:cNvSpPr>
            <p:nvPr/>
          </p:nvSpPr>
          <p:spPr bwMode="auto">
            <a:xfrm>
              <a:off x="3792" y="2256"/>
              <a:ext cx="15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18</a:t>
              </a:r>
            </a:p>
          </p:txBody>
        </p:sp>
        <p:sp>
          <p:nvSpPr>
            <p:cNvPr id="186" name="Text Box 74"/>
            <p:cNvSpPr txBox="1">
              <a:spLocks noChangeArrowheads="1"/>
            </p:cNvSpPr>
            <p:nvPr/>
          </p:nvSpPr>
          <p:spPr bwMode="auto">
            <a:xfrm>
              <a:off x="3984" y="2256"/>
              <a:ext cx="115"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19</a:t>
              </a:r>
            </a:p>
          </p:txBody>
        </p:sp>
        <p:sp>
          <p:nvSpPr>
            <p:cNvPr id="187" name="Text Box 75"/>
            <p:cNvSpPr txBox="1">
              <a:spLocks noChangeArrowheads="1"/>
            </p:cNvSpPr>
            <p:nvPr/>
          </p:nvSpPr>
          <p:spPr bwMode="auto">
            <a:xfrm>
              <a:off x="4211" y="2256"/>
              <a:ext cx="15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20</a:t>
              </a:r>
            </a:p>
          </p:txBody>
        </p:sp>
        <p:sp>
          <p:nvSpPr>
            <p:cNvPr id="188" name="Text Box 76"/>
            <p:cNvSpPr txBox="1">
              <a:spLocks noChangeArrowheads="1"/>
            </p:cNvSpPr>
            <p:nvPr/>
          </p:nvSpPr>
          <p:spPr bwMode="auto">
            <a:xfrm>
              <a:off x="4405" y="2256"/>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21</a:t>
              </a:r>
            </a:p>
          </p:txBody>
        </p:sp>
        <p:sp>
          <p:nvSpPr>
            <p:cNvPr id="189" name="Text Box 77"/>
            <p:cNvSpPr txBox="1">
              <a:spLocks noChangeArrowheads="1"/>
            </p:cNvSpPr>
            <p:nvPr/>
          </p:nvSpPr>
          <p:spPr bwMode="auto">
            <a:xfrm>
              <a:off x="4599" y="2256"/>
              <a:ext cx="15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22</a:t>
              </a:r>
            </a:p>
          </p:txBody>
        </p:sp>
        <p:sp>
          <p:nvSpPr>
            <p:cNvPr id="190" name="Text Box 78"/>
            <p:cNvSpPr txBox="1">
              <a:spLocks noChangeArrowheads="1"/>
            </p:cNvSpPr>
            <p:nvPr/>
          </p:nvSpPr>
          <p:spPr bwMode="auto">
            <a:xfrm>
              <a:off x="4786" y="2256"/>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23</a:t>
              </a:r>
            </a:p>
          </p:txBody>
        </p:sp>
        <p:sp>
          <p:nvSpPr>
            <p:cNvPr id="191" name="Text Box 79"/>
            <p:cNvSpPr txBox="1">
              <a:spLocks noChangeArrowheads="1"/>
            </p:cNvSpPr>
            <p:nvPr/>
          </p:nvSpPr>
          <p:spPr bwMode="auto">
            <a:xfrm>
              <a:off x="480" y="1584"/>
              <a:ext cx="33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LDR</a:t>
              </a:r>
              <a:r>
                <a:rPr lang="en-US" altLang="zh-CN" sz="1400" baseline="30000">
                  <a:latin typeface="Times New Roman" pitchFamily="18" charset="0"/>
                </a:rPr>
                <a:t>’</a:t>
              </a:r>
              <a:r>
                <a:rPr lang="en-US" altLang="zh-CN" sz="1400" baseline="-25000">
                  <a:latin typeface="Times New Roman" pitchFamily="18" charset="0"/>
                </a:rPr>
                <a:t>1</a:t>
              </a:r>
            </a:p>
          </p:txBody>
        </p:sp>
        <p:sp>
          <p:nvSpPr>
            <p:cNvPr id="192" name="Text Box 80"/>
            <p:cNvSpPr txBox="1">
              <a:spLocks noChangeArrowheads="1"/>
            </p:cNvSpPr>
            <p:nvPr/>
          </p:nvSpPr>
          <p:spPr bwMode="auto">
            <a:xfrm>
              <a:off x="674" y="1813"/>
              <a:ext cx="32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LDR</a:t>
              </a:r>
              <a:r>
                <a:rPr lang="en-US" altLang="zh-CN" sz="1400" baseline="30000">
                  <a:latin typeface="Times New Roman" pitchFamily="18" charset="0"/>
                </a:rPr>
                <a:t>’</a:t>
              </a:r>
              <a:r>
                <a:rPr lang="en-US" altLang="zh-CN" sz="1400" baseline="-25000">
                  <a:latin typeface="Times New Roman" pitchFamily="18" charset="0"/>
                </a:rPr>
                <a:t>2</a:t>
              </a:r>
              <a:endParaRPr lang="en-US" altLang="zh-CN" sz="1400">
                <a:latin typeface="Times New Roman" pitchFamily="18" charset="0"/>
              </a:endParaRPr>
            </a:p>
          </p:txBody>
        </p:sp>
        <p:sp>
          <p:nvSpPr>
            <p:cNvPr id="193" name="Text Box 81"/>
            <p:cNvSpPr txBox="1">
              <a:spLocks noChangeArrowheads="1"/>
            </p:cNvSpPr>
            <p:nvPr/>
          </p:nvSpPr>
          <p:spPr bwMode="auto">
            <a:xfrm>
              <a:off x="847" y="1584"/>
              <a:ext cx="302"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LDR</a:t>
              </a:r>
              <a:r>
                <a:rPr lang="en-US" altLang="zh-CN" sz="1400" baseline="30000">
                  <a:latin typeface="Times New Roman" pitchFamily="18" charset="0"/>
                </a:rPr>
                <a:t>’</a:t>
              </a:r>
              <a:r>
                <a:rPr lang="en-US" altLang="zh-CN" sz="1400" baseline="-25000">
                  <a:latin typeface="Times New Roman" pitchFamily="18" charset="0"/>
                </a:rPr>
                <a:t>3</a:t>
              </a:r>
              <a:endParaRPr lang="en-US" altLang="zh-CN" sz="1400">
                <a:latin typeface="Times New Roman" pitchFamily="18" charset="0"/>
              </a:endParaRPr>
            </a:p>
          </p:txBody>
        </p:sp>
        <p:sp>
          <p:nvSpPr>
            <p:cNvPr id="194" name="Text Box 82"/>
            <p:cNvSpPr txBox="1">
              <a:spLocks noChangeArrowheads="1"/>
            </p:cNvSpPr>
            <p:nvPr/>
          </p:nvSpPr>
          <p:spPr bwMode="auto">
            <a:xfrm>
              <a:off x="1048" y="1813"/>
              <a:ext cx="31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1</a:t>
              </a:r>
              <a:r>
                <a:rPr lang="en-US" altLang="zh-CN" sz="1400">
                  <a:latin typeface="Times New Roman" pitchFamily="18" charset="0"/>
                </a:rPr>
                <a:t>→x</a:t>
              </a:r>
            </a:p>
          </p:txBody>
        </p:sp>
        <p:sp>
          <p:nvSpPr>
            <p:cNvPr id="195" name="Text Box 83"/>
            <p:cNvSpPr txBox="1">
              <a:spLocks noChangeArrowheads="1"/>
            </p:cNvSpPr>
            <p:nvPr/>
          </p:nvSpPr>
          <p:spPr bwMode="auto">
            <a:xfrm>
              <a:off x="1213" y="1584"/>
              <a:ext cx="33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1</a:t>
              </a:r>
              <a:r>
                <a:rPr lang="en-US" altLang="zh-CN" sz="1400">
                  <a:latin typeface="Times New Roman" pitchFamily="18" charset="0"/>
                </a:rPr>
                <a:t>→y</a:t>
              </a:r>
            </a:p>
          </p:txBody>
        </p:sp>
        <p:sp>
          <p:nvSpPr>
            <p:cNvPr id="196" name="Text Box 84"/>
            <p:cNvSpPr txBox="1">
              <a:spLocks noChangeArrowheads="1"/>
            </p:cNvSpPr>
            <p:nvPr/>
          </p:nvSpPr>
          <p:spPr bwMode="auto">
            <a:xfrm>
              <a:off x="1429" y="1813"/>
              <a:ext cx="320"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2</a:t>
              </a:r>
              <a:r>
                <a:rPr lang="en-US" altLang="zh-CN" sz="1400">
                  <a:latin typeface="Times New Roman" pitchFamily="18" charset="0"/>
                </a:rPr>
                <a:t>→x</a:t>
              </a:r>
            </a:p>
          </p:txBody>
        </p:sp>
        <p:sp>
          <p:nvSpPr>
            <p:cNvPr id="197" name="Text Box 85"/>
            <p:cNvSpPr txBox="1">
              <a:spLocks noChangeArrowheads="1"/>
            </p:cNvSpPr>
            <p:nvPr/>
          </p:nvSpPr>
          <p:spPr bwMode="auto">
            <a:xfrm>
              <a:off x="1609" y="1584"/>
              <a:ext cx="32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2</a:t>
              </a:r>
              <a:r>
                <a:rPr lang="en-US" altLang="zh-CN" sz="1400">
                  <a:latin typeface="Times New Roman" pitchFamily="18" charset="0"/>
                </a:rPr>
                <a:t>→y</a:t>
              </a:r>
            </a:p>
          </p:txBody>
        </p:sp>
        <p:sp>
          <p:nvSpPr>
            <p:cNvPr id="198" name="Text Box 86"/>
            <p:cNvSpPr txBox="1">
              <a:spLocks noChangeArrowheads="1"/>
            </p:cNvSpPr>
            <p:nvPr/>
          </p:nvSpPr>
          <p:spPr bwMode="auto">
            <a:xfrm>
              <a:off x="1803" y="1824"/>
              <a:ext cx="405"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DR→x</a:t>
              </a:r>
            </a:p>
          </p:txBody>
        </p:sp>
        <p:sp>
          <p:nvSpPr>
            <p:cNvPr id="199" name="Text Box 87"/>
            <p:cNvSpPr txBox="1">
              <a:spLocks noChangeArrowheads="1"/>
            </p:cNvSpPr>
            <p:nvPr/>
          </p:nvSpPr>
          <p:spPr bwMode="auto">
            <a:xfrm>
              <a:off x="1990" y="1584"/>
              <a:ext cx="30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a:t>
              </a:r>
              <a:r>
                <a:rPr lang="en-US" altLang="zh-CN" sz="1400" baseline="-25000">
                  <a:latin typeface="Times New Roman" pitchFamily="18" charset="0"/>
                </a:rPr>
                <a:t>3</a:t>
              </a:r>
              <a:r>
                <a:rPr lang="en-US" altLang="zh-CN" sz="1400">
                  <a:latin typeface="Times New Roman" pitchFamily="18" charset="0"/>
                </a:rPr>
                <a:t>→y</a:t>
              </a:r>
            </a:p>
          </p:txBody>
        </p:sp>
        <p:sp>
          <p:nvSpPr>
            <p:cNvPr id="200" name="Text Box 88"/>
            <p:cNvSpPr txBox="1">
              <a:spLocks noChangeArrowheads="1"/>
            </p:cNvSpPr>
            <p:nvPr/>
          </p:nvSpPr>
          <p:spPr bwMode="auto">
            <a:xfrm>
              <a:off x="2270" y="1813"/>
              <a:ext cx="151"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01" name="Text Box 89"/>
            <p:cNvSpPr txBox="1">
              <a:spLocks noChangeArrowheads="1"/>
            </p:cNvSpPr>
            <p:nvPr/>
          </p:nvSpPr>
          <p:spPr bwMode="auto">
            <a:xfrm>
              <a:off x="2471" y="1584"/>
              <a:ext cx="115"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M</a:t>
              </a:r>
            </a:p>
          </p:txBody>
        </p:sp>
        <p:sp>
          <p:nvSpPr>
            <p:cNvPr id="202" name="Text Box 90"/>
            <p:cNvSpPr txBox="1">
              <a:spLocks noChangeArrowheads="1"/>
            </p:cNvSpPr>
            <p:nvPr/>
          </p:nvSpPr>
          <p:spPr bwMode="auto">
            <a:xfrm>
              <a:off x="2644" y="1813"/>
              <a:ext cx="136"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a:t>
              </a:r>
            </a:p>
          </p:txBody>
        </p:sp>
        <p:sp>
          <p:nvSpPr>
            <p:cNvPr id="203" name="Text Box 91"/>
            <p:cNvSpPr txBox="1">
              <a:spLocks noChangeArrowheads="1"/>
            </p:cNvSpPr>
            <p:nvPr/>
          </p:nvSpPr>
          <p:spPr bwMode="auto">
            <a:xfrm>
              <a:off x="2729" y="1584"/>
              <a:ext cx="367"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RD(D)’</a:t>
              </a:r>
            </a:p>
          </p:txBody>
        </p:sp>
        <p:sp>
          <p:nvSpPr>
            <p:cNvPr id="204" name="Text Box 92"/>
            <p:cNvSpPr txBox="1">
              <a:spLocks noChangeArrowheads="1"/>
            </p:cNvSpPr>
            <p:nvPr/>
          </p:nvSpPr>
          <p:spPr bwMode="auto">
            <a:xfrm>
              <a:off x="2938" y="1813"/>
              <a:ext cx="422"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LDDR</a:t>
              </a:r>
              <a:r>
                <a:rPr lang="en-US" altLang="zh-CN" sz="1400" baseline="30000">
                  <a:latin typeface="Times New Roman" pitchFamily="18" charset="0"/>
                </a:rPr>
                <a:t>’</a:t>
              </a:r>
              <a:endParaRPr lang="en-US" altLang="zh-CN" sz="1400">
                <a:latin typeface="Times New Roman" pitchFamily="18" charset="0"/>
              </a:endParaRPr>
            </a:p>
          </p:txBody>
        </p:sp>
        <p:sp>
          <p:nvSpPr>
            <p:cNvPr id="205" name="Text Box 93"/>
            <p:cNvSpPr txBox="1">
              <a:spLocks noChangeArrowheads="1"/>
            </p:cNvSpPr>
            <p:nvPr/>
          </p:nvSpPr>
          <p:spPr bwMode="auto">
            <a:xfrm>
              <a:off x="3133" y="1584"/>
              <a:ext cx="323"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LDIR’</a:t>
              </a:r>
            </a:p>
          </p:txBody>
        </p:sp>
        <p:sp>
          <p:nvSpPr>
            <p:cNvPr id="206" name="Text Box 94"/>
            <p:cNvSpPr txBox="1">
              <a:spLocks noChangeArrowheads="1"/>
            </p:cNvSpPr>
            <p:nvPr/>
          </p:nvSpPr>
          <p:spPr bwMode="auto">
            <a:xfrm>
              <a:off x="3319" y="1813"/>
              <a:ext cx="338"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LDAR</a:t>
              </a:r>
              <a:r>
                <a:rPr lang="en-US" altLang="zh-CN" sz="1400" baseline="30000">
                  <a:latin typeface="Times New Roman" pitchFamily="18" charset="0"/>
                </a:rPr>
                <a:t>’</a:t>
              </a:r>
              <a:endParaRPr lang="en-US" altLang="zh-CN" sz="1400">
                <a:latin typeface="Times New Roman" pitchFamily="18" charset="0"/>
              </a:endParaRPr>
            </a:p>
          </p:txBody>
        </p:sp>
        <p:sp>
          <p:nvSpPr>
            <p:cNvPr id="207" name="Text Box 95"/>
            <p:cNvSpPr txBox="1">
              <a:spLocks noChangeArrowheads="1"/>
            </p:cNvSpPr>
            <p:nvPr/>
          </p:nvSpPr>
          <p:spPr bwMode="auto">
            <a:xfrm>
              <a:off x="3564" y="1584"/>
              <a:ext cx="324"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PC+1</a:t>
              </a:r>
              <a:endParaRPr lang="en-US" altLang="zh-CN" sz="1400" baseline="-25000">
                <a:latin typeface="Times New Roman" pitchFamily="18" charset="0"/>
              </a:endParaRPr>
            </a:p>
          </p:txBody>
        </p:sp>
        <p:sp>
          <p:nvSpPr>
            <p:cNvPr id="208" name="Text Box 96"/>
            <p:cNvSpPr txBox="1">
              <a:spLocks noChangeArrowheads="1"/>
            </p:cNvSpPr>
            <p:nvPr/>
          </p:nvSpPr>
          <p:spPr bwMode="auto">
            <a:xfrm>
              <a:off x="3823" y="1813"/>
              <a:ext cx="12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P</a:t>
              </a:r>
              <a:r>
                <a:rPr lang="en-US" altLang="zh-CN" sz="1400" baseline="-25000">
                  <a:latin typeface="Times New Roman" pitchFamily="18" charset="0"/>
                </a:rPr>
                <a:t>1</a:t>
              </a:r>
            </a:p>
          </p:txBody>
        </p:sp>
        <p:sp>
          <p:nvSpPr>
            <p:cNvPr id="209" name="Text Box 97"/>
            <p:cNvSpPr txBox="1">
              <a:spLocks noChangeArrowheads="1"/>
            </p:cNvSpPr>
            <p:nvPr/>
          </p:nvSpPr>
          <p:spPr bwMode="auto">
            <a:xfrm>
              <a:off x="4002" y="1813"/>
              <a:ext cx="115"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en-US" altLang="zh-CN" sz="1400">
                  <a:latin typeface="Times New Roman" pitchFamily="18" charset="0"/>
                </a:rPr>
                <a:t>P</a:t>
              </a:r>
              <a:r>
                <a:rPr lang="en-US" altLang="zh-CN" sz="1400" baseline="-25000">
                  <a:latin typeface="Times New Roman" pitchFamily="18" charset="0"/>
                </a:rPr>
                <a:t>2</a:t>
              </a:r>
            </a:p>
          </p:txBody>
        </p:sp>
        <p:sp>
          <p:nvSpPr>
            <p:cNvPr id="210" name="Text Box 98"/>
            <p:cNvSpPr txBox="1">
              <a:spLocks noChangeArrowheads="1"/>
            </p:cNvSpPr>
            <p:nvPr/>
          </p:nvSpPr>
          <p:spPr bwMode="auto">
            <a:xfrm>
              <a:off x="4304" y="1691"/>
              <a:ext cx="46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直接地址</a:t>
              </a:r>
            </a:p>
          </p:txBody>
        </p:sp>
        <p:sp>
          <p:nvSpPr>
            <p:cNvPr id="211" name="Text Box 99"/>
            <p:cNvSpPr txBox="1">
              <a:spLocks noChangeArrowheads="1"/>
            </p:cNvSpPr>
            <p:nvPr/>
          </p:nvSpPr>
          <p:spPr bwMode="auto">
            <a:xfrm>
              <a:off x="1925" y="2435"/>
              <a:ext cx="48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操作控制</a:t>
              </a:r>
            </a:p>
          </p:txBody>
        </p:sp>
        <p:sp>
          <p:nvSpPr>
            <p:cNvPr id="212" name="Text Box 100"/>
            <p:cNvSpPr txBox="1">
              <a:spLocks noChangeArrowheads="1"/>
            </p:cNvSpPr>
            <p:nvPr/>
          </p:nvSpPr>
          <p:spPr bwMode="auto">
            <a:xfrm>
              <a:off x="4153" y="2435"/>
              <a:ext cx="489"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r>
                <a:rPr lang="zh-CN" altLang="en-US" sz="1400">
                  <a:latin typeface="Times New Roman" pitchFamily="18" charset="0"/>
                </a:rPr>
                <a:t>顺序控制</a:t>
              </a:r>
            </a:p>
          </p:txBody>
        </p:sp>
        <p:sp>
          <p:nvSpPr>
            <p:cNvPr id="213" name="Line 101"/>
            <p:cNvSpPr>
              <a:spLocks noChangeShapeType="1"/>
            </p:cNvSpPr>
            <p:nvPr/>
          </p:nvSpPr>
          <p:spPr bwMode="auto">
            <a:xfrm>
              <a:off x="4944" y="2277"/>
              <a:ext cx="0" cy="3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4" name="Line 102"/>
            <p:cNvSpPr>
              <a:spLocks noChangeShapeType="1"/>
            </p:cNvSpPr>
            <p:nvPr/>
          </p:nvSpPr>
          <p:spPr bwMode="auto">
            <a:xfrm flipH="1">
              <a:off x="482" y="2535"/>
              <a:ext cx="1366" cy="0"/>
            </a:xfrm>
            <a:prstGeom prst="line">
              <a:avLst/>
            </a:prstGeom>
            <a:noFill/>
            <a:ln w="9525">
              <a:solidFill>
                <a:srgbClr val="33CC33"/>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15" name="Line 103"/>
            <p:cNvSpPr>
              <a:spLocks noChangeShapeType="1"/>
            </p:cNvSpPr>
            <p:nvPr/>
          </p:nvSpPr>
          <p:spPr bwMode="auto">
            <a:xfrm flipH="1">
              <a:off x="2416" y="2528"/>
              <a:ext cx="1351" cy="0"/>
            </a:xfrm>
            <a:prstGeom prst="line">
              <a:avLst/>
            </a:prstGeom>
            <a:noFill/>
            <a:ln w="9525">
              <a:solidFill>
                <a:srgbClr val="33CC33"/>
              </a:solidFill>
              <a:round/>
              <a:headEnd type="stealth"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216" name="Line 104"/>
            <p:cNvSpPr>
              <a:spLocks noChangeShapeType="1"/>
            </p:cNvSpPr>
            <p:nvPr/>
          </p:nvSpPr>
          <p:spPr bwMode="auto">
            <a:xfrm flipH="1">
              <a:off x="3767" y="2528"/>
              <a:ext cx="331" cy="0"/>
            </a:xfrm>
            <a:prstGeom prst="line">
              <a:avLst/>
            </a:prstGeom>
            <a:noFill/>
            <a:ln w="9525">
              <a:solidFill>
                <a:schemeClr val="tx2"/>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217" name="Line 105"/>
            <p:cNvSpPr>
              <a:spLocks noChangeShapeType="1"/>
            </p:cNvSpPr>
            <p:nvPr/>
          </p:nvSpPr>
          <p:spPr bwMode="auto">
            <a:xfrm flipH="1">
              <a:off x="4608" y="2528"/>
              <a:ext cx="331" cy="0"/>
            </a:xfrm>
            <a:prstGeom prst="line">
              <a:avLst/>
            </a:prstGeom>
            <a:noFill/>
            <a:ln w="9525">
              <a:solidFill>
                <a:schemeClr val="tx2"/>
              </a:solidFill>
              <a:round/>
              <a:headEnd type="stealth"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4" name="组合 3"/>
          <p:cNvGrpSpPr/>
          <p:nvPr/>
        </p:nvGrpSpPr>
        <p:grpSpPr>
          <a:xfrm>
            <a:off x="3479077" y="3377407"/>
            <a:ext cx="5259387" cy="1130770"/>
            <a:chOff x="3426857" y="3529807"/>
            <a:chExt cx="5259387" cy="1130770"/>
          </a:xfrm>
        </p:grpSpPr>
        <p:sp>
          <p:nvSpPr>
            <p:cNvPr id="241" name="Rectangle 40"/>
            <p:cNvSpPr>
              <a:spLocks noChangeArrowheads="1"/>
            </p:cNvSpPr>
            <p:nvPr/>
          </p:nvSpPr>
          <p:spPr bwMode="auto">
            <a:xfrm>
              <a:off x="3645815" y="3529807"/>
              <a:ext cx="3312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r>
                <a:rPr kumimoji="1" lang="zh-CN" altLang="en-US" sz="2000" b="1">
                  <a:latin typeface="Times New Roman" pitchFamily="18" charset="0"/>
                </a:rPr>
                <a:t>第四条微指令的二进制编码</a:t>
              </a:r>
            </a:p>
          </p:txBody>
        </p:sp>
        <p:grpSp>
          <p:nvGrpSpPr>
            <p:cNvPr id="242" name="Group 41"/>
            <p:cNvGrpSpPr>
              <a:grpSpLocks/>
            </p:cNvGrpSpPr>
            <p:nvPr/>
          </p:nvGrpSpPr>
          <p:grpSpPr bwMode="auto">
            <a:xfrm>
              <a:off x="3426857" y="3974777"/>
              <a:ext cx="5259387" cy="685800"/>
              <a:chOff x="-3" y="5657"/>
              <a:chExt cx="1445" cy="984"/>
            </a:xfrm>
          </p:grpSpPr>
          <p:grpSp>
            <p:nvGrpSpPr>
              <p:cNvPr id="243" name="Group 42"/>
              <p:cNvGrpSpPr>
                <a:grpSpLocks/>
              </p:cNvGrpSpPr>
              <p:nvPr/>
            </p:nvGrpSpPr>
            <p:grpSpPr bwMode="auto">
              <a:xfrm>
                <a:off x="0" y="5660"/>
                <a:ext cx="1439" cy="978"/>
                <a:chOff x="0" y="5660"/>
                <a:chExt cx="1439" cy="978"/>
              </a:xfrm>
            </p:grpSpPr>
            <p:grpSp>
              <p:nvGrpSpPr>
                <p:cNvPr id="245" name="Group 43"/>
                <p:cNvGrpSpPr>
                  <a:grpSpLocks/>
                </p:cNvGrpSpPr>
                <p:nvPr/>
              </p:nvGrpSpPr>
              <p:grpSpPr bwMode="auto">
                <a:xfrm>
                  <a:off x="0" y="5660"/>
                  <a:ext cx="1039" cy="978"/>
                  <a:chOff x="0" y="5660"/>
                  <a:chExt cx="1039" cy="978"/>
                </a:xfrm>
              </p:grpSpPr>
              <p:sp>
                <p:nvSpPr>
                  <p:cNvPr id="252" name="Rectangle 44"/>
                  <p:cNvSpPr>
                    <a:spLocks noChangeArrowheads="1"/>
                  </p:cNvSpPr>
                  <p:nvPr/>
                </p:nvSpPr>
                <p:spPr bwMode="auto">
                  <a:xfrm>
                    <a:off x="0" y="5660"/>
                    <a:ext cx="1039"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l" eaLnBrk="1" hangingPunct="1"/>
                    <a:r>
                      <a:rPr kumimoji="1" lang="zh-CN" altLang="en-US" sz="2400" b="1">
                        <a:latin typeface="Times New Roman" pitchFamily="18" charset="0"/>
                      </a:rPr>
                      <a:t>010 001 001 001 00000</a:t>
                    </a:r>
                  </a:p>
                </p:txBody>
              </p:sp>
              <p:sp>
                <p:nvSpPr>
                  <p:cNvPr id="253" name="Rectangle 45"/>
                  <p:cNvSpPr>
                    <a:spLocks noChangeArrowheads="1"/>
                  </p:cNvSpPr>
                  <p:nvPr/>
                </p:nvSpPr>
                <p:spPr bwMode="auto">
                  <a:xfrm>
                    <a:off x="0" y="5660"/>
                    <a:ext cx="1039"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endParaRPr lang="zh-CN" altLang="en-US" sz="1600" b="1"/>
                  </a:p>
                </p:txBody>
              </p:sp>
            </p:grpSp>
            <p:grpSp>
              <p:nvGrpSpPr>
                <p:cNvPr id="246" name="Group 46"/>
                <p:cNvGrpSpPr>
                  <a:grpSpLocks/>
                </p:cNvGrpSpPr>
                <p:nvPr/>
              </p:nvGrpSpPr>
              <p:grpSpPr bwMode="auto">
                <a:xfrm>
                  <a:off x="1039" y="5660"/>
                  <a:ext cx="168" cy="978"/>
                  <a:chOff x="1039" y="5660"/>
                  <a:chExt cx="168" cy="978"/>
                </a:xfrm>
              </p:grpSpPr>
              <p:sp>
                <p:nvSpPr>
                  <p:cNvPr id="250" name="Rectangle 47"/>
                  <p:cNvSpPr>
                    <a:spLocks noChangeArrowheads="1"/>
                  </p:cNvSpPr>
                  <p:nvPr/>
                </p:nvSpPr>
                <p:spPr bwMode="auto">
                  <a:xfrm>
                    <a:off x="1039" y="5660"/>
                    <a:ext cx="168"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l" eaLnBrk="1" hangingPunct="1"/>
                    <a:r>
                      <a:rPr kumimoji="1" lang="zh-CN" altLang="en-US" sz="2400" b="1">
                        <a:latin typeface="Times New Roman" pitchFamily="18" charset="0"/>
                      </a:rPr>
                      <a:t>00</a:t>
                    </a:r>
                  </a:p>
                </p:txBody>
              </p:sp>
              <p:sp>
                <p:nvSpPr>
                  <p:cNvPr id="251" name="Rectangle 48"/>
                  <p:cNvSpPr>
                    <a:spLocks noChangeArrowheads="1"/>
                  </p:cNvSpPr>
                  <p:nvPr/>
                </p:nvSpPr>
                <p:spPr bwMode="auto">
                  <a:xfrm>
                    <a:off x="1039" y="5660"/>
                    <a:ext cx="168"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endParaRPr lang="zh-CN" altLang="en-US" sz="1600" b="1"/>
                  </a:p>
                </p:txBody>
              </p:sp>
            </p:grpSp>
            <p:grpSp>
              <p:nvGrpSpPr>
                <p:cNvPr id="247" name="Group 49"/>
                <p:cNvGrpSpPr>
                  <a:grpSpLocks/>
                </p:cNvGrpSpPr>
                <p:nvPr/>
              </p:nvGrpSpPr>
              <p:grpSpPr bwMode="auto">
                <a:xfrm>
                  <a:off x="1207" y="5660"/>
                  <a:ext cx="232" cy="978"/>
                  <a:chOff x="1207" y="5660"/>
                  <a:chExt cx="232" cy="978"/>
                </a:xfrm>
              </p:grpSpPr>
              <p:sp>
                <p:nvSpPr>
                  <p:cNvPr id="248" name="Rectangle 50"/>
                  <p:cNvSpPr>
                    <a:spLocks noChangeArrowheads="1"/>
                  </p:cNvSpPr>
                  <p:nvPr/>
                </p:nvSpPr>
                <p:spPr bwMode="auto">
                  <a:xfrm>
                    <a:off x="1207" y="5660"/>
                    <a:ext cx="232"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l" eaLnBrk="1" hangingPunct="1"/>
                    <a:r>
                      <a:rPr kumimoji="1" lang="zh-CN" altLang="en-US" sz="2400" b="1">
                        <a:latin typeface="Times New Roman" pitchFamily="18" charset="0"/>
                      </a:rPr>
                      <a:t>0000</a:t>
                    </a:r>
                  </a:p>
                </p:txBody>
              </p:sp>
              <p:sp>
                <p:nvSpPr>
                  <p:cNvPr id="249" name="Rectangle 51"/>
                  <p:cNvSpPr>
                    <a:spLocks noChangeArrowheads="1"/>
                  </p:cNvSpPr>
                  <p:nvPr/>
                </p:nvSpPr>
                <p:spPr bwMode="auto">
                  <a:xfrm>
                    <a:off x="1207" y="5660"/>
                    <a:ext cx="232" cy="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endParaRPr lang="zh-CN" altLang="en-US" sz="1600" b="1"/>
                  </a:p>
                </p:txBody>
              </p:sp>
            </p:grpSp>
          </p:grpSp>
          <p:sp>
            <p:nvSpPr>
              <p:cNvPr id="244" name="Rectangle 52"/>
              <p:cNvSpPr>
                <a:spLocks noChangeArrowheads="1"/>
              </p:cNvSpPr>
              <p:nvPr/>
            </p:nvSpPr>
            <p:spPr bwMode="auto">
              <a:xfrm>
                <a:off x="-3" y="5657"/>
                <a:ext cx="1445" cy="984"/>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endParaRPr lang="zh-CN" altLang="en-US" sz="1600" b="1"/>
              </a:p>
            </p:txBody>
          </p:sp>
        </p:grpSp>
        <p:sp>
          <p:nvSpPr>
            <p:cNvPr id="254" name="Text Box 64"/>
            <p:cNvSpPr txBox="1">
              <a:spLocks noChangeArrowheads="1"/>
            </p:cNvSpPr>
            <p:nvPr/>
          </p:nvSpPr>
          <p:spPr bwMode="auto">
            <a:xfrm>
              <a:off x="8059182" y="3628637"/>
              <a:ext cx="6270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en-US" altLang="zh-CN" sz="1400" b="1"/>
                <a:t>0001</a:t>
              </a:r>
            </a:p>
          </p:txBody>
        </p:sp>
      </p:grpSp>
      <p:sp>
        <p:nvSpPr>
          <p:cNvPr id="3" name="日期占位符 2"/>
          <p:cNvSpPr>
            <a:spLocks noGrp="1"/>
          </p:cNvSpPr>
          <p:nvPr>
            <p:ph type="dt" sz="half" idx="10"/>
          </p:nvPr>
        </p:nvSpPr>
        <p:spPr/>
        <p:txBody>
          <a:bodyPr/>
          <a:lstStyle/>
          <a:p>
            <a:pPr>
              <a:defRPr/>
            </a:pPr>
            <a:fld id="{CDB063E9-FF96-43C1-AF04-C9A6743E9BF1}" type="datetime11">
              <a:rPr lang="zh-CN" altLang="en-US" smtClean="0"/>
              <a:t>09:11:08</a:t>
            </a:fld>
            <a:endParaRPr lang="en-US" altLang="zh-CN"/>
          </a:p>
        </p:txBody>
      </p:sp>
      <p:sp>
        <p:nvSpPr>
          <p:cNvPr id="6" name="灯片编号占位符 5"/>
          <p:cNvSpPr>
            <a:spLocks noGrp="1"/>
          </p:cNvSpPr>
          <p:nvPr>
            <p:ph type="sldNum" sz="quarter" idx="12"/>
          </p:nvPr>
        </p:nvSpPr>
        <p:spPr/>
        <p:txBody>
          <a:bodyPr/>
          <a:lstStyle/>
          <a:p>
            <a:pPr>
              <a:defRPr/>
            </a:pPr>
            <a:fld id="{128B08FC-01B2-4106-965F-E3782BA43ADA}" type="slidenum">
              <a:rPr lang="en-US" altLang="zh-CN" smtClean="0"/>
              <a:pPr>
                <a:defRPr/>
              </a:pPr>
              <a:t>76</a:t>
            </a:fld>
            <a:endParaRPr lang="en-US" altLang="zh-CN"/>
          </a:p>
        </p:txBody>
      </p:sp>
    </p:spTree>
    <p:extLst>
      <p:ext uri="{BB962C8B-B14F-4D97-AF65-F5344CB8AC3E}">
        <p14:creationId xmlns:p14="http://schemas.microsoft.com/office/powerpoint/2010/main" val="13680569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64228"/>
                                        </p:tgtEl>
                                        <p:attrNameLst>
                                          <p:attrName>style.visibility</p:attrName>
                                        </p:attrNameLst>
                                      </p:cBhvr>
                                      <p:to>
                                        <p:strVal val="visible"/>
                                      </p:to>
                                    </p:set>
                                    <p:animEffect transition="in" filter="blinds(horizontal)">
                                      <p:cBhvr>
                                        <p:cTn id="11" dur="500"/>
                                        <p:tgtEl>
                                          <p:spTgt spid="26422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228"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323528" y="1047853"/>
            <a:ext cx="57352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spAutoFit/>
          </a:bodyPr>
          <a:lstStyle/>
          <a:p>
            <a:pPr algn="l" eaLnBrk="1" hangingPunct="1"/>
            <a:r>
              <a:rPr kumimoji="1" lang="zh-CN" altLang="en-US" sz="3000" b="1">
                <a:latin typeface="+mn-ea"/>
                <a:ea typeface="+mn-ea"/>
              </a:rPr>
              <a:t>5</a:t>
            </a:r>
            <a:r>
              <a:rPr kumimoji="1" lang="en-US" altLang="zh-CN" sz="3000" b="1">
                <a:latin typeface="+mn-ea"/>
                <a:ea typeface="+mn-ea"/>
              </a:rPr>
              <a:t>.CPU</a:t>
            </a:r>
            <a:r>
              <a:rPr kumimoji="1" lang="zh-CN" altLang="en-US" sz="3000" b="1">
                <a:latin typeface="+mn-ea"/>
                <a:ea typeface="+mn-ea"/>
              </a:rPr>
              <a:t>周期与微指令周期的关系</a:t>
            </a:r>
            <a:r>
              <a:rPr kumimoji="1" lang="zh-CN" altLang="en-US" sz="3000" b="1" i="1">
                <a:solidFill>
                  <a:srgbClr val="8080FF"/>
                </a:solidFill>
                <a:latin typeface="+mn-ea"/>
                <a:ea typeface="+mn-ea"/>
              </a:rPr>
              <a:t>　</a:t>
            </a:r>
          </a:p>
        </p:txBody>
      </p:sp>
      <p:sp>
        <p:nvSpPr>
          <p:cNvPr id="95236" name="Rectangle 4"/>
          <p:cNvSpPr>
            <a:spLocks noChangeArrowheads="1"/>
          </p:cNvSpPr>
          <p:nvPr/>
        </p:nvSpPr>
        <p:spPr bwMode="auto">
          <a:xfrm>
            <a:off x="323850" y="1694748"/>
            <a:ext cx="853281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r>
              <a:rPr kumimoji="1" lang="zh-CN" altLang="en-US" sz="2400">
                <a:latin typeface="Times New Roman" pitchFamily="18" charset="0"/>
              </a:rPr>
              <a:t>在串行方式的微程序控制器中:</a:t>
            </a:r>
            <a:endParaRPr kumimoji="1" lang="en-US" altLang="zh-CN" sz="2400">
              <a:latin typeface="Times New Roman" pitchFamily="18" charset="0"/>
            </a:endParaRPr>
          </a:p>
          <a:p>
            <a:pPr algn="l" eaLnBrk="1" hangingPunct="1"/>
            <a:r>
              <a:rPr kumimoji="1" lang="zh-CN" altLang="en-US" sz="2400">
                <a:latin typeface="Times New Roman" pitchFamily="18" charset="0"/>
              </a:rPr>
              <a:t>微指令周期 = 读出微指令的时间 + 执行该条微指令的时间</a:t>
            </a:r>
          </a:p>
        </p:txBody>
      </p:sp>
      <p:sp>
        <p:nvSpPr>
          <p:cNvPr id="6" name="Rectangle 3"/>
          <p:cNvSpPr>
            <a:spLocks noChangeArrowheads="1"/>
          </p:cNvSpPr>
          <p:nvPr/>
        </p:nvSpPr>
        <p:spPr bwMode="auto">
          <a:xfrm>
            <a:off x="471390" y="2734427"/>
            <a:ext cx="68163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spAutoFit/>
          </a:bodyPr>
          <a:lstStyle/>
          <a:p>
            <a:pPr algn="l" eaLnBrk="1" hangingPunct="1"/>
            <a:r>
              <a:rPr kumimoji="1" lang="zh-CN" altLang="en-US" sz="2000">
                <a:latin typeface="Times New Roman" pitchFamily="18" charset="0"/>
              </a:rPr>
              <a:t>下图示出了某小型机中</a:t>
            </a:r>
            <a:r>
              <a:rPr kumimoji="1" lang="en-US" altLang="zh-CN" sz="2000">
                <a:latin typeface="Times New Roman" pitchFamily="18" charset="0"/>
              </a:rPr>
              <a:t>CPU</a:t>
            </a:r>
            <a:r>
              <a:rPr kumimoji="1" lang="zh-CN" altLang="en-US" sz="2000">
                <a:latin typeface="Times New Roman" pitchFamily="18" charset="0"/>
              </a:rPr>
              <a:t>周期与微指令周期的时间关系：</a:t>
            </a:r>
          </a:p>
        </p:txBody>
      </p:sp>
      <p:sp>
        <p:nvSpPr>
          <p:cNvPr id="7" name="Rectangle 4"/>
          <p:cNvSpPr>
            <a:spLocks noChangeArrowheads="1"/>
          </p:cNvSpPr>
          <p:nvPr/>
        </p:nvSpPr>
        <p:spPr bwMode="auto">
          <a:xfrm>
            <a:off x="323851" y="5247422"/>
            <a:ext cx="8532812"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lnSpc>
                <a:spcPct val="120000"/>
              </a:lnSpc>
            </a:pPr>
            <a:r>
              <a:rPr kumimoji="1" lang="zh-CN" altLang="en-US">
                <a:latin typeface="Times New Roman" pitchFamily="18" charset="0"/>
              </a:rPr>
              <a:t>       假设</a:t>
            </a:r>
            <a:r>
              <a:rPr kumimoji="1" lang="zh-CN" altLang="en-US" smtClean="0">
                <a:latin typeface="Times New Roman" pitchFamily="18" charset="0"/>
              </a:rPr>
              <a:t>一</a:t>
            </a:r>
            <a:r>
              <a:rPr kumimoji="1" lang="zh-CN" altLang="en-US">
                <a:latin typeface="Times New Roman" pitchFamily="18" charset="0"/>
              </a:rPr>
              <a:t>个</a:t>
            </a:r>
            <a:r>
              <a:rPr kumimoji="1" lang="en-US" altLang="zh-CN">
                <a:latin typeface="Times New Roman" pitchFamily="18" charset="0"/>
              </a:rPr>
              <a:t>CPU</a:t>
            </a:r>
            <a:r>
              <a:rPr kumimoji="1" lang="zh-CN" altLang="en-US">
                <a:latin typeface="Times New Roman" pitchFamily="18" charset="0"/>
              </a:rPr>
              <a:t>周期为0.8</a:t>
            </a:r>
            <a:r>
              <a:rPr kumimoji="1" lang="en-US" altLang="zh-CN">
                <a:latin typeface="Times New Roman" pitchFamily="18" charset="0"/>
              </a:rPr>
              <a:t>μs，</a:t>
            </a:r>
            <a:r>
              <a:rPr kumimoji="1" lang="zh-CN" altLang="en-US">
                <a:latin typeface="Times New Roman" pitchFamily="18" charset="0"/>
              </a:rPr>
              <a:t>它包含四个等间隔的节拍脉冲</a:t>
            </a:r>
            <a:r>
              <a:rPr kumimoji="1" lang="en-US" altLang="zh-CN" smtClean="0">
                <a:latin typeface="Times New Roman" pitchFamily="18" charset="0"/>
              </a:rPr>
              <a:t>T</a:t>
            </a:r>
            <a:r>
              <a:rPr kumimoji="1" lang="en-US" altLang="zh-CN" baseline="-25000" smtClean="0">
                <a:latin typeface="Times New Roman" pitchFamily="18" charset="0"/>
              </a:rPr>
              <a:t>1</a:t>
            </a:r>
            <a:r>
              <a:rPr kumimoji="1" lang="zh-CN" altLang="en-US" smtClean="0">
                <a:latin typeface="黑体"/>
                <a:ea typeface="黑体"/>
              </a:rPr>
              <a:t>～</a:t>
            </a:r>
            <a:r>
              <a:rPr kumimoji="1" lang="en-US" altLang="zh-CN" smtClean="0">
                <a:latin typeface="Times New Roman" pitchFamily="18" charset="0"/>
              </a:rPr>
              <a:t>T</a:t>
            </a:r>
            <a:r>
              <a:rPr kumimoji="1" lang="en-US" altLang="zh-CN" baseline="-25000" smtClean="0">
                <a:latin typeface="Times New Roman" pitchFamily="18" charset="0"/>
              </a:rPr>
              <a:t>4</a:t>
            </a:r>
            <a:r>
              <a:rPr kumimoji="1" lang="en-US" altLang="zh-CN">
                <a:latin typeface="Times New Roman" pitchFamily="18" charset="0"/>
              </a:rPr>
              <a:t>，</a:t>
            </a:r>
            <a:r>
              <a:rPr kumimoji="1" lang="zh-CN" altLang="en-US">
                <a:latin typeface="Times New Roman" pitchFamily="18" charset="0"/>
              </a:rPr>
              <a:t>每个脉冲宽度为200</a:t>
            </a:r>
            <a:r>
              <a:rPr kumimoji="1" lang="en-US" altLang="zh-CN">
                <a:latin typeface="Times New Roman" pitchFamily="18" charset="0"/>
              </a:rPr>
              <a:t>ns。</a:t>
            </a:r>
            <a:r>
              <a:rPr kumimoji="1" lang="zh-CN" altLang="en-US">
                <a:latin typeface="Times New Roman" pitchFamily="18" charset="0"/>
              </a:rPr>
              <a:t>用</a:t>
            </a:r>
            <a:r>
              <a:rPr kumimoji="1" lang="en-US" altLang="zh-CN">
                <a:latin typeface="Times New Roman" pitchFamily="18" charset="0"/>
              </a:rPr>
              <a:t>T</a:t>
            </a:r>
            <a:r>
              <a:rPr kumimoji="1" lang="en-US" altLang="zh-CN" baseline="-25000">
                <a:latin typeface="Times New Roman" pitchFamily="18" charset="0"/>
              </a:rPr>
              <a:t>4</a:t>
            </a:r>
            <a:r>
              <a:rPr kumimoji="1" lang="zh-CN" altLang="en-US">
                <a:latin typeface="Times New Roman" pitchFamily="18" charset="0"/>
              </a:rPr>
              <a:t>作为读取微指令的时间。用</a:t>
            </a:r>
            <a:r>
              <a:rPr kumimoji="1" lang="en-US" altLang="zh-CN">
                <a:latin typeface="Times New Roman" pitchFamily="18" charset="0"/>
              </a:rPr>
              <a:t>T</a:t>
            </a:r>
            <a:r>
              <a:rPr kumimoji="1" lang="en-US" altLang="zh-CN" baseline="-25000">
                <a:latin typeface="Times New Roman" pitchFamily="18" charset="0"/>
              </a:rPr>
              <a:t>1</a:t>
            </a:r>
            <a:r>
              <a:rPr kumimoji="1" lang="en-US" altLang="zh-CN">
                <a:latin typeface="Times New Roman" pitchFamily="18" charset="0"/>
              </a:rPr>
              <a:t>+T</a:t>
            </a:r>
            <a:r>
              <a:rPr kumimoji="1" lang="en-US" altLang="zh-CN" baseline="-25000">
                <a:latin typeface="Times New Roman" pitchFamily="18" charset="0"/>
              </a:rPr>
              <a:t>2</a:t>
            </a:r>
            <a:r>
              <a:rPr kumimoji="1" lang="en-US" altLang="zh-CN">
                <a:latin typeface="Times New Roman" pitchFamily="18" charset="0"/>
              </a:rPr>
              <a:t>+T</a:t>
            </a:r>
            <a:r>
              <a:rPr kumimoji="1" lang="en-US" altLang="zh-CN" baseline="-25000">
                <a:latin typeface="Times New Roman" pitchFamily="18" charset="0"/>
              </a:rPr>
              <a:t>3</a:t>
            </a:r>
            <a:r>
              <a:rPr kumimoji="1" lang="zh-CN" altLang="en-US">
                <a:latin typeface="Times New Roman" pitchFamily="18" charset="0"/>
              </a:rPr>
              <a:t>时间作为执行微指令的时间。</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284983"/>
            <a:ext cx="5353050"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2"/>
          <p:cNvSpPr txBox="1">
            <a:spLocks noChangeArrowheads="1"/>
          </p:cNvSpPr>
          <p:nvPr/>
        </p:nvSpPr>
        <p:spPr>
          <a:xfrm>
            <a:off x="295772" y="260648"/>
            <a:ext cx="5194920" cy="648072"/>
          </a:xfrm>
          <a:prstGeom prst="rect">
            <a:avLst/>
          </a:prstGeom>
        </p:spPr>
        <p:txBody>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a:lstStyle>
          <a:p>
            <a:pPr eaLnBrk="1" hangingPunct="1"/>
            <a:r>
              <a:rPr lang="en-US" altLang="zh-CN">
                <a:cs typeface="Times New Roman" pitchFamily="18" charset="0"/>
              </a:rPr>
              <a:t>5</a:t>
            </a:r>
            <a:r>
              <a:rPr lang="en-US" altLang="zh-CN"/>
              <a:t>.4.1 </a:t>
            </a:r>
            <a:r>
              <a:rPr lang="zh-CN" altLang="en-US"/>
              <a:t>微程序控制原理</a:t>
            </a:r>
          </a:p>
        </p:txBody>
      </p:sp>
      <p:sp>
        <p:nvSpPr>
          <p:cNvPr id="2" name="日期占位符 1"/>
          <p:cNvSpPr>
            <a:spLocks noGrp="1"/>
          </p:cNvSpPr>
          <p:nvPr>
            <p:ph type="dt" sz="half" idx="10"/>
          </p:nvPr>
        </p:nvSpPr>
        <p:spPr/>
        <p:txBody>
          <a:bodyPr/>
          <a:lstStyle/>
          <a:p>
            <a:pPr>
              <a:defRPr/>
            </a:pPr>
            <a:fld id="{BFA8D8EF-A217-45E4-8B17-A7C5E05FEDF2}" type="datetime11">
              <a:rPr lang="zh-CN" altLang="en-US" smtClean="0"/>
              <a:t>09:11:08</a:t>
            </a:fld>
            <a:endParaRPr lang="en-US" altLang="zh-CN"/>
          </a:p>
        </p:txBody>
      </p:sp>
      <p:sp>
        <p:nvSpPr>
          <p:cNvPr id="4" name="灯片编号占位符 3"/>
          <p:cNvSpPr>
            <a:spLocks noGrp="1"/>
          </p:cNvSpPr>
          <p:nvPr>
            <p:ph type="sldNum" sz="quarter" idx="12"/>
          </p:nvPr>
        </p:nvSpPr>
        <p:spPr/>
        <p:txBody>
          <a:bodyPr/>
          <a:lstStyle/>
          <a:p>
            <a:pPr>
              <a:defRPr/>
            </a:pPr>
            <a:fld id="{BEFC541B-1060-4900-89C5-15F509B02D6F}" type="slidenum">
              <a:rPr lang="en-US" altLang="zh-CN" smtClean="0"/>
              <a:pPr>
                <a:defRPr/>
              </a:pPr>
              <a:t>77</a:t>
            </a:fld>
            <a:endParaRPr lang="en-US" altLang="zh-CN"/>
          </a:p>
        </p:txBody>
      </p:sp>
    </p:spTree>
    <p:extLst>
      <p:ext uri="{BB962C8B-B14F-4D97-AF65-F5344CB8AC3E}">
        <p14:creationId xmlns:p14="http://schemas.microsoft.com/office/powerpoint/2010/main" val="30332285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ChangeArrowheads="1"/>
          </p:cNvSpPr>
          <p:nvPr/>
        </p:nvSpPr>
        <p:spPr bwMode="auto">
          <a:xfrm>
            <a:off x="179512" y="1628800"/>
            <a:ext cx="8784976" cy="3881768"/>
          </a:xfrm>
          <a:prstGeom prst="rect">
            <a:avLst/>
          </a:prstGeom>
          <a:noFill/>
          <a:ln w="9525">
            <a:noFill/>
            <a:miter lim="800000"/>
            <a:headEnd/>
            <a:tailEnd/>
          </a:ln>
          <a:effectLst/>
        </p:spPr>
        <p:txBody>
          <a:bodyPr wrap="square">
            <a:spAutoFit/>
          </a:bodyPr>
          <a:lstStyle/>
          <a:p>
            <a:pPr algn="l" eaLnBrk="1" hangingPunct="1">
              <a:lnSpc>
                <a:spcPct val="130000"/>
              </a:lnSpc>
              <a:defRPr/>
            </a:pPr>
            <a:r>
              <a:rPr kumimoji="1" lang="zh-CN" altLang="en-US" sz="2400">
                <a:latin typeface="Times New Roman" pitchFamily="18" charset="0"/>
                <a:ea typeface="宋体" pitchFamily="2" charset="-122"/>
              </a:rPr>
              <a:t>例如，在前600</a:t>
            </a:r>
            <a:r>
              <a:rPr kumimoji="1" lang="en-US" altLang="zh-CN" sz="2400">
                <a:latin typeface="Times New Roman" pitchFamily="18" charset="0"/>
                <a:ea typeface="宋体" pitchFamily="2" charset="-122"/>
              </a:rPr>
              <a:t>ns</a:t>
            </a:r>
            <a:r>
              <a:rPr kumimoji="1" lang="zh-CN" altLang="en-US" sz="2400">
                <a:latin typeface="Times New Roman" pitchFamily="18" charset="0"/>
                <a:ea typeface="宋体" pitchFamily="2" charset="-122"/>
              </a:rPr>
              <a:t>时间内运算器进行运算，在600</a:t>
            </a:r>
            <a:r>
              <a:rPr kumimoji="1" lang="en-US" altLang="zh-CN" sz="2400">
                <a:latin typeface="Times New Roman" pitchFamily="18" charset="0"/>
                <a:ea typeface="宋体" pitchFamily="2" charset="-122"/>
              </a:rPr>
              <a:t>ns</a:t>
            </a:r>
            <a:r>
              <a:rPr kumimoji="1" lang="zh-CN" altLang="en-US" sz="2400">
                <a:latin typeface="Times New Roman" pitchFamily="18" charset="0"/>
                <a:ea typeface="宋体" pitchFamily="2" charset="-122"/>
              </a:rPr>
              <a:t>时间的末尾运算器已经运算完毕，</a:t>
            </a:r>
            <a:r>
              <a:rPr kumimoji="1" lang="zh-CN" altLang="en-US" sz="2400" b="1">
                <a:solidFill>
                  <a:srgbClr val="FF0000"/>
                </a:solidFill>
                <a:effectLst>
                  <a:outerShdw blurRad="38100" dist="38100" dir="2700000" algn="tl">
                    <a:srgbClr val="C0C0C0"/>
                  </a:outerShdw>
                </a:effectLst>
                <a:latin typeface="Times New Roman" pitchFamily="18" charset="0"/>
                <a:ea typeface="宋体" pitchFamily="2" charset="-122"/>
              </a:rPr>
              <a:t>可用</a:t>
            </a:r>
            <a:r>
              <a:rPr kumimoji="1" lang="en-US" altLang="zh-CN" sz="2400" b="1">
                <a:solidFill>
                  <a:srgbClr val="FF0000"/>
                </a:solidFill>
                <a:effectLst>
                  <a:outerShdw blurRad="38100" dist="38100" dir="2700000" algn="tl">
                    <a:srgbClr val="C0C0C0"/>
                  </a:outerShdw>
                </a:effectLst>
                <a:latin typeface="Times New Roman" pitchFamily="18" charset="0"/>
                <a:ea typeface="宋体" pitchFamily="2" charset="-122"/>
              </a:rPr>
              <a:t>T</a:t>
            </a:r>
            <a:r>
              <a:rPr kumimoji="1" lang="en-US" altLang="zh-CN" sz="2400" b="1" baseline="-25000">
                <a:solidFill>
                  <a:srgbClr val="FF0000"/>
                </a:solidFill>
                <a:latin typeface="Times New Roman" pitchFamily="18" charset="0"/>
                <a:ea typeface="宋体" pitchFamily="2" charset="-122"/>
              </a:rPr>
              <a:t>4</a:t>
            </a:r>
            <a:r>
              <a:rPr kumimoji="1" lang="zh-CN" altLang="en-US" sz="2400" b="1">
                <a:solidFill>
                  <a:srgbClr val="FF0000"/>
                </a:solidFill>
                <a:effectLst>
                  <a:outerShdw blurRad="38100" dist="38100" dir="2700000" algn="tl">
                    <a:srgbClr val="C0C0C0"/>
                  </a:outerShdw>
                </a:effectLst>
                <a:latin typeface="Times New Roman" pitchFamily="18" charset="0"/>
                <a:ea typeface="宋体" pitchFamily="2" charset="-122"/>
              </a:rPr>
              <a:t>上升沿将运算结果打入某个寄存器。与此同时可用</a:t>
            </a:r>
            <a:r>
              <a:rPr kumimoji="1" lang="en-US" altLang="zh-CN" sz="2400" b="1">
                <a:solidFill>
                  <a:srgbClr val="FF0000"/>
                </a:solidFill>
                <a:effectLst>
                  <a:outerShdw blurRad="38100" dist="38100" dir="2700000" algn="tl">
                    <a:srgbClr val="C0C0C0"/>
                  </a:outerShdw>
                </a:effectLst>
                <a:latin typeface="Times New Roman" pitchFamily="18" charset="0"/>
                <a:ea typeface="宋体" pitchFamily="2" charset="-122"/>
              </a:rPr>
              <a:t>T</a:t>
            </a:r>
            <a:r>
              <a:rPr kumimoji="1" lang="en-US" altLang="zh-CN" sz="2400" b="1" baseline="-25000">
                <a:solidFill>
                  <a:srgbClr val="FF0000"/>
                </a:solidFill>
                <a:latin typeface="Times New Roman" pitchFamily="18" charset="0"/>
                <a:ea typeface="宋体" pitchFamily="2" charset="-122"/>
              </a:rPr>
              <a:t>4</a:t>
            </a:r>
            <a:r>
              <a:rPr kumimoji="1" lang="zh-CN" altLang="en-US" sz="2400" b="1">
                <a:solidFill>
                  <a:srgbClr val="FF0000"/>
                </a:solidFill>
                <a:effectLst>
                  <a:outerShdw blurRad="38100" dist="38100" dir="2700000" algn="tl">
                    <a:srgbClr val="C0C0C0"/>
                  </a:outerShdw>
                </a:effectLst>
                <a:latin typeface="Times New Roman" pitchFamily="18" charset="0"/>
                <a:ea typeface="宋体" pitchFamily="2" charset="-122"/>
              </a:rPr>
              <a:t>间隔读取下条微指令</a:t>
            </a:r>
            <a:r>
              <a:rPr kumimoji="1" lang="zh-CN" altLang="en-US" sz="2400">
                <a:solidFill>
                  <a:schemeClr val="tx2"/>
                </a:solidFill>
                <a:latin typeface="Times New Roman" pitchFamily="18" charset="0"/>
                <a:ea typeface="宋体" pitchFamily="2" charset="-122"/>
              </a:rPr>
              <a:t>，</a:t>
            </a:r>
            <a:r>
              <a:rPr kumimoji="1" lang="zh-CN" altLang="en-US" sz="2400">
                <a:latin typeface="Times New Roman" pitchFamily="18" charset="0"/>
                <a:ea typeface="宋体" pitchFamily="2" charset="-122"/>
              </a:rPr>
              <a:t>经200</a:t>
            </a:r>
            <a:r>
              <a:rPr kumimoji="1" lang="en-US" altLang="zh-CN" sz="2400">
                <a:latin typeface="Times New Roman" pitchFamily="18" charset="0"/>
                <a:ea typeface="宋体" pitchFamily="2" charset="-122"/>
              </a:rPr>
              <a:t>ns</a:t>
            </a:r>
            <a:r>
              <a:rPr kumimoji="1" lang="zh-CN" altLang="en-US" sz="2400">
                <a:latin typeface="Times New Roman" pitchFamily="18" charset="0"/>
                <a:ea typeface="宋体" pitchFamily="2" charset="-122"/>
              </a:rPr>
              <a:t>时间延迟，下条微指令又从只读存储器读出，并用</a:t>
            </a:r>
            <a:r>
              <a:rPr kumimoji="1" lang="en-US" altLang="zh-CN" sz="2400">
                <a:latin typeface="Times New Roman" pitchFamily="18" charset="0"/>
                <a:ea typeface="宋体" pitchFamily="2" charset="-122"/>
              </a:rPr>
              <a:t>T</a:t>
            </a:r>
            <a:r>
              <a:rPr kumimoji="1" lang="en-US" altLang="zh-CN" sz="2400" baseline="-25000">
                <a:latin typeface="Times New Roman" pitchFamily="18" charset="0"/>
                <a:ea typeface="宋体" pitchFamily="2" charset="-122"/>
              </a:rPr>
              <a:t>1</a:t>
            </a:r>
            <a:r>
              <a:rPr kumimoji="1" lang="zh-CN" altLang="en-US" sz="2400">
                <a:latin typeface="Times New Roman" pitchFamily="18" charset="0"/>
                <a:ea typeface="宋体" pitchFamily="2" charset="-122"/>
              </a:rPr>
              <a:t>上升沿打入到微指令寄存器。如忽略触发器的翻转延迟，那么下条微指令的微命令信号就从</a:t>
            </a:r>
            <a:r>
              <a:rPr kumimoji="1" lang="en-US" altLang="zh-CN" sz="2400">
                <a:latin typeface="Times New Roman" pitchFamily="18" charset="0"/>
                <a:ea typeface="宋体" pitchFamily="2" charset="-122"/>
              </a:rPr>
              <a:t>T</a:t>
            </a:r>
            <a:r>
              <a:rPr kumimoji="1" lang="en-US" altLang="zh-CN" sz="2400" baseline="-25000">
                <a:latin typeface="Times New Roman" pitchFamily="18" charset="0"/>
                <a:ea typeface="宋体" pitchFamily="2" charset="-122"/>
              </a:rPr>
              <a:t>1</a:t>
            </a:r>
            <a:r>
              <a:rPr kumimoji="1" lang="zh-CN" altLang="en-US" sz="2400">
                <a:latin typeface="Times New Roman" pitchFamily="18" charset="0"/>
                <a:ea typeface="宋体" pitchFamily="2" charset="-122"/>
              </a:rPr>
              <a:t>上升沿起就开始有效，直到下一条微指令读出后打入微指令寄存器为止。因此一条微指令的保持时间恰好是0.8</a:t>
            </a:r>
            <a:r>
              <a:rPr kumimoji="1" lang="en-US" altLang="zh-CN" sz="2400">
                <a:latin typeface="Times New Roman" pitchFamily="18" charset="0"/>
                <a:ea typeface="宋体" pitchFamily="2" charset="-122"/>
              </a:rPr>
              <a:t>μs，</a:t>
            </a:r>
            <a:r>
              <a:rPr kumimoji="1" lang="zh-CN" altLang="en-US" sz="2400">
                <a:latin typeface="Times New Roman" pitchFamily="18" charset="0"/>
                <a:ea typeface="宋体" pitchFamily="2" charset="-122"/>
              </a:rPr>
              <a:t>也就是一个</a:t>
            </a:r>
            <a:r>
              <a:rPr kumimoji="1" lang="en-US" altLang="zh-CN" sz="2400">
                <a:latin typeface="Times New Roman" pitchFamily="18" charset="0"/>
                <a:ea typeface="宋体" pitchFamily="2" charset="-122"/>
              </a:rPr>
              <a:t>CPU</a:t>
            </a:r>
            <a:r>
              <a:rPr kumimoji="1" lang="zh-CN" altLang="en-US" sz="2400">
                <a:latin typeface="Times New Roman" pitchFamily="18" charset="0"/>
                <a:ea typeface="宋体" pitchFamily="2" charset="-122"/>
              </a:rPr>
              <a:t>周期的时间。</a:t>
            </a:r>
          </a:p>
        </p:txBody>
      </p:sp>
      <p:sp>
        <p:nvSpPr>
          <p:cNvPr id="3" name="Rectangle 2"/>
          <p:cNvSpPr txBox="1">
            <a:spLocks noChangeArrowheads="1"/>
          </p:cNvSpPr>
          <p:nvPr/>
        </p:nvSpPr>
        <p:spPr>
          <a:xfrm>
            <a:off x="295772" y="579004"/>
            <a:ext cx="5194920" cy="648072"/>
          </a:xfrm>
          <a:prstGeom prst="rect">
            <a:avLst/>
          </a:prstGeom>
        </p:spPr>
        <p:txBody>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a:lstStyle>
          <a:p>
            <a:pPr eaLnBrk="1" hangingPunct="1"/>
            <a:r>
              <a:rPr lang="en-US" altLang="zh-CN">
                <a:cs typeface="Times New Roman" pitchFamily="18" charset="0"/>
              </a:rPr>
              <a:t>5</a:t>
            </a:r>
            <a:r>
              <a:rPr lang="en-US" altLang="zh-CN"/>
              <a:t>.4.1 </a:t>
            </a:r>
            <a:r>
              <a:rPr lang="zh-CN" altLang="en-US"/>
              <a:t>微程序控制原理</a:t>
            </a:r>
          </a:p>
        </p:txBody>
      </p:sp>
      <p:sp>
        <p:nvSpPr>
          <p:cNvPr id="2" name="日期占位符 1"/>
          <p:cNvSpPr>
            <a:spLocks noGrp="1"/>
          </p:cNvSpPr>
          <p:nvPr>
            <p:ph type="dt" sz="half" idx="10"/>
          </p:nvPr>
        </p:nvSpPr>
        <p:spPr/>
        <p:txBody>
          <a:bodyPr/>
          <a:lstStyle/>
          <a:p>
            <a:pPr>
              <a:defRPr/>
            </a:pPr>
            <a:fld id="{2DE2AA6E-29AF-4FA3-8E73-98A5E418D8E5}" type="datetime11">
              <a:rPr lang="zh-CN" altLang="en-US" smtClean="0"/>
              <a:t>09:11:08</a:t>
            </a:fld>
            <a:endParaRPr lang="en-US" altLang="zh-CN"/>
          </a:p>
        </p:txBody>
      </p:sp>
      <p:sp>
        <p:nvSpPr>
          <p:cNvPr id="5" name="灯片编号占位符 4"/>
          <p:cNvSpPr>
            <a:spLocks noGrp="1"/>
          </p:cNvSpPr>
          <p:nvPr>
            <p:ph type="sldNum" sz="quarter" idx="12"/>
          </p:nvPr>
        </p:nvSpPr>
        <p:spPr/>
        <p:txBody>
          <a:bodyPr/>
          <a:lstStyle/>
          <a:p>
            <a:pPr>
              <a:defRPr/>
            </a:pPr>
            <a:fld id="{BEFC541B-1060-4900-89C5-15F509B02D6F}" type="slidenum">
              <a:rPr lang="en-US" altLang="zh-CN" smtClean="0"/>
              <a:pPr>
                <a:defRPr/>
              </a:pPr>
              <a:t>78</a:t>
            </a:fld>
            <a:endParaRPr lang="en-US" altLang="zh-CN"/>
          </a:p>
        </p:txBody>
      </p:sp>
    </p:spTree>
    <p:extLst>
      <p:ext uri="{BB962C8B-B14F-4D97-AF65-F5344CB8AC3E}">
        <p14:creationId xmlns:p14="http://schemas.microsoft.com/office/powerpoint/2010/main" val="5367553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408943" y="1355576"/>
            <a:ext cx="48985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bIns="0">
            <a:spAutoFit/>
          </a:bodyPr>
          <a:lstStyle/>
          <a:p>
            <a:pPr algn="l" eaLnBrk="1" hangingPunct="1"/>
            <a:r>
              <a:rPr kumimoji="1" lang="zh-CN" altLang="en-US" sz="3000" b="1">
                <a:latin typeface="Times New Roman" pitchFamily="18" charset="0"/>
              </a:rPr>
              <a:t>6</a:t>
            </a:r>
            <a:r>
              <a:rPr kumimoji="1" lang="en-US" altLang="zh-CN" sz="3000" b="1">
                <a:latin typeface="Times New Roman" pitchFamily="18" charset="0"/>
              </a:rPr>
              <a:t>.</a:t>
            </a:r>
            <a:r>
              <a:rPr kumimoji="1" lang="zh-CN" altLang="en-US" sz="3000" b="1">
                <a:latin typeface="Times New Roman" pitchFamily="18" charset="0"/>
              </a:rPr>
              <a:t> 机器指令与微指令的关系</a:t>
            </a:r>
            <a:endParaRPr kumimoji="1" lang="zh-CN" altLang="en-US" sz="3000">
              <a:latin typeface="Times New Roman" pitchFamily="18" charset="0"/>
            </a:endParaRPr>
          </a:p>
        </p:txBody>
      </p:sp>
      <p:sp>
        <p:nvSpPr>
          <p:cNvPr id="98307" name="Rectangle 3"/>
          <p:cNvSpPr>
            <a:spLocks noChangeArrowheads="1"/>
          </p:cNvSpPr>
          <p:nvPr/>
        </p:nvSpPr>
        <p:spPr bwMode="auto">
          <a:xfrm>
            <a:off x="395536" y="1916832"/>
            <a:ext cx="8431213"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pPr algn="l" eaLnBrk="1" hangingPunct="1">
              <a:lnSpc>
                <a:spcPct val="150000"/>
              </a:lnSpc>
            </a:pPr>
            <a:r>
              <a:rPr kumimoji="1" lang="zh-CN" altLang="en-US" sz="2400" b="1">
                <a:latin typeface="Times New Roman" pitchFamily="18" charset="0"/>
              </a:rPr>
              <a:t>【问】</a:t>
            </a:r>
            <a:r>
              <a:rPr kumimoji="1" lang="en-US" altLang="zh-CN" sz="2400" b="1">
                <a:latin typeface="Times New Roman" pitchFamily="18" charset="0"/>
              </a:rPr>
              <a:t>:</a:t>
            </a:r>
            <a:r>
              <a:rPr kumimoji="1" lang="zh-CN" altLang="en-US" sz="2400" b="1">
                <a:latin typeface="Arial Unicode MS" pitchFamily="34" charset="-122"/>
              </a:rPr>
              <a:t>一会儿取机器指令，一会儿取微指令，它们之间到底是什么关系?</a:t>
            </a:r>
            <a:endParaRPr kumimoji="1" lang="zh-CN" altLang="en-US" sz="2400" b="1">
              <a:latin typeface="Times New Roman" pitchFamily="18" charset="0"/>
            </a:endParaRPr>
          </a:p>
          <a:p>
            <a:pPr algn="l">
              <a:lnSpc>
                <a:spcPct val="150000"/>
              </a:lnSpc>
            </a:pPr>
            <a:r>
              <a:rPr kumimoji="1" lang="zh-CN" altLang="en-US" sz="2400" b="1">
                <a:latin typeface="Times New Roman" pitchFamily="18" charset="0"/>
              </a:rPr>
              <a:t>【解】</a:t>
            </a:r>
            <a:r>
              <a:rPr kumimoji="1" lang="en-US" altLang="zh-CN" sz="2400" b="1">
                <a:latin typeface="Times New Roman" pitchFamily="18" charset="0"/>
              </a:rPr>
              <a:t>:</a:t>
            </a:r>
          </a:p>
          <a:p>
            <a:pPr algn="l">
              <a:lnSpc>
                <a:spcPct val="150000"/>
              </a:lnSpc>
            </a:pPr>
            <a:r>
              <a:rPr kumimoji="1" lang="zh-CN" altLang="en-US" sz="2400" b="1">
                <a:latin typeface="Times New Roman" pitchFamily="18" charset="0"/>
              </a:rPr>
              <a:t>        1.一条机器指令对应一个微程序，这个微程序是由若干条微指令序列组成的。因此，一条机器指令的功能是由若干条微指令组成的序列来实现的。简言之，一条机器指令所完成的 操作划分成若干条微指令来完成，由微指令进行解释和执行。</a:t>
            </a:r>
          </a:p>
        </p:txBody>
      </p:sp>
      <p:sp>
        <p:nvSpPr>
          <p:cNvPr id="4" name="Rectangle 2"/>
          <p:cNvSpPr txBox="1">
            <a:spLocks noChangeArrowheads="1"/>
          </p:cNvSpPr>
          <p:nvPr/>
        </p:nvSpPr>
        <p:spPr>
          <a:xfrm>
            <a:off x="295772" y="404664"/>
            <a:ext cx="5194920" cy="648072"/>
          </a:xfrm>
          <a:prstGeom prst="rect">
            <a:avLst/>
          </a:prstGeom>
        </p:spPr>
        <p:txBody>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a:lstStyle>
          <a:p>
            <a:pPr eaLnBrk="1" hangingPunct="1"/>
            <a:r>
              <a:rPr lang="en-US" altLang="zh-CN">
                <a:cs typeface="Times New Roman" pitchFamily="18" charset="0"/>
              </a:rPr>
              <a:t>5</a:t>
            </a:r>
            <a:r>
              <a:rPr lang="en-US" altLang="zh-CN"/>
              <a:t>.4.1 </a:t>
            </a:r>
            <a:r>
              <a:rPr lang="zh-CN" altLang="en-US"/>
              <a:t>微程序控制原理</a:t>
            </a:r>
          </a:p>
        </p:txBody>
      </p:sp>
      <p:sp>
        <p:nvSpPr>
          <p:cNvPr id="2" name="日期占位符 1"/>
          <p:cNvSpPr>
            <a:spLocks noGrp="1"/>
          </p:cNvSpPr>
          <p:nvPr>
            <p:ph type="dt" sz="half" idx="10"/>
          </p:nvPr>
        </p:nvSpPr>
        <p:spPr/>
        <p:txBody>
          <a:bodyPr/>
          <a:lstStyle/>
          <a:p>
            <a:pPr>
              <a:defRPr/>
            </a:pPr>
            <a:fld id="{6D7952E2-1759-496B-9E5F-090D77F8E922}" type="datetime11">
              <a:rPr lang="zh-CN" altLang="en-US" smtClean="0"/>
              <a:t>09:11:08</a:t>
            </a:fld>
            <a:endParaRPr lang="en-US" altLang="zh-CN"/>
          </a:p>
        </p:txBody>
      </p:sp>
      <p:sp>
        <p:nvSpPr>
          <p:cNvPr id="5" name="灯片编号占位符 4"/>
          <p:cNvSpPr>
            <a:spLocks noGrp="1"/>
          </p:cNvSpPr>
          <p:nvPr>
            <p:ph type="sldNum" sz="quarter" idx="12"/>
          </p:nvPr>
        </p:nvSpPr>
        <p:spPr/>
        <p:txBody>
          <a:bodyPr/>
          <a:lstStyle/>
          <a:p>
            <a:pPr>
              <a:defRPr/>
            </a:pPr>
            <a:fld id="{BEFC541B-1060-4900-89C5-15F509B02D6F}" type="slidenum">
              <a:rPr lang="en-US" altLang="zh-CN" smtClean="0"/>
              <a:pPr>
                <a:defRPr/>
              </a:pPr>
              <a:t>79</a:t>
            </a:fld>
            <a:endParaRPr lang="en-US" altLang="zh-CN"/>
          </a:p>
        </p:txBody>
      </p:sp>
    </p:spTree>
    <p:extLst>
      <p:ext uri="{BB962C8B-B14F-4D97-AF65-F5344CB8AC3E}">
        <p14:creationId xmlns:p14="http://schemas.microsoft.com/office/powerpoint/2010/main" val="3088835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467544" y="260648"/>
            <a:ext cx="5194920" cy="868958"/>
          </a:xfrm>
        </p:spPr>
        <p:txBody>
          <a:bodyPr/>
          <a:lstStyle/>
          <a:p>
            <a:pPr eaLnBrk="1" hangingPunct="1"/>
            <a:r>
              <a:rPr lang="en-US" altLang="zh-CN"/>
              <a:t>5.1.2 CPU</a:t>
            </a:r>
            <a:r>
              <a:rPr lang="zh-CN" altLang="en-US"/>
              <a:t>的基本组成</a:t>
            </a:r>
          </a:p>
        </p:txBody>
      </p:sp>
      <p:sp>
        <p:nvSpPr>
          <p:cNvPr id="9220" name="Rectangle 3"/>
          <p:cNvSpPr>
            <a:spLocks noGrp="1" noChangeArrowheads="1"/>
          </p:cNvSpPr>
          <p:nvPr>
            <p:ph type="body" idx="1"/>
          </p:nvPr>
        </p:nvSpPr>
        <p:spPr>
          <a:xfrm>
            <a:off x="467544" y="1268760"/>
            <a:ext cx="8229600" cy="4824536"/>
          </a:xfrm>
        </p:spPr>
        <p:txBody>
          <a:bodyPr/>
          <a:lstStyle/>
          <a:p>
            <a:pPr marL="0" indent="0" eaLnBrk="1" hangingPunct="1">
              <a:spcBef>
                <a:spcPts val="0"/>
              </a:spcBef>
              <a:buFont typeface="Wingdings" pitchFamily="2" charset="2"/>
              <a:buNone/>
            </a:pPr>
            <a:r>
              <a:rPr lang="en-US" altLang="zh-CN" sz="2600"/>
              <a:t>2.</a:t>
            </a:r>
            <a:r>
              <a:rPr lang="zh-CN" altLang="en-US" sz="2600"/>
              <a:t>控制器</a:t>
            </a:r>
          </a:p>
          <a:p>
            <a:pPr marL="0" lvl="1" indent="457200" eaLnBrk="1" hangingPunct="1">
              <a:spcBef>
                <a:spcPts val="0"/>
              </a:spcBef>
              <a:buNone/>
            </a:pPr>
            <a:r>
              <a:rPr lang="zh-CN" altLang="en-US"/>
              <a:t>由程序计数器、指令寄存器、指令译码器、时序发生器和操作控制器组成。</a:t>
            </a:r>
            <a:endParaRPr lang="en-US" altLang="zh-CN"/>
          </a:p>
          <a:p>
            <a:pPr marL="0" lvl="1" indent="0" eaLnBrk="1" hangingPunct="1">
              <a:spcBef>
                <a:spcPts val="0"/>
              </a:spcBef>
              <a:buNone/>
            </a:pPr>
            <a:r>
              <a:rPr lang="zh-CN" altLang="en-US"/>
              <a:t>控制器的主要功能由：</a:t>
            </a:r>
            <a:endParaRPr lang="en-US" altLang="zh-CN"/>
          </a:p>
          <a:p>
            <a:pPr marL="752475" lvl="2" indent="-457200" eaLnBrk="1" hangingPunct="1">
              <a:spcBef>
                <a:spcPts val="0"/>
              </a:spcBef>
              <a:buClrTx/>
              <a:buFont typeface="Wingdings" pitchFamily="2" charset="2"/>
              <a:buChar char="n"/>
            </a:pPr>
            <a:r>
              <a:rPr lang="zh-CN" altLang="en-US" sz="2600"/>
              <a:t>从指令</a:t>
            </a:r>
            <a:r>
              <a:rPr lang="en-US" altLang="zh-CN" sz="2600"/>
              <a:t>cache</a:t>
            </a:r>
            <a:r>
              <a:rPr lang="zh-CN" altLang="en-US" sz="2600"/>
              <a:t>中取出一条指令，并指出下一条指令在指令</a:t>
            </a:r>
            <a:r>
              <a:rPr lang="en-US" altLang="zh-CN" sz="2600"/>
              <a:t>cache</a:t>
            </a:r>
            <a:r>
              <a:rPr lang="zh-CN" altLang="en-US" sz="2600"/>
              <a:t>中的位置。</a:t>
            </a:r>
            <a:endParaRPr lang="en-US" altLang="zh-CN" sz="2600"/>
          </a:p>
          <a:p>
            <a:pPr marL="752475" lvl="2" indent="-457200" eaLnBrk="1" hangingPunct="1">
              <a:spcBef>
                <a:spcPts val="0"/>
              </a:spcBef>
              <a:buClrTx/>
              <a:buFont typeface="Wingdings" pitchFamily="2" charset="2"/>
              <a:buChar char="n"/>
            </a:pPr>
            <a:r>
              <a:rPr lang="zh-CN" altLang="en-US" sz="2600"/>
              <a:t>对指令进行译码或测试，并产生相应的操作控制信号，以便启动规定的动作。比如，一次数据</a:t>
            </a:r>
            <a:r>
              <a:rPr lang="en-US" altLang="zh-CN" sz="2600"/>
              <a:t>cache</a:t>
            </a:r>
            <a:r>
              <a:rPr lang="zh-CN" altLang="en-US" sz="2600"/>
              <a:t>的读</a:t>
            </a:r>
            <a:r>
              <a:rPr lang="en-US" altLang="zh-CN" sz="2600"/>
              <a:t>/</a:t>
            </a:r>
            <a:r>
              <a:rPr lang="zh-CN" altLang="en-US" sz="2600"/>
              <a:t>写操作、一个算术逻辑运算操作，或一个输入</a:t>
            </a:r>
            <a:r>
              <a:rPr lang="en-US" altLang="zh-CN" sz="2600"/>
              <a:t>/</a:t>
            </a:r>
            <a:r>
              <a:rPr lang="zh-CN" altLang="en-US" sz="2600"/>
              <a:t>输出操作。</a:t>
            </a:r>
            <a:endParaRPr lang="en-US" altLang="zh-CN" sz="2600"/>
          </a:p>
          <a:p>
            <a:pPr marL="752475" lvl="2" indent="-457200" eaLnBrk="1" hangingPunct="1">
              <a:spcBef>
                <a:spcPts val="0"/>
              </a:spcBef>
              <a:buClrTx/>
              <a:buFont typeface="Wingdings" pitchFamily="2" charset="2"/>
              <a:buChar char="n"/>
            </a:pPr>
            <a:r>
              <a:rPr lang="zh-CN" altLang="en-US" sz="2600"/>
              <a:t>指挥并控制</a:t>
            </a:r>
            <a:r>
              <a:rPr lang="en-US" altLang="zh-CN" sz="2600"/>
              <a:t>CPU</a:t>
            </a:r>
            <a:r>
              <a:rPr lang="zh-CN" altLang="en-US" sz="2600"/>
              <a:t>、数据</a:t>
            </a:r>
            <a:r>
              <a:rPr lang="en-US" altLang="zh-CN" sz="2600"/>
              <a:t>cache</a:t>
            </a:r>
            <a:r>
              <a:rPr lang="zh-CN" altLang="en-US" sz="2600"/>
              <a:t>和输入</a:t>
            </a:r>
            <a:r>
              <a:rPr lang="en-US" altLang="zh-CN" sz="2600"/>
              <a:t>/</a:t>
            </a:r>
            <a:r>
              <a:rPr lang="zh-CN" altLang="en-US" sz="2600"/>
              <a:t>输出设备之间数据流动的方向。</a:t>
            </a:r>
            <a:endParaRPr lang="en-US" altLang="zh-CN" sz="2600"/>
          </a:p>
        </p:txBody>
      </p:sp>
      <p:sp>
        <p:nvSpPr>
          <p:cNvPr id="2" name="日期占位符 1"/>
          <p:cNvSpPr>
            <a:spLocks noGrp="1"/>
          </p:cNvSpPr>
          <p:nvPr>
            <p:ph type="dt" sz="half" idx="10"/>
          </p:nvPr>
        </p:nvSpPr>
        <p:spPr/>
        <p:txBody>
          <a:bodyPr/>
          <a:lstStyle/>
          <a:p>
            <a:pPr>
              <a:defRPr/>
            </a:pPr>
            <a:fld id="{2A065602-9D9B-41E7-B127-B048778F5770}" type="datetime11">
              <a:rPr lang="zh-CN" altLang="en-US" smtClean="0"/>
              <a:t>09:11:02</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8</a:t>
            </a:fld>
            <a:endParaRPr lang="en-US" altLang="zh-CN"/>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ChangeArrowheads="1"/>
          </p:cNvSpPr>
          <p:nvPr/>
        </p:nvSpPr>
        <p:spPr bwMode="auto">
          <a:xfrm>
            <a:off x="533728" y="1772816"/>
            <a:ext cx="7999413" cy="4431983"/>
          </a:xfrm>
          <a:prstGeom prst="rect">
            <a:avLst/>
          </a:prstGeom>
          <a:noFill/>
          <a:ln w="9525">
            <a:noFill/>
            <a:miter lim="800000"/>
            <a:headEnd/>
            <a:tailEnd/>
          </a:ln>
          <a:effectLst/>
        </p:spPr>
        <p:txBody>
          <a:bodyPr tIns="0" bIns="0">
            <a:spAutoFit/>
          </a:bodyPr>
          <a:lstStyle/>
          <a:p>
            <a:pPr algn="l">
              <a:lnSpc>
                <a:spcPct val="150000"/>
              </a:lnSpc>
              <a:defRPr/>
            </a:pPr>
            <a:r>
              <a:rPr kumimoji="1" lang="zh-CN" altLang="en-US" sz="2400" b="1">
                <a:latin typeface="Times New Roman" pitchFamily="18" charset="0"/>
                <a:ea typeface="宋体" pitchFamily="2" charset="-122"/>
              </a:rPr>
              <a:t>     2.  从指令与微指令，程序与微程序，地址与微地址的一一对应关系来看，</a:t>
            </a:r>
            <a:r>
              <a:rPr kumimoji="1" lang="zh-CN" altLang="en-US" sz="2400" b="1">
                <a:solidFill>
                  <a:srgbClr val="FF0000"/>
                </a:solidFill>
                <a:effectLst>
                  <a:outerShdw blurRad="38100" dist="38100" dir="2700000" algn="tl">
                    <a:srgbClr val="C0C0C0"/>
                  </a:outerShdw>
                </a:effectLst>
                <a:latin typeface="Times New Roman" pitchFamily="18" charset="0"/>
                <a:ea typeface="宋体" pitchFamily="2" charset="-122"/>
              </a:rPr>
              <a:t>前者与内存储器有关，后者与控制存储器有关。</a:t>
            </a:r>
            <a:r>
              <a:rPr kumimoji="1" lang="zh-CN" altLang="en-US" sz="2400" b="1">
                <a:latin typeface="Times New Roman" pitchFamily="18" charset="0"/>
                <a:ea typeface="宋体" pitchFamily="2" charset="-122"/>
              </a:rPr>
              <a:t>     </a:t>
            </a:r>
          </a:p>
          <a:p>
            <a:pPr algn="l">
              <a:lnSpc>
                <a:spcPct val="150000"/>
              </a:lnSpc>
              <a:defRPr/>
            </a:pPr>
            <a:r>
              <a:rPr kumimoji="1" lang="zh-CN" altLang="en-US" sz="2400" b="1">
                <a:latin typeface="Times New Roman" pitchFamily="18" charset="0"/>
                <a:ea typeface="宋体" pitchFamily="2" charset="-122"/>
              </a:rPr>
              <a:t>      3.  我们在讲述本章5.2节时，曾讲述了指令与机器周期概念，并归纳了五条典型指令的指令周期,并演示了这五条指令的微程序流程图，</a:t>
            </a:r>
            <a:r>
              <a:rPr kumimoji="1" lang="zh-CN" altLang="en-US" sz="2400" b="1">
                <a:solidFill>
                  <a:srgbClr val="FF0000"/>
                </a:solidFill>
                <a:effectLst>
                  <a:outerShdw blurRad="38100" dist="38100" dir="2700000" algn="tl">
                    <a:srgbClr val="C0C0C0"/>
                  </a:outerShdw>
                </a:effectLst>
                <a:latin typeface="Times New Roman" pitchFamily="18" charset="0"/>
                <a:ea typeface="宋体" pitchFamily="2" charset="-122"/>
              </a:rPr>
              <a:t>每一个</a:t>
            </a:r>
            <a:r>
              <a:rPr kumimoji="1" lang="en-US" altLang="zh-CN" sz="2400" b="1">
                <a:solidFill>
                  <a:srgbClr val="FF0000"/>
                </a:solidFill>
                <a:effectLst>
                  <a:outerShdw blurRad="38100" dist="38100" dir="2700000" algn="tl">
                    <a:srgbClr val="C0C0C0"/>
                  </a:outerShdw>
                </a:effectLst>
                <a:latin typeface="Times New Roman" pitchFamily="18" charset="0"/>
                <a:ea typeface="宋体" pitchFamily="2" charset="-122"/>
              </a:rPr>
              <a:t>CPU</a:t>
            </a:r>
            <a:r>
              <a:rPr kumimoji="1" lang="zh-CN" altLang="en-US" sz="2400" b="1">
                <a:solidFill>
                  <a:srgbClr val="FF0000"/>
                </a:solidFill>
                <a:effectLst>
                  <a:outerShdw blurRad="38100" dist="38100" dir="2700000" algn="tl">
                    <a:srgbClr val="C0C0C0"/>
                  </a:outerShdw>
                </a:effectLst>
                <a:latin typeface="Times New Roman" pitchFamily="18" charset="0"/>
                <a:ea typeface="宋体" pitchFamily="2" charset="-122"/>
              </a:rPr>
              <a:t>周期就对应一条微指令。</a:t>
            </a:r>
            <a:r>
              <a:rPr kumimoji="1" lang="zh-CN" altLang="en-US" sz="2400" b="1">
                <a:latin typeface="Times New Roman" pitchFamily="18" charset="0"/>
                <a:ea typeface="宋体" pitchFamily="2" charset="-122"/>
              </a:rPr>
              <a:t>这就告诉我们如何设计微程序，也将使我们进一步体验到机器指令与微指令的关系。</a:t>
            </a:r>
          </a:p>
        </p:txBody>
      </p:sp>
      <p:sp>
        <p:nvSpPr>
          <p:cNvPr id="3" name="Rectangle 2"/>
          <p:cNvSpPr txBox="1">
            <a:spLocks noChangeArrowheads="1"/>
          </p:cNvSpPr>
          <p:nvPr/>
        </p:nvSpPr>
        <p:spPr>
          <a:xfrm>
            <a:off x="316075" y="620688"/>
            <a:ext cx="5194920" cy="648072"/>
          </a:xfrm>
          <a:prstGeom prst="rect">
            <a:avLst/>
          </a:prstGeom>
        </p:spPr>
        <p:txBody>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a:lstStyle>
          <a:p>
            <a:pPr eaLnBrk="1" hangingPunct="1"/>
            <a:r>
              <a:rPr lang="en-US" altLang="zh-CN">
                <a:cs typeface="Times New Roman" pitchFamily="18" charset="0"/>
              </a:rPr>
              <a:t>5</a:t>
            </a:r>
            <a:r>
              <a:rPr lang="en-US" altLang="zh-CN"/>
              <a:t>.4.1 </a:t>
            </a:r>
            <a:r>
              <a:rPr lang="zh-CN" altLang="en-US"/>
              <a:t>微程序控制原理</a:t>
            </a:r>
          </a:p>
        </p:txBody>
      </p:sp>
      <p:sp>
        <p:nvSpPr>
          <p:cNvPr id="2" name="日期占位符 1"/>
          <p:cNvSpPr>
            <a:spLocks noGrp="1"/>
          </p:cNvSpPr>
          <p:nvPr>
            <p:ph type="dt" sz="half" idx="10"/>
          </p:nvPr>
        </p:nvSpPr>
        <p:spPr/>
        <p:txBody>
          <a:bodyPr/>
          <a:lstStyle/>
          <a:p>
            <a:pPr>
              <a:defRPr/>
            </a:pPr>
            <a:fld id="{B2C83B7E-06CB-4754-94ED-FFE71C7DAD56}" type="datetime11">
              <a:rPr lang="zh-CN" altLang="en-US" smtClean="0"/>
              <a:t>09:11:08</a:t>
            </a:fld>
            <a:endParaRPr lang="en-US" altLang="zh-CN"/>
          </a:p>
        </p:txBody>
      </p:sp>
      <p:sp>
        <p:nvSpPr>
          <p:cNvPr id="5" name="灯片编号占位符 4"/>
          <p:cNvSpPr>
            <a:spLocks noGrp="1"/>
          </p:cNvSpPr>
          <p:nvPr>
            <p:ph type="sldNum" sz="quarter" idx="12"/>
          </p:nvPr>
        </p:nvSpPr>
        <p:spPr/>
        <p:txBody>
          <a:bodyPr/>
          <a:lstStyle/>
          <a:p>
            <a:pPr>
              <a:defRPr/>
            </a:pPr>
            <a:fld id="{BEFC541B-1060-4900-89C5-15F509B02D6F}" type="slidenum">
              <a:rPr lang="en-US" altLang="zh-CN" smtClean="0"/>
              <a:pPr>
                <a:defRPr/>
              </a:pPr>
              <a:t>80</a:t>
            </a:fld>
            <a:endParaRPr lang="en-US" altLang="zh-CN"/>
          </a:p>
        </p:txBody>
      </p:sp>
    </p:spTree>
    <p:extLst>
      <p:ext uri="{BB962C8B-B14F-4D97-AF65-F5344CB8AC3E}">
        <p14:creationId xmlns:p14="http://schemas.microsoft.com/office/powerpoint/2010/main" val="7246867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22174" y="404664"/>
            <a:ext cx="5194920" cy="648072"/>
          </a:xfrm>
          <a:prstGeom prst="rect">
            <a:avLst/>
          </a:prstGeom>
        </p:spPr>
        <p:txBody>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a:lstStyle>
          <a:p>
            <a:pPr eaLnBrk="1" hangingPunct="1"/>
            <a:r>
              <a:rPr lang="en-US" altLang="zh-CN">
                <a:cs typeface="Times New Roman" pitchFamily="18" charset="0"/>
              </a:rPr>
              <a:t>5</a:t>
            </a:r>
            <a:r>
              <a:rPr lang="en-US" altLang="zh-CN"/>
              <a:t>.4.1 </a:t>
            </a:r>
            <a:r>
              <a:rPr lang="zh-CN" altLang="en-US"/>
              <a:t>微程序控制原理</a:t>
            </a:r>
          </a:p>
        </p:txBody>
      </p:sp>
      <p:pic>
        <p:nvPicPr>
          <p:cNvPr id="4" name="Picture 2" descr="5a27">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3888" y="1399403"/>
            <a:ext cx="3528392" cy="482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779912" y="6231508"/>
            <a:ext cx="2808312" cy="369332"/>
          </a:xfrm>
          <a:prstGeom prst="rect">
            <a:avLst/>
          </a:prstGeom>
          <a:noFill/>
        </p:spPr>
        <p:txBody>
          <a:bodyPr wrap="square" rtlCol="0">
            <a:spAutoFit/>
          </a:bodyPr>
          <a:lstStyle/>
          <a:p>
            <a:r>
              <a:rPr lang="zh-CN" altLang="en-US"/>
              <a:t>机器指令与微指令的关系</a:t>
            </a:r>
          </a:p>
        </p:txBody>
      </p:sp>
      <p:sp>
        <p:nvSpPr>
          <p:cNvPr id="5" name="TextBox 4"/>
          <p:cNvSpPr txBox="1"/>
          <p:nvPr/>
        </p:nvSpPr>
        <p:spPr>
          <a:xfrm>
            <a:off x="755576" y="2996952"/>
            <a:ext cx="2808312" cy="1200329"/>
          </a:xfrm>
          <a:prstGeom prst="rect">
            <a:avLst/>
          </a:prstGeom>
          <a:noFill/>
        </p:spPr>
        <p:txBody>
          <a:bodyPr wrap="square" rtlCol="0">
            <a:spAutoFit/>
          </a:bodyPr>
          <a:lstStyle/>
          <a:p>
            <a:r>
              <a:rPr lang="zh-CN" altLang="en-US" sz="2400"/>
              <a:t>一条机器指令完成的操作划分为若干条微指令来完成</a:t>
            </a:r>
          </a:p>
        </p:txBody>
      </p:sp>
      <p:sp>
        <p:nvSpPr>
          <p:cNvPr id="6" name="日期占位符 5"/>
          <p:cNvSpPr>
            <a:spLocks noGrp="1"/>
          </p:cNvSpPr>
          <p:nvPr>
            <p:ph type="dt" sz="half" idx="10"/>
          </p:nvPr>
        </p:nvSpPr>
        <p:spPr/>
        <p:txBody>
          <a:bodyPr/>
          <a:lstStyle/>
          <a:p>
            <a:pPr>
              <a:defRPr/>
            </a:pPr>
            <a:fld id="{45A44FB8-9748-4F89-BA74-FBBB250387B8}" type="datetime11">
              <a:rPr lang="zh-CN" altLang="en-US" smtClean="0"/>
              <a:t>09:11:08</a:t>
            </a:fld>
            <a:endParaRPr lang="en-US" altLang="zh-CN"/>
          </a:p>
        </p:txBody>
      </p:sp>
      <p:sp>
        <p:nvSpPr>
          <p:cNvPr id="8" name="灯片编号占位符 7"/>
          <p:cNvSpPr>
            <a:spLocks noGrp="1"/>
          </p:cNvSpPr>
          <p:nvPr>
            <p:ph type="sldNum" sz="quarter" idx="12"/>
          </p:nvPr>
        </p:nvSpPr>
        <p:spPr/>
        <p:txBody>
          <a:bodyPr/>
          <a:lstStyle/>
          <a:p>
            <a:pPr>
              <a:defRPr/>
            </a:pPr>
            <a:fld id="{BEFC541B-1060-4900-89C5-15F509B02D6F}" type="slidenum">
              <a:rPr lang="en-US" altLang="zh-CN" smtClean="0"/>
              <a:pPr>
                <a:defRPr/>
              </a:pPr>
              <a:t>81</a:t>
            </a:fld>
            <a:endParaRPr lang="en-US" altLang="zh-CN"/>
          </a:p>
        </p:txBody>
      </p:sp>
    </p:spTree>
    <p:extLst>
      <p:ext uri="{BB962C8B-B14F-4D97-AF65-F5344CB8AC3E}">
        <p14:creationId xmlns:p14="http://schemas.microsoft.com/office/powerpoint/2010/main" val="17079076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235633" y="1135707"/>
            <a:ext cx="8458200"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lnSpc>
                <a:spcPct val="135000"/>
              </a:lnSpc>
            </a:pPr>
            <a:r>
              <a:rPr kumimoji="1" lang="zh-CN" altLang="en-US" sz="2400" b="1">
                <a:latin typeface="Times New Roman" pitchFamily="18" charset="0"/>
              </a:rPr>
              <a:t>【例】设某计算机运算器框图如图(</a:t>
            </a:r>
            <a:r>
              <a:rPr kumimoji="1" lang="en-US" altLang="zh-CN" sz="2400" b="1">
                <a:latin typeface="Times New Roman" pitchFamily="18" charset="0"/>
              </a:rPr>
              <a:t>a)</a:t>
            </a:r>
            <a:r>
              <a:rPr kumimoji="1" lang="zh-CN" altLang="en-US" sz="2400" b="1">
                <a:latin typeface="Times New Roman" pitchFamily="18" charset="0"/>
              </a:rPr>
              <a:t>所示，其中</a:t>
            </a:r>
            <a:r>
              <a:rPr kumimoji="1" lang="en-US" altLang="zh-CN" sz="2400" b="1">
                <a:latin typeface="Times New Roman" pitchFamily="18" charset="0"/>
              </a:rPr>
              <a:t>ALU</a:t>
            </a:r>
            <a:r>
              <a:rPr kumimoji="1" lang="zh-CN" altLang="en-US" sz="2400" b="1">
                <a:latin typeface="Times New Roman" pitchFamily="18" charset="0"/>
              </a:rPr>
              <a:t>为16位的加法器(高电平工作)，</a:t>
            </a:r>
            <a:r>
              <a:rPr kumimoji="1" lang="en-US" altLang="zh-CN" sz="2400" b="1">
                <a:latin typeface="Times New Roman" pitchFamily="18" charset="0"/>
              </a:rPr>
              <a:t>SA,SB</a:t>
            </a:r>
            <a:r>
              <a:rPr kumimoji="1" lang="zh-CN" altLang="en-US" sz="2400" b="1">
                <a:latin typeface="Times New Roman" pitchFamily="18" charset="0"/>
              </a:rPr>
              <a:t>为16位暂存器。4个通用寄存器由</a:t>
            </a:r>
            <a:r>
              <a:rPr kumimoji="1" lang="en-US" altLang="zh-CN" sz="2400" b="1">
                <a:latin typeface="Times New Roman" pitchFamily="18" charset="0"/>
              </a:rPr>
              <a:t>D</a:t>
            </a:r>
            <a:r>
              <a:rPr kumimoji="1" lang="zh-CN" altLang="en-US" sz="2400" b="1">
                <a:latin typeface="Times New Roman" pitchFamily="18" charset="0"/>
              </a:rPr>
              <a:t>触发器组成，</a:t>
            </a:r>
            <a:r>
              <a:rPr kumimoji="1" lang="en-US" altLang="zh-CN" sz="2400" b="1">
                <a:latin typeface="Times New Roman" pitchFamily="18" charset="0"/>
              </a:rPr>
              <a:t>Q</a:t>
            </a:r>
            <a:r>
              <a:rPr kumimoji="1" lang="zh-CN" altLang="en-US" sz="2400" b="1">
                <a:latin typeface="Times New Roman" pitchFamily="18" charset="0"/>
              </a:rPr>
              <a:t>端输出。</a:t>
            </a:r>
            <a:endParaRPr kumimoji="1" lang="en-US" altLang="zh-CN" sz="2400" b="1">
              <a:latin typeface="Times New Roman" pitchFamily="18" charset="0"/>
            </a:endParaRPr>
          </a:p>
        </p:txBody>
      </p:sp>
      <p:pic>
        <p:nvPicPr>
          <p:cNvPr id="1013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2" y="2708920"/>
            <a:ext cx="6192689" cy="374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322174" y="404664"/>
            <a:ext cx="5194920" cy="648072"/>
          </a:xfrm>
          <a:prstGeom prst="rect">
            <a:avLst/>
          </a:prstGeom>
        </p:spPr>
        <p:txBody>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a:lstStyle>
          <a:p>
            <a:pPr eaLnBrk="1" hangingPunct="1"/>
            <a:r>
              <a:rPr lang="en-US" altLang="zh-CN">
                <a:cs typeface="Times New Roman" pitchFamily="18" charset="0"/>
              </a:rPr>
              <a:t>5</a:t>
            </a:r>
            <a:r>
              <a:rPr lang="en-US" altLang="zh-CN"/>
              <a:t>.4.1 </a:t>
            </a:r>
            <a:r>
              <a:rPr lang="zh-CN" altLang="en-US"/>
              <a:t>微程序控制原理</a:t>
            </a:r>
          </a:p>
        </p:txBody>
      </p:sp>
      <p:sp>
        <p:nvSpPr>
          <p:cNvPr id="2" name="日期占位符 1"/>
          <p:cNvSpPr>
            <a:spLocks noGrp="1"/>
          </p:cNvSpPr>
          <p:nvPr>
            <p:ph type="dt" sz="half" idx="10"/>
          </p:nvPr>
        </p:nvSpPr>
        <p:spPr/>
        <p:txBody>
          <a:bodyPr/>
          <a:lstStyle/>
          <a:p>
            <a:pPr>
              <a:defRPr/>
            </a:pPr>
            <a:fld id="{B9F894E3-C37A-43A8-A1B3-D871C592514D}" type="datetime11">
              <a:rPr lang="zh-CN" altLang="en-US" smtClean="0"/>
              <a:t>09:11:08</a:t>
            </a:fld>
            <a:endParaRPr lang="en-US" altLang="zh-CN"/>
          </a:p>
        </p:txBody>
      </p:sp>
      <p:sp>
        <p:nvSpPr>
          <p:cNvPr id="5" name="灯片编号占位符 4"/>
          <p:cNvSpPr>
            <a:spLocks noGrp="1"/>
          </p:cNvSpPr>
          <p:nvPr>
            <p:ph type="sldNum" sz="quarter" idx="12"/>
          </p:nvPr>
        </p:nvSpPr>
        <p:spPr/>
        <p:txBody>
          <a:bodyPr/>
          <a:lstStyle/>
          <a:p>
            <a:pPr>
              <a:defRPr/>
            </a:pPr>
            <a:fld id="{BEFC541B-1060-4900-89C5-15F509B02D6F}" type="slidenum">
              <a:rPr lang="en-US" altLang="zh-CN" smtClean="0"/>
              <a:pPr>
                <a:defRPr/>
              </a:pPr>
              <a:t>82</a:t>
            </a:fld>
            <a:endParaRPr lang="en-US" altLang="zh-CN"/>
          </a:p>
        </p:txBody>
      </p:sp>
    </p:spTree>
    <p:extLst>
      <p:ext uri="{BB962C8B-B14F-4D97-AF65-F5344CB8AC3E}">
        <p14:creationId xmlns:p14="http://schemas.microsoft.com/office/powerpoint/2010/main" val="3876061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4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438400"/>
            <a:ext cx="8305800" cy="382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3" name="Rectangle 3"/>
          <p:cNvSpPr>
            <a:spLocks noChangeArrowheads="1"/>
          </p:cNvSpPr>
          <p:nvPr/>
        </p:nvSpPr>
        <p:spPr bwMode="auto">
          <a:xfrm>
            <a:off x="611188" y="1268760"/>
            <a:ext cx="770413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lnSpc>
                <a:spcPct val="135000"/>
              </a:lnSpc>
            </a:pPr>
            <a:r>
              <a:rPr kumimoji="1" lang="zh-CN" altLang="en-US" sz="2400" b="1">
                <a:latin typeface="Times New Roman" pitchFamily="18" charset="0"/>
              </a:rPr>
              <a:t>4个通用寄存器由</a:t>
            </a:r>
            <a:r>
              <a:rPr kumimoji="1" lang="en-US" altLang="zh-CN" sz="2400" b="1">
                <a:latin typeface="Times New Roman" pitchFamily="18" charset="0"/>
              </a:rPr>
              <a:t>D</a:t>
            </a:r>
            <a:r>
              <a:rPr kumimoji="1" lang="zh-CN" altLang="en-US" sz="2400" b="1">
                <a:latin typeface="Times New Roman" pitchFamily="18" charset="0"/>
              </a:rPr>
              <a:t>触发器组成，</a:t>
            </a:r>
            <a:r>
              <a:rPr kumimoji="1" lang="en-US" altLang="zh-CN" sz="2400" b="1">
                <a:latin typeface="Times New Roman" pitchFamily="18" charset="0"/>
              </a:rPr>
              <a:t>Q</a:t>
            </a:r>
            <a:r>
              <a:rPr kumimoji="1" lang="zh-CN" altLang="en-US" sz="2400" b="1">
                <a:latin typeface="Times New Roman" pitchFamily="18" charset="0"/>
              </a:rPr>
              <a:t>端输出，其读、写控制功能见下表</a:t>
            </a:r>
          </a:p>
        </p:txBody>
      </p:sp>
      <p:sp>
        <p:nvSpPr>
          <p:cNvPr id="2" name="日期占位符 1"/>
          <p:cNvSpPr>
            <a:spLocks noGrp="1"/>
          </p:cNvSpPr>
          <p:nvPr>
            <p:ph type="dt" sz="half" idx="10"/>
          </p:nvPr>
        </p:nvSpPr>
        <p:spPr/>
        <p:txBody>
          <a:bodyPr/>
          <a:lstStyle/>
          <a:p>
            <a:pPr>
              <a:defRPr/>
            </a:pPr>
            <a:fld id="{6851AC33-7B65-4815-B578-632069C67787}" type="datetime11">
              <a:rPr lang="zh-CN" altLang="en-US" smtClean="0"/>
              <a:t>09:11:08</a:t>
            </a:fld>
            <a:endParaRPr lang="en-US" altLang="zh-CN"/>
          </a:p>
        </p:txBody>
      </p:sp>
      <p:sp>
        <p:nvSpPr>
          <p:cNvPr id="4" name="灯片编号占位符 3"/>
          <p:cNvSpPr>
            <a:spLocks noGrp="1"/>
          </p:cNvSpPr>
          <p:nvPr>
            <p:ph type="sldNum" sz="quarter" idx="12"/>
          </p:nvPr>
        </p:nvSpPr>
        <p:spPr/>
        <p:txBody>
          <a:bodyPr/>
          <a:lstStyle/>
          <a:p>
            <a:pPr>
              <a:defRPr/>
            </a:pPr>
            <a:fld id="{BEFC541B-1060-4900-89C5-15F509B02D6F}" type="slidenum">
              <a:rPr lang="en-US" altLang="zh-CN" smtClean="0"/>
              <a:pPr>
                <a:defRPr/>
              </a:pPr>
              <a:t>83</a:t>
            </a:fld>
            <a:endParaRPr lang="en-US" altLang="zh-CN"/>
          </a:p>
        </p:txBody>
      </p:sp>
    </p:spTree>
    <p:extLst>
      <p:ext uri="{BB962C8B-B14F-4D97-AF65-F5344CB8AC3E}">
        <p14:creationId xmlns:p14="http://schemas.microsoft.com/office/powerpoint/2010/main" val="2472746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87338"/>
            <a:ext cx="7339013" cy="378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7" name="Rectangle 3"/>
          <p:cNvSpPr>
            <a:spLocks noChangeArrowheads="1"/>
          </p:cNvSpPr>
          <p:nvPr/>
        </p:nvSpPr>
        <p:spPr bwMode="auto">
          <a:xfrm>
            <a:off x="395288" y="4221163"/>
            <a:ext cx="8424862"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lnSpc>
                <a:spcPct val="125000"/>
              </a:lnSpc>
            </a:pPr>
            <a:r>
              <a:rPr kumimoji="1" lang="zh-CN" altLang="en-US" sz="2400" b="1">
                <a:latin typeface="Times New Roman" pitchFamily="18" charset="0"/>
              </a:rPr>
              <a:t>        机器采用串行微程序控制方式，其微指令周期见图（</a:t>
            </a:r>
            <a:r>
              <a:rPr kumimoji="1" lang="en-US" altLang="zh-CN" sz="2400" b="1">
                <a:latin typeface="Times New Roman" pitchFamily="18" charset="0"/>
              </a:rPr>
              <a:t>b)。</a:t>
            </a:r>
            <a:r>
              <a:rPr kumimoji="1" lang="zh-CN" altLang="en-US" sz="2400" b="1">
                <a:latin typeface="Times New Roman" pitchFamily="18" charset="0"/>
              </a:rPr>
              <a:t>其中读</a:t>
            </a:r>
            <a:r>
              <a:rPr kumimoji="1" lang="en-US" altLang="zh-CN" sz="2400" b="1">
                <a:latin typeface="Times New Roman" pitchFamily="18" charset="0"/>
              </a:rPr>
              <a:t>ROM</a:t>
            </a:r>
            <a:r>
              <a:rPr kumimoji="1" lang="zh-CN" altLang="en-US" sz="2400" b="1">
                <a:latin typeface="Times New Roman" pitchFamily="18" charset="0"/>
              </a:rPr>
              <a:t>是从控存中读出一条微指令时间，为1</a:t>
            </a:r>
            <a:r>
              <a:rPr kumimoji="1" lang="en-US" altLang="zh-CN" sz="2400" b="1">
                <a:latin typeface="Times New Roman" pitchFamily="18" charset="0"/>
              </a:rPr>
              <a:t>μs；ALU</a:t>
            </a:r>
            <a:r>
              <a:rPr kumimoji="1" lang="zh-CN" altLang="en-US" sz="2400" b="1">
                <a:latin typeface="Times New Roman" pitchFamily="18" charset="0"/>
              </a:rPr>
              <a:t>工作是加法器做加法运算，为500</a:t>
            </a:r>
            <a:r>
              <a:rPr kumimoji="1" lang="en-US" altLang="zh-CN" sz="2400" b="1">
                <a:latin typeface="Times New Roman" pitchFamily="18" charset="0"/>
              </a:rPr>
              <a:t>ns；m1</a:t>
            </a:r>
            <a:r>
              <a:rPr kumimoji="1" lang="zh-CN" altLang="en-US" sz="2400" b="1">
                <a:latin typeface="Times New Roman" pitchFamily="18" charset="0"/>
              </a:rPr>
              <a:t>是读寄存器时间，为500</a:t>
            </a:r>
            <a:r>
              <a:rPr kumimoji="1" lang="en-US" altLang="zh-CN" sz="2400" b="1">
                <a:latin typeface="Times New Roman" pitchFamily="18" charset="0"/>
              </a:rPr>
              <a:t>ns；m2</a:t>
            </a:r>
            <a:r>
              <a:rPr kumimoji="1" lang="zh-CN" altLang="en-US" sz="2400" b="1">
                <a:latin typeface="Times New Roman" pitchFamily="18" charset="0"/>
              </a:rPr>
              <a:t>是写寄存器的工作脉冲宽度，为100</a:t>
            </a:r>
            <a:r>
              <a:rPr kumimoji="1" lang="en-US" altLang="zh-CN" sz="2400" b="1">
                <a:latin typeface="Times New Roman" pitchFamily="18" charset="0"/>
              </a:rPr>
              <a:t>ns。 </a:t>
            </a:r>
            <a:r>
              <a:rPr kumimoji="1" lang="zh-CN" altLang="en-US" sz="2400" b="1">
                <a:latin typeface="Times New Roman" pitchFamily="18" charset="0"/>
              </a:rPr>
              <a:t>微指令字长12位，微指令格式如下：</a:t>
            </a:r>
          </a:p>
        </p:txBody>
      </p:sp>
      <p:sp>
        <p:nvSpPr>
          <p:cNvPr id="2" name="日期占位符 1"/>
          <p:cNvSpPr>
            <a:spLocks noGrp="1"/>
          </p:cNvSpPr>
          <p:nvPr>
            <p:ph type="dt" sz="half" idx="10"/>
          </p:nvPr>
        </p:nvSpPr>
        <p:spPr/>
        <p:txBody>
          <a:bodyPr/>
          <a:lstStyle/>
          <a:p>
            <a:pPr>
              <a:defRPr/>
            </a:pPr>
            <a:fld id="{C7626FDC-8F1E-43FC-8E50-E0A75241CA33}" type="datetime11">
              <a:rPr lang="zh-CN" altLang="en-US" smtClean="0"/>
              <a:t>09:11:10</a:t>
            </a:fld>
            <a:endParaRPr lang="en-US" altLang="zh-CN"/>
          </a:p>
        </p:txBody>
      </p:sp>
      <p:sp>
        <p:nvSpPr>
          <p:cNvPr id="4" name="灯片编号占位符 3"/>
          <p:cNvSpPr>
            <a:spLocks noGrp="1"/>
          </p:cNvSpPr>
          <p:nvPr>
            <p:ph type="sldNum" sz="quarter" idx="12"/>
          </p:nvPr>
        </p:nvSpPr>
        <p:spPr/>
        <p:txBody>
          <a:bodyPr/>
          <a:lstStyle/>
          <a:p>
            <a:pPr>
              <a:defRPr/>
            </a:pPr>
            <a:fld id="{BEFC541B-1060-4900-89C5-15F509B02D6F}" type="slidenum">
              <a:rPr lang="en-US" altLang="zh-CN" smtClean="0"/>
              <a:pPr>
                <a:defRPr/>
              </a:pPr>
              <a:t>84</a:t>
            </a:fld>
            <a:endParaRPr lang="en-US" altLang="zh-CN"/>
          </a:p>
        </p:txBody>
      </p:sp>
    </p:spTree>
    <p:extLst>
      <p:ext uri="{BB962C8B-B14F-4D97-AF65-F5344CB8AC3E}">
        <p14:creationId xmlns:p14="http://schemas.microsoft.com/office/powerpoint/2010/main" val="602699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p:cNvGrpSpPr/>
          <p:nvPr/>
        </p:nvGrpSpPr>
        <p:grpSpPr>
          <a:xfrm>
            <a:off x="266932" y="2276872"/>
            <a:ext cx="8520113" cy="4154984"/>
            <a:chOff x="228600" y="1676401"/>
            <a:chExt cx="8520113" cy="4154984"/>
          </a:xfrm>
        </p:grpSpPr>
        <p:sp>
          <p:nvSpPr>
            <p:cNvPr id="104451" name="Rectangle 35"/>
            <p:cNvSpPr>
              <a:spLocks noChangeArrowheads="1"/>
            </p:cNvSpPr>
            <p:nvPr/>
          </p:nvSpPr>
          <p:spPr bwMode="auto">
            <a:xfrm>
              <a:off x="228600" y="1676401"/>
              <a:ext cx="8520113"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lnSpc>
                  <a:spcPct val="125000"/>
                </a:lnSpc>
              </a:pPr>
              <a:r>
                <a:rPr kumimoji="1" lang="en-US" altLang="zh-CN" sz="2400" b="1">
                  <a:latin typeface="Times New Roman" pitchFamily="18" charset="0"/>
                </a:rPr>
                <a:t>RA</a:t>
              </a:r>
              <a:r>
                <a:rPr kumimoji="1" lang="en-US" altLang="zh-CN" sz="2400" b="1" baseline="-30000">
                  <a:latin typeface="Times New Roman" pitchFamily="18" charset="0"/>
                </a:rPr>
                <a:t>0</a:t>
              </a:r>
              <a:r>
                <a:rPr kumimoji="1" lang="en-US" altLang="zh-CN" sz="2400" b="1">
                  <a:latin typeface="Times New Roman" pitchFamily="18" charset="0"/>
                </a:rPr>
                <a:t>RA</a:t>
              </a:r>
              <a:r>
                <a:rPr kumimoji="1" lang="en-US" altLang="zh-CN" sz="2400" b="1" baseline="-30000">
                  <a:latin typeface="Times New Roman" pitchFamily="18" charset="0"/>
                </a:rPr>
                <a:t>1</a:t>
              </a:r>
              <a:r>
                <a:rPr kumimoji="1" lang="en-US" altLang="zh-CN" sz="2400" b="1">
                  <a:latin typeface="Times New Roman" pitchFamily="18" charset="0"/>
                </a:rPr>
                <a:t>：</a:t>
              </a:r>
              <a:r>
                <a:rPr kumimoji="1" lang="zh-CN" altLang="en-US" sz="2400" b="1">
                  <a:latin typeface="Times New Roman" pitchFamily="18" charset="0"/>
                </a:rPr>
                <a:t>读</a:t>
              </a:r>
              <a:r>
                <a:rPr kumimoji="1" lang="en-US" altLang="zh-CN" sz="2400" b="1" smtClean="0">
                  <a:latin typeface="Times New Roman" pitchFamily="18" charset="0"/>
                </a:rPr>
                <a:t>R0</a:t>
              </a:r>
              <a:r>
                <a:rPr kumimoji="1" lang="zh-CN" altLang="en-US" sz="2400" b="1" smtClean="0">
                  <a:latin typeface="黑体"/>
                  <a:ea typeface="黑体"/>
                </a:rPr>
                <a:t>～</a:t>
              </a:r>
              <a:r>
                <a:rPr kumimoji="1" lang="en-US" altLang="zh-CN" sz="2400" b="1" smtClean="0">
                  <a:latin typeface="Times New Roman" pitchFamily="18" charset="0"/>
                </a:rPr>
                <a:t>R3</a:t>
              </a:r>
              <a:r>
                <a:rPr kumimoji="1" lang="zh-CN" altLang="en-US" sz="2400" b="1">
                  <a:latin typeface="Times New Roman" pitchFamily="18" charset="0"/>
                </a:rPr>
                <a:t>的选择控制 </a:t>
              </a:r>
            </a:p>
            <a:p>
              <a:pPr algn="l">
                <a:lnSpc>
                  <a:spcPct val="125000"/>
                </a:lnSpc>
              </a:pPr>
              <a:r>
                <a:rPr kumimoji="1" lang="en-US" altLang="zh-CN" sz="2400" b="1">
                  <a:latin typeface="Times New Roman" pitchFamily="18" charset="0"/>
                </a:rPr>
                <a:t>WA</a:t>
              </a:r>
              <a:r>
                <a:rPr kumimoji="1" lang="en-US" altLang="zh-CN" sz="2400" b="1" baseline="-30000">
                  <a:latin typeface="Times New Roman" pitchFamily="18" charset="0"/>
                </a:rPr>
                <a:t>0</a:t>
              </a:r>
              <a:r>
                <a:rPr kumimoji="1" lang="en-US" altLang="zh-CN" sz="2400" b="1">
                  <a:latin typeface="Times New Roman" pitchFamily="18" charset="0"/>
                </a:rPr>
                <a:t>WA</a:t>
              </a:r>
              <a:r>
                <a:rPr kumimoji="1" lang="en-US" altLang="zh-CN" sz="2400" b="1" baseline="-30000">
                  <a:latin typeface="Times New Roman" pitchFamily="18" charset="0"/>
                </a:rPr>
                <a:t>1</a:t>
              </a:r>
              <a:r>
                <a:rPr kumimoji="1" lang="en-US" altLang="zh-CN" sz="2400" b="1">
                  <a:latin typeface="Times New Roman" pitchFamily="18" charset="0"/>
                </a:rPr>
                <a:t>：</a:t>
              </a:r>
              <a:r>
                <a:rPr kumimoji="1" lang="zh-CN" altLang="en-US" sz="2400" b="1">
                  <a:latin typeface="Times New Roman" pitchFamily="18" charset="0"/>
                </a:rPr>
                <a:t>写</a:t>
              </a:r>
              <a:r>
                <a:rPr kumimoji="1" lang="en-US" altLang="zh-CN" sz="2400" b="1" smtClean="0">
                  <a:latin typeface="Times New Roman" pitchFamily="18" charset="0"/>
                </a:rPr>
                <a:t>R0</a:t>
              </a:r>
              <a:r>
                <a:rPr kumimoji="1" lang="zh-CN" altLang="en-US" sz="2400" b="1" smtClean="0">
                  <a:latin typeface="黑体"/>
                  <a:ea typeface="黑体"/>
                </a:rPr>
                <a:t>～</a:t>
              </a:r>
              <a:r>
                <a:rPr kumimoji="1" lang="en-US" altLang="zh-CN" sz="2400" b="1" smtClean="0">
                  <a:latin typeface="Times New Roman" pitchFamily="18" charset="0"/>
                </a:rPr>
                <a:t>R3</a:t>
              </a:r>
              <a:r>
                <a:rPr kumimoji="1" lang="zh-CN" altLang="en-US" sz="2400" b="1">
                  <a:latin typeface="Times New Roman" pitchFamily="18" charset="0"/>
                </a:rPr>
                <a:t>的选择控制</a:t>
              </a:r>
            </a:p>
            <a:p>
              <a:pPr algn="l">
                <a:lnSpc>
                  <a:spcPct val="125000"/>
                </a:lnSpc>
              </a:pPr>
              <a:r>
                <a:rPr kumimoji="1" lang="en-US" altLang="zh-CN" sz="2400" b="1">
                  <a:latin typeface="Times New Roman" pitchFamily="18" charset="0"/>
                </a:rPr>
                <a:t>R：</a:t>
              </a:r>
              <a:r>
                <a:rPr kumimoji="1" lang="zh-CN" altLang="en-US" sz="2400" b="1">
                  <a:latin typeface="Times New Roman" pitchFamily="18" charset="0"/>
                </a:rPr>
                <a:t>寄存器读命令  </a:t>
              </a:r>
            </a:p>
            <a:p>
              <a:pPr algn="l">
                <a:lnSpc>
                  <a:spcPct val="125000"/>
                </a:lnSpc>
              </a:pPr>
              <a:r>
                <a:rPr kumimoji="1" lang="en-US" altLang="zh-CN" sz="2400" b="1">
                  <a:latin typeface="Times New Roman" pitchFamily="18" charset="0"/>
                </a:rPr>
                <a:t>W：</a:t>
              </a:r>
              <a:r>
                <a:rPr kumimoji="1" lang="zh-CN" altLang="en-US" sz="2400" b="1">
                  <a:latin typeface="Times New Roman" pitchFamily="18" charset="0"/>
                </a:rPr>
                <a:t>寄存器写命令</a:t>
              </a:r>
            </a:p>
            <a:p>
              <a:pPr algn="l" eaLnBrk="1" hangingPunct="1"/>
              <a:r>
                <a:rPr kumimoji="1" lang="en-US" altLang="zh-CN" sz="2400" b="1">
                  <a:latin typeface="Times New Roman" pitchFamily="18" charset="0"/>
                </a:rPr>
                <a:t>LDSA：</a:t>
              </a:r>
              <a:r>
                <a:rPr kumimoji="1" lang="zh-CN" altLang="en-US" sz="2400" b="1">
                  <a:latin typeface="Times New Roman" pitchFamily="18" charset="0"/>
                </a:rPr>
                <a:t>打入</a:t>
              </a:r>
              <a:r>
                <a:rPr kumimoji="1" lang="en-US" altLang="zh-CN" sz="2400" b="1">
                  <a:latin typeface="Times New Roman" pitchFamily="18" charset="0"/>
                </a:rPr>
                <a:t>SA</a:t>
              </a:r>
              <a:r>
                <a:rPr kumimoji="1" lang="zh-CN" altLang="en-US" sz="2400" b="1">
                  <a:latin typeface="Times New Roman" pitchFamily="18" charset="0"/>
                </a:rPr>
                <a:t>的控制信号 </a:t>
              </a:r>
            </a:p>
            <a:p>
              <a:pPr algn="l"/>
              <a:r>
                <a:rPr kumimoji="1" lang="en-US" altLang="zh-CN" sz="2400" b="1">
                  <a:latin typeface="Times New Roman" pitchFamily="18" charset="0"/>
                </a:rPr>
                <a:t>LDSB：</a:t>
              </a:r>
              <a:r>
                <a:rPr kumimoji="1" lang="zh-CN" altLang="en-US" sz="2400" b="1">
                  <a:latin typeface="Times New Roman" pitchFamily="18" charset="0"/>
                </a:rPr>
                <a:t>打入</a:t>
              </a:r>
              <a:r>
                <a:rPr kumimoji="1" lang="en-US" altLang="zh-CN" sz="2400" b="1">
                  <a:latin typeface="Times New Roman" pitchFamily="18" charset="0"/>
                </a:rPr>
                <a:t>SB</a:t>
              </a:r>
              <a:r>
                <a:rPr kumimoji="1" lang="zh-CN" altLang="en-US" sz="2400" b="1">
                  <a:latin typeface="Times New Roman" pitchFamily="18" charset="0"/>
                </a:rPr>
                <a:t>的控制信号 </a:t>
              </a:r>
            </a:p>
            <a:p>
              <a:pPr algn="l"/>
              <a:r>
                <a:rPr kumimoji="1" lang="en-US" altLang="zh-CN" sz="2400" b="1">
                  <a:latin typeface="Times New Roman" pitchFamily="18" charset="0"/>
                </a:rPr>
                <a:t>S</a:t>
              </a:r>
              <a:r>
                <a:rPr kumimoji="1" lang="en-US" altLang="zh-CN" sz="2400" b="1" baseline="-25000">
                  <a:latin typeface="Times New Roman" pitchFamily="18" charset="0"/>
                </a:rPr>
                <a:t>B</a:t>
              </a:r>
              <a:r>
                <a:rPr kumimoji="1" lang="en-US" altLang="zh-CN" sz="2400" b="1">
                  <a:latin typeface="Times New Roman" pitchFamily="18" charset="0"/>
                </a:rPr>
                <a:t>-ALU：</a:t>
              </a:r>
              <a:r>
                <a:rPr kumimoji="1" lang="zh-CN" altLang="en-US" sz="2400" b="1">
                  <a:latin typeface="Times New Roman" pitchFamily="18" charset="0"/>
                </a:rPr>
                <a:t>传送</a:t>
              </a:r>
              <a:r>
                <a:rPr kumimoji="1" lang="en-US" altLang="zh-CN" sz="2400" b="1">
                  <a:latin typeface="Times New Roman" pitchFamily="18" charset="0"/>
                </a:rPr>
                <a:t>SB</a:t>
              </a:r>
              <a:r>
                <a:rPr kumimoji="1" lang="zh-CN" altLang="en-US" sz="2400" b="1">
                  <a:latin typeface="Times New Roman" pitchFamily="18" charset="0"/>
                </a:rPr>
                <a:t>的控制信号 </a:t>
              </a:r>
            </a:p>
            <a:p>
              <a:pPr algn="l"/>
              <a:r>
                <a:rPr kumimoji="1" lang="en-US" altLang="zh-CN" sz="2400" b="1">
                  <a:latin typeface="Times New Roman" pitchFamily="18" charset="0"/>
                </a:rPr>
                <a:t>S</a:t>
              </a:r>
              <a:r>
                <a:rPr kumimoji="1" lang="en-US" altLang="zh-CN" sz="2400" b="1" baseline="-25000">
                  <a:latin typeface="Times New Roman" pitchFamily="18" charset="0"/>
                </a:rPr>
                <a:t>B</a:t>
              </a:r>
              <a:r>
                <a:rPr kumimoji="1" lang="en-US" altLang="zh-CN" sz="2400" b="1">
                  <a:latin typeface="Times New Roman" pitchFamily="18" charset="0"/>
                </a:rPr>
                <a:t>-ALU：</a:t>
              </a:r>
              <a:r>
                <a:rPr kumimoji="1" lang="zh-CN" altLang="en-US" sz="2400" b="1">
                  <a:latin typeface="Times New Roman" pitchFamily="18" charset="0"/>
                </a:rPr>
                <a:t>传送</a:t>
              </a:r>
              <a:r>
                <a:rPr kumimoji="1" lang="en-US" altLang="zh-CN" sz="2400" b="1">
                  <a:latin typeface="Times New Roman" pitchFamily="18" charset="0"/>
                </a:rPr>
                <a:t>SB</a:t>
              </a:r>
              <a:r>
                <a:rPr kumimoji="1" lang="zh-CN" altLang="en-US" sz="2400" b="1">
                  <a:latin typeface="Times New Roman" pitchFamily="18" charset="0"/>
                </a:rPr>
                <a:t>的控制信号,并使加法器最低位加</a:t>
              </a:r>
              <a:r>
                <a:rPr kumimoji="1" lang="zh-CN" altLang="en-US" sz="2400" b="1" smtClean="0">
                  <a:latin typeface="Times New Roman" pitchFamily="18" charset="0"/>
                </a:rPr>
                <a:t>1 </a:t>
              </a:r>
              <a:endParaRPr kumimoji="1" lang="zh-CN" altLang="en-US" sz="2400" b="1">
                <a:latin typeface="Times New Roman" pitchFamily="18" charset="0"/>
              </a:endParaRPr>
            </a:p>
            <a:p>
              <a:pPr algn="l"/>
              <a:r>
                <a:rPr kumimoji="1" lang="en-US" altLang="zh-CN" sz="2400" b="1">
                  <a:latin typeface="Times New Roman" pitchFamily="18" charset="0"/>
                </a:rPr>
                <a:t>Reset：</a:t>
              </a:r>
              <a:r>
                <a:rPr kumimoji="1" lang="zh-CN" altLang="en-US" sz="2400" b="1">
                  <a:latin typeface="Times New Roman" pitchFamily="18" charset="0"/>
                </a:rPr>
                <a:t>清暂存器</a:t>
              </a:r>
              <a:r>
                <a:rPr kumimoji="1" lang="en-US" altLang="zh-CN" sz="2400" b="1">
                  <a:latin typeface="Times New Roman" pitchFamily="18" charset="0"/>
                </a:rPr>
                <a:t>SB</a:t>
              </a:r>
              <a:r>
                <a:rPr kumimoji="1" lang="zh-CN" altLang="en-US" sz="2400" b="1">
                  <a:latin typeface="Times New Roman" pitchFamily="18" charset="0"/>
                </a:rPr>
                <a:t>为零的信号 </a:t>
              </a:r>
            </a:p>
            <a:p>
              <a:pPr algn="l"/>
              <a:r>
                <a:rPr kumimoji="1" lang="zh-CN" altLang="en-US" sz="2400" b="1">
                  <a:latin typeface="Times New Roman" pitchFamily="18" charset="0"/>
                </a:rPr>
                <a:t>~：一段微程序结束，转入取机器指令的控制信号</a:t>
              </a:r>
            </a:p>
          </p:txBody>
        </p:sp>
        <p:sp>
          <p:nvSpPr>
            <p:cNvPr id="104486" name="Line 38"/>
            <p:cNvSpPr>
              <a:spLocks noChangeShapeType="1"/>
            </p:cNvSpPr>
            <p:nvPr/>
          </p:nvSpPr>
          <p:spPr bwMode="auto">
            <a:xfrm>
              <a:off x="323850" y="4679951"/>
              <a:ext cx="268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nvGrpSpPr>
          <p:cNvPr id="4" name="组合 3"/>
          <p:cNvGrpSpPr/>
          <p:nvPr/>
        </p:nvGrpSpPr>
        <p:grpSpPr>
          <a:xfrm>
            <a:off x="-1588" y="1181497"/>
            <a:ext cx="9145588" cy="1095375"/>
            <a:chOff x="-1588" y="1181497"/>
            <a:chExt cx="9145588" cy="1095375"/>
          </a:xfrm>
        </p:grpSpPr>
        <p:grpSp>
          <p:nvGrpSpPr>
            <p:cNvPr id="3" name="组合 2"/>
            <p:cNvGrpSpPr/>
            <p:nvPr/>
          </p:nvGrpSpPr>
          <p:grpSpPr>
            <a:xfrm>
              <a:off x="-1588" y="1181497"/>
              <a:ext cx="9145588" cy="1095375"/>
              <a:chOff x="-1588" y="404813"/>
              <a:chExt cx="9145588" cy="1095375"/>
            </a:xfrm>
          </p:grpSpPr>
          <p:grpSp>
            <p:nvGrpSpPr>
              <p:cNvPr id="104450" name="Group 2"/>
              <p:cNvGrpSpPr>
                <a:grpSpLocks/>
              </p:cNvGrpSpPr>
              <p:nvPr/>
            </p:nvGrpSpPr>
            <p:grpSpPr bwMode="auto">
              <a:xfrm>
                <a:off x="-1588" y="908050"/>
                <a:ext cx="9145588" cy="592138"/>
                <a:chOff x="-3" y="1205"/>
                <a:chExt cx="2908" cy="1214"/>
              </a:xfrm>
            </p:grpSpPr>
            <p:grpSp>
              <p:nvGrpSpPr>
                <p:cNvPr id="104453" name="Group 3"/>
                <p:cNvGrpSpPr>
                  <a:grpSpLocks/>
                </p:cNvGrpSpPr>
                <p:nvPr/>
              </p:nvGrpSpPr>
              <p:grpSpPr bwMode="auto">
                <a:xfrm>
                  <a:off x="0" y="1208"/>
                  <a:ext cx="2902" cy="1208"/>
                  <a:chOff x="0" y="1208"/>
                  <a:chExt cx="2902" cy="1208"/>
                </a:xfrm>
              </p:grpSpPr>
              <p:grpSp>
                <p:nvGrpSpPr>
                  <p:cNvPr id="104455" name="Group 4"/>
                  <p:cNvGrpSpPr>
                    <a:grpSpLocks/>
                  </p:cNvGrpSpPr>
                  <p:nvPr/>
                </p:nvGrpSpPr>
                <p:grpSpPr bwMode="auto">
                  <a:xfrm>
                    <a:off x="0" y="1208"/>
                    <a:ext cx="372" cy="1208"/>
                    <a:chOff x="0" y="1208"/>
                    <a:chExt cx="372" cy="1208"/>
                  </a:xfrm>
                </p:grpSpPr>
                <p:sp>
                  <p:nvSpPr>
                    <p:cNvPr id="104483" name="Rectangle 5"/>
                    <p:cNvSpPr>
                      <a:spLocks noChangeArrowheads="1"/>
                    </p:cNvSpPr>
                    <p:nvPr/>
                  </p:nvSpPr>
                  <p:spPr bwMode="auto">
                    <a:xfrm>
                      <a:off x="0" y="1208"/>
                      <a:ext cx="372" cy="120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en-US" altLang="zh-CN" sz="2000">
                          <a:latin typeface="Times New Roman" pitchFamily="18" charset="0"/>
                        </a:rPr>
                        <a:t>RA</a:t>
                      </a:r>
                      <a:r>
                        <a:rPr kumimoji="1" lang="en-US" altLang="zh-CN" sz="2000" baseline="-30000">
                          <a:latin typeface="Times New Roman" pitchFamily="18" charset="0"/>
                        </a:rPr>
                        <a:t>0</a:t>
                      </a:r>
                      <a:r>
                        <a:rPr kumimoji="1" lang="en-US" altLang="zh-CN" sz="2000">
                          <a:latin typeface="Times New Roman" pitchFamily="18" charset="0"/>
                        </a:rPr>
                        <a:t>RA</a:t>
                      </a:r>
                      <a:r>
                        <a:rPr kumimoji="1" lang="en-US" altLang="zh-CN" sz="2000" baseline="-30000">
                          <a:latin typeface="Times New Roman" pitchFamily="18" charset="0"/>
                        </a:rPr>
                        <a:t>1</a:t>
                      </a:r>
                      <a:endParaRPr kumimoji="1" lang="en-US" altLang="zh-CN" sz="2000">
                        <a:latin typeface="Times New Roman" pitchFamily="18" charset="0"/>
                      </a:endParaRPr>
                    </a:p>
                    <a:p>
                      <a:pPr algn="ctr"/>
                      <a:endParaRPr kumimoji="1" lang="en-US" altLang="zh-CN" sz="2000">
                        <a:latin typeface="Times New Roman" pitchFamily="18" charset="0"/>
                      </a:endParaRPr>
                    </a:p>
                  </p:txBody>
                </p:sp>
                <p:sp>
                  <p:nvSpPr>
                    <p:cNvPr id="104484" name="Rectangle 6"/>
                    <p:cNvSpPr>
                      <a:spLocks noChangeArrowheads="1"/>
                    </p:cNvSpPr>
                    <p:nvPr/>
                  </p:nvSpPr>
                  <p:spPr bwMode="auto">
                    <a:xfrm>
                      <a:off x="0" y="1208"/>
                      <a:ext cx="372" cy="120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endParaRPr lang="zh-CN" altLang="en-US" sz="1600" b="1"/>
                    </a:p>
                  </p:txBody>
                </p:sp>
              </p:grpSp>
              <p:grpSp>
                <p:nvGrpSpPr>
                  <p:cNvPr id="104456" name="Group 7"/>
                  <p:cNvGrpSpPr>
                    <a:grpSpLocks/>
                  </p:cNvGrpSpPr>
                  <p:nvPr/>
                </p:nvGrpSpPr>
                <p:grpSpPr bwMode="auto">
                  <a:xfrm>
                    <a:off x="372" y="1208"/>
                    <a:ext cx="372" cy="1208"/>
                    <a:chOff x="372" y="1208"/>
                    <a:chExt cx="372" cy="1208"/>
                  </a:xfrm>
                </p:grpSpPr>
                <p:sp>
                  <p:nvSpPr>
                    <p:cNvPr id="104481" name="Rectangle 8"/>
                    <p:cNvSpPr>
                      <a:spLocks noChangeArrowheads="1"/>
                    </p:cNvSpPr>
                    <p:nvPr/>
                  </p:nvSpPr>
                  <p:spPr bwMode="auto">
                    <a:xfrm>
                      <a:off x="372" y="1208"/>
                      <a:ext cx="372" cy="120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en-US" altLang="zh-CN" sz="1800" b="1">
                          <a:latin typeface="Times New Roman" pitchFamily="18" charset="0"/>
                        </a:rPr>
                        <a:t>WA</a:t>
                      </a:r>
                      <a:r>
                        <a:rPr kumimoji="1" lang="en-US" altLang="zh-CN" sz="1800" b="1" baseline="-30000">
                          <a:latin typeface="Times New Roman" pitchFamily="18" charset="0"/>
                        </a:rPr>
                        <a:t>0</a:t>
                      </a:r>
                      <a:r>
                        <a:rPr kumimoji="1" lang="en-US" altLang="zh-CN" sz="1800" b="1">
                          <a:latin typeface="Times New Roman" pitchFamily="18" charset="0"/>
                        </a:rPr>
                        <a:t>WA</a:t>
                      </a:r>
                      <a:r>
                        <a:rPr kumimoji="1" lang="en-US" altLang="zh-CN" sz="1800" b="1" baseline="-30000">
                          <a:latin typeface="Times New Roman" pitchFamily="18" charset="0"/>
                        </a:rPr>
                        <a:t>1</a:t>
                      </a:r>
                      <a:endParaRPr kumimoji="1" lang="en-US" altLang="zh-CN" sz="1800" b="1">
                        <a:latin typeface="Times New Roman" pitchFamily="18" charset="0"/>
                      </a:endParaRPr>
                    </a:p>
                    <a:p>
                      <a:pPr algn="ctr"/>
                      <a:endParaRPr kumimoji="1" lang="en-US" altLang="zh-CN" sz="1800" b="1">
                        <a:latin typeface="Times New Roman" pitchFamily="18" charset="0"/>
                      </a:endParaRPr>
                    </a:p>
                  </p:txBody>
                </p:sp>
                <p:sp>
                  <p:nvSpPr>
                    <p:cNvPr id="104482" name="Rectangle 9"/>
                    <p:cNvSpPr>
                      <a:spLocks noChangeArrowheads="1"/>
                    </p:cNvSpPr>
                    <p:nvPr/>
                  </p:nvSpPr>
                  <p:spPr bwMode="auto">
                    <a:xfrm>
                      <a:off x="372" y="1208"/>
                      <a:ext cx="372" cy="120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endParaRPr lang="zh-CN" altLang="en-US" sz="1600" b="1"/>
                    </a:p>
                  </p:txBody>
                </p:sp>
              </p:grpSp>
              <p:grpSp>
                <p:nvGrpSpPr>
                  <p:cNvPr id="104457" name="Group 10"/>
                  <p:cNvGrpSpPr>
                    <a:grpSpLocks/>
                  </p:cNvGrpSpPr>
                  <p:nvPr/>
                </p:nvGrpSpPr>
                <p:grpSpPr bwMode="auto">
                  <a:xfrm>
                    <a:off x="744" y="1208"/>
                    <a:ext cx="155" cy="1208"/>
                    <a:chOff x="744" y="1208"/>
                    <a:chExt cx="155" cy="1208"/>
                  </a:xfrm>
                </p:grpSpPr>
                <p:sp>
                  <p:nvSpPr>
                    <p:cNvPr id="104479" name="Rectangle 11"/>
                    <p:cNvSpPr>
                      <a:spLocks noChangeArrowheads="1"/>
                    </p:cNvSpPr>
                    <p:nvPr/>
                  </p:nvSpPr>
                  <p:spPr bwMode="auto">
                    <a:xfrm>
                      <a:off x="744" y="1208"/>
                      <a:ext cx="155" cy="120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en-US" altLang="zh-CN" sz="2000">
                          <a:latin typeface="Times New Roman" pitchFamily="18" charset="0"/>
                        </a:rPr>
                        <a:t>R</a:t>
                      </a:r>
                    </a:p>
                    <a:p>
                      <a:pPr algn="ctr"/>
                      <a:endParaRPr kumimoji="1" lang="en-US" altLang="zh-CN" sz="2000">
                        <a:latin typeface="Times New Roman" pitchFamily="18" charset="0"/>
                      </a:endParaRPr>
                    </a:p>
                  </p:txBody>
                </p:sp>
                <p:sp>
                  <p:nvSpPr>
                    <p:cNvPr id="104480" name="Rectangle 12"/>
                    <p:cNvSpPr>
                      <a:spLocks noChangeArrowheads="1"/>
                    </p:cNvSpPr>
                    <p:nvPr/>
                  </p:nvSpPr>
                  <p:spPr bwMode="auto">
                    <a:xfrm>
                      <a:off x="744" y="1208"/>
                      <a:ext cx="155" cy="120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endParaRPr lang="zh-CN" altLang="en-US" sz="1600" b="1"/>
                    </a:p>
                  </p:txBody>
                </p:sp>
              </p:grpSp>
              <p:grpSp>
                <p:nvGrpSpPr>
                  <p:cNvPr id="104458" name="Group 13"/>
                  <p:cNvGrpSpPr>
                    <a:grpSpLocks/>
                  </p:cNvGrpSpPr>
                  <p:nvPr/>
                </p:nvGrpSpPr>
                <p:grpSpPr bwMode="auto">
                  <a:xfrm>
                    <a:off x="899" y="1208"/>
                    <a:ext cx="155" cy="1208"/>
                    <a:chOff x="899" y="1208"/>
                    <a:chExt cx="155" cy="1208"/>
                  </a:xfrm>
                </p:grpSpPr>
                <p:sp>
                  <p:nvSpPr>
                    <p:cNvPr id="104477" name="Rectangle 14"/>
                    <p:cNvSpPr>
                      <a:spLocks noChangeArrowheads="1"/>
                    </p:cNvSpPr>
                    <p:nvPr/>
                  </p:nvSpPr>
                  <p:spPr bwMode="auto">
                    <a:xfrm>
                      <a:off x="899" y="1208"/>
                      <a:ext cx="155" cy="120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en-US" altLang="zh-CN" sz="2000">
                          <a:latin typeface="Times New Roman" pitchFamily="18" charset="0"/>
                        </a:rPr>
                        <a:t>W</a:t>
                      </a:r>
                    </a:p>
                    <a:p>
                      <a:pPr algn="ctr"/>
                      <a:endParaRPr kumimoji="1" lang="en-US" altLang="zh-CN" sz="2000">
                        <a:latin typeface="Times New Roman" pitchFamily="18" charset="0"/>
                      </a:endParaRPr>
                    </a:p>
                  </p:txBody>
                </p:sp>
                <p:sp>
                  <p:nvSpPr>
                    <p:cNvPr id="104478" name="Rectangle 15"/>
                    <p:cNvSpPr>
                      <a:spLocks noChangeArrowheads="1"/>
                    </p:cNvSpPr>
                    <p:nvPr/>
                  </p:nvSpPr>
                  <p:spPr bwMode="auto">
                    <a:xfrm>
                      <a:off x="899" y="1208"/>
                      <a:ext cx="155" cy="120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endParaRPr lang="zh-CN" altLang="en-US" sz="1600" b="1"/>
                    </a:p>
                  </p:txBody>
                </p:sp>
              </p:grpSp>
              <p:grpSp>
                <p:nvGrpSpPr>
                  <p:cNvPr id="104459" name="Group 16"/>
                  <p:cNvGrpSpPr>
                    <a:grpSpLocks/>
                  </p:cNvGrpSpPr>
                  <p:nvPr/>
                </p:nvGrpSpPr>
                <p:grpSpPr bwMode="auto">
                  <a:xfrm>
                    <a:off x="1054" y="1208"/>
                    <a:ext cx="279" cy="1208"/>
                    <a:chOff x="1054" y="1208"/>
                    <a:chExt cx="279" cy="1208"/>
                  </a:xfrm>
                </p:grpSpPr>
                <p:sp>
                  <p:nvSpPr>
                    <p:cNvPr id="104475" name="Rectangle 17"/>
                    <p:cNvSpPr>
                      <a:spLocks noChangeArrowheads="1"/>
                    </p:cNvSpPr>
                    <p:nvPr/>
                  </p:nvSpPr>
                  <p:spPr bwMode="auto">
                    <a:xfrm>
                      <a:off x="1054" y="1208"/>
                      <a:ext cx="279" cy="120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en-US" altLang="zh-CN" sz="2000">
                          <a:latin typeface="Times New Roman" pitchFamily="18" charset="0"/>
                        </a:rPr>
                        <a:t>LDS</a:t>
                      </a:r>
                      <a:r>
                        <a:rPr kumimoji="1" lang="en-US" altLang="zh-CN" sz="2000" baseline="-30000">
                          <a:latin typeface="Times New Roman" pitchFamily="18" charset="0"/>
                        </a:rPr>
                        <a:t>A</a:t>
                      </a:r>
                      <a:endParaRPr kumimoji="1" lang="en-US" altLang="zh-CN" sz="2000">
                        <a:latin typeface="Times New Roman" pitchFamily="18" charset="0"/>
                      </a:endParaRPr>
                    </a:p>
                    <a:p>
                      <a:pPr algn="ctr"/>
                      <a:endParaRPr kumimoji="1" lang="en-US" altLang="zh-CN" sz="2000">
                        <a:latin typeface="Times New Roman" pitchFamily="18" charset="0"/>
                      </a:endParaRPr>
                    </a:p>
                  </p:txBody>
                </p:sp>
                <p:sp>
                  <p:nvSpPr>
                    <p:cNvPr id="104476" name="Rectangle 18"/>
                    <p:cNvSpPr>
                      <a:spLocks noChangeArrowheads="1"/>
                    </p:cNvSpPr>
                    <p:nvPr/>
                  </p:nvSpPr>
                  <p:spPr bwMode="auto">
                    <a:xfrm>
                      <a:off x="1054" y="1208"/>
                      <a:ext cx="279" cy="120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endParaRPr lang="zh-CN" altLang="en-US" sz="1600" b="1"/>
                    </a:p>
                  </p:txBody>
                </p:sp>
              </p:grpSp>
              <p:grpSp>
                <p:nvGrpSpPr>
                  <p:cNvPr id="104460" name="Group 19"/>
                  <p:cNvGrpSpPr>
                    <a:grpSpLocks/>
                  </p:cNvGrpSpPr>
                  <p:nvPr/>
                </p:nvGrpSpPr>
                <p:grpSpPr bwMode="auto">
                  <a:xfrm>
                    <a:off x="1333" y="1208"/>
                    <a:ext cx="279" cy="1208"/>
                    <a:chOff x="1333" y="1208"/>
                    <a:chExt cx="279" cy="1208"/>
                  </a:xfrm>
                </p:grpSpPr>
                <p:sp>
                  <p:nvSpPr>
                    <p:cNvPr id="104473" name="Rectangle 20"/>
                    <p:cNvSpPr>
                      <a:spLocks noChangeArrowheads="1"/>
                    </p:cNvSpPr>
                    <p:nvPr/>
                  </p:nvSpPr>
                  <p:spPr bwMode="auto">
                    <a:xfrm>
                      <a:off x="1333" y="1208"/>
                      <a:ext cx="279" cy="120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en-US" altLang="zh-CN" sz="2000">
                          <a:latin typeface="Times New Roman" pitchFamily="18" charset="0"/>
                        </a:rPr>
                        <a:t>LDS</a:t>
                      </a:r>
                      <a:r>
                        <a:rPr kumimoji="1" lang="en-US" altLang="zh-CN" sz="2000" baseline="-30000">
                          <a:latin typeface="Times New Roman" pitchFamily="18" charset="0"/>
                        </a:rPr>
                        <a:t>B</a:t>
                      </a:r>
                      <a:endParaRPr kumimoji="1" lang="en-US" altLang="zh-CN" sz="2000">
                        <a:latin typeface="Times New Roman" pitchFamily="18" charset="0"/>
                      </a:endParaRPr>
                    </a:p>
                    <a:p>
                      <a:pPr algn="ctr"/>
                      <a:endParaRPr kumimoji="1" lang="en-US" altLang="zh-CN" sz="2000">
                        <a:latin typeface="Times New Roman" pitchFamily="18" charset="0"/>
                      </a:endParaRPr>
                    </a:p>
                  </p:txBody>
                </p:sp>
                <p:sp>
                  <p:nvSpPr>
                    <p:cNvPr id="104474" name="Rectangle 21"/>
                    <p:cNvSpPr>
                      <a:spLocks noChangeArrowheads="1"/>
                    </p:cNvSpPr>
                    <p:nvPr/>
                  </p:nvSpPr>
                  <p:spPr bwMode="auto">
                    <a:xfrm>
                      <a:off x="1333" y="1208"/>
                      <a:ext cx="279" cy="120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endParaRPr lang="zh-CN" altLang="en-US" sz="1600" b="1"/>
                    </a:p>
                  </p:txBody>
                </p:sp>
              </p:grpSp>
              <p:grpSp>
                <p:nvGrpSpPr>
                  <p:cNvPr id="104461" name="Group 22"/>
                  <p:cNvGrpSpPr>
                    <a:grpSpLocks/>
                  </p:cNvGrpSpPr>
                  <p:nvPr/>
                </p:nvGrpSpPr>
                <p:grpSpPr bwMode="auto">
                  <a:xfrm>
                    <a:off x="1612" y="1208"/>
                    <a:ext cx="372" cy="1208"/>
                    <a:chOff x="1612" y="1208"/>
                    <a:chExt cx="372" cy="1208"/>
                  </a:xfrm>
                </p:grpSpPr>
                <p:sp>
                  <p:nvSpPr>
                    <p:cNvPr id="104471" name="Rectangle 23"/>
                    <p:cNvSpPr>
                      <a:spLocks noChangeArrowheads="1"/>
                    </p:cNvSpPr>
                    <p:nvPr/>
                  </p:nvSpPr>
                  <p:spPr bwMode="auto">
                    <a:xfrm>
                      <a:off x="1612" y="1208"/>
                      <a:ext cx="372" cy="120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en-US" altLang="zh-CN" sz="2000">
                          <a:latin typeface="Times New Roman" pitchFamily="18" charset="0"/>
                        </a:rPr>
                        <a:t>S</a:t>
                      </a:r>
                      <a:r>
                        <a:rPr kumimoji="1" lang="en-US" altLang="zh-CN" sz="2000" baseline="-30000">
                          <a:latin typeface="Times New Roman" pitchFamily="18" charset="0"/>
                        </a:rPr>
                        <a:t>B</a:t>
                      </a:r>
                      <a:r>
                        <a:rPr kumimoji="1" lang="en-US" altLang="zh-CN" sz="2000">
                          <a:latin typeface="Times New Roman" pitchFamily="18" charset="0"/>
                        </a:rPr>
                        <a:t>-ALU</a:t>
                      </a:r>
                    </a:p>
                    <a:p>
                      <a:pPr algn="ctr"/>
                      <a:endParaRPr kumimoji="1" lang="en-US" altLang="zh-CN" sz="2000">
                        <a:latin typeface="Times New Roman" pitchFamily="18" charset="0"/>
                      </a:endParaRPr>
                    </a:p>
                  </p:txBody>
                </p:sp>
                <p:sp>
                  <p:nvSpPr>
                    <p:cNvPr id="104472" name="Rectangle 24"/>
                    <p:cNvSpPr>
                      <a:spLocks noChangeArrowheads="1"/>
                    </p:cNvSpPr>
                    <p:nvPr/>
                  </p:nvSpPr>
                  <p:spPr bwMode="auto">
                    <a:xfrm>
                      <a:off x="1612" y="1208"/>
                      <a:ext cx="372" cy="120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endParaRPr lang="zh-CN" altLang="en-US" sz="1600" b="1"/>
                    </a:p>
                  </p:txBody>
                </p:sp>
              </p:grpSp>
              <p:grpSp>
                <p:nvGrpSpPr>
                  <p:cNvPr id="104462" name="Group 25"/>
                  <p:cNvGrpSpPr>
                    <a:grpSpLocks/>
                  </p:cNvGrpSpPr>
                  <p:nvPr/>
                </p:nvGrpSpPr>
                <p:grpSpPr bwMode="auto">
                  <a:xfrm>
                    <a:off x="1984" y="1208"/>
                    <a:ext cx="372" cy="1208"/>
                    <a:chOff x="1984" y="1208"/>
                    <a:chExt cx="372" cy="1208"/>
                  </a:xfrm>
                </p:grpSpPr>
                <p:sp>
                  <p:nvSpPr>
                    <p:cNvPr id="104469" name="Rectangle 26"/>
                    <p:cNvSpPr>
                      <a:spLocks noChangeArrowheads="1"/>
                    </p:cNvSpPr>
                    <p:nvPr/>
                  </p:nvSpPr>
                  <p:spPr bwMode="auto">
                    <a:xfrm>
                      <a:off x="1984" y="1208"/>
                      <a:ext cx="372" cy="120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en-US" altLang="zh-CN" sz="2000">
                          <a:latin typeface="Times New Roman" pitchFamily="18" charset="0"/>
                        </a:rPr>
                        <a:t>S</a:t>
                      </a:r>
                      <a:r>
                        <a:rPr kumimoji="1" lang="en-US" altLang="zh-CN" sz="2000" baseline="-30000">
                          <a:latin typeface="Times New Roman" pitchFamily="18" charset="0"/>
                        </a:rPr>
                        <a:t>B</a:t>
                      </a:r>
                      <a:r>
                        <a:rPr kumimoji="1" lang="en-US" altLang="zh-CN" sz="2000">
                          <a:latin typeface="Times New Roman" pitchFamily="18" charset="0"/>
                        </a:rPr>
                        <a:t>-ALU</a:t>
                      </a:r>
                    </a:p>
                    <a:p>
                      <a:pPr algn="ctr"/>
                      <a:endParaRPr kumimoji="1" lang="en-US" altLang="zh-CN" sz="2000">
                        <a:latin typeface="Times New Roman" pitchFamily="18" charset="0"/>
                      </a:endParaRPr>
                    </a:p>
                  </p:txBody>
                </p:sp>
                <p:sp>
                  <p:nvSpPr>
                    <p:cNvPr id="104470" name="Rectangle 27"/>
                    <p:cNvSpPr>
                      <a:spLocks noChangeArrowheads="1"/>
                    </p:cNvSpPr>
                    <p:nvPr/>
                  </p:nvSpPr>
                  <p:spPr bwMode="auto">
                    <a:xfrm>
                      <a:off x="1984" y="1208"/>
                      <a:ext cx="372" cy="120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endParaRPr lang="zh-CN" altLang="en-US" sz="1600" b="1"/>
                    </a:p>
                  </p:txBody>
                </p:sp>
              </p:grpSp>
              <p:grpSp>
                <p:nvGrpSpPr>
                  <p:cNvPr id="104463" name="Group 28"/>
                  <p:cNvGrpSpPr>
                    <a:grpSpLocks/>
                  </p:cNvGrpSpPr>
                  <p:nvPr/>
                </p:nvGrpSpPr>
                <p:grpSpPr bwMode="auto">
                  <a:xfrm>
                    <a:off x="2356" y="1208"/>
                    <a:ext cx="325" cy="1208"/>
                    <a:chOff x="2356" y="1208"/>
                    <a:chExt cx="325" cy="1208"/>
                  </a:xfrm>
                </p:grpSpPr>
                <p:sp>
                  <p:nvSpPr>
                    <p:cNvPr id="104467" name="Rectangle 29"/>
                    <p:cNvSpPr>
                      <a:spLocks noChangeArrowheads="1"/>
                    </p:cNvSpPr>
                    <p:nvPr/>
                  </p:nvSpPr>
                  <p:spPr bwMode="auto">
                    <a:xfrm>
                      <a:off x="2356" y="1208"/>
                      <a:ext cx="325" cy="120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en-US" altLang="zh-CN" sz="2000">
                          <a:latin typeface="Times New Roman" pitchFamily="18" charset="0"/>
                        </a:rPr>
                        <a:t>Reset</a:t>
                      </a:r>
                    </a:p>
                    <a:p>
                      <a:pPr algn="ctr"/>
                      <a:endParaRPr kumimoji="1" lang="en-US" altLang="zh-CN" sz="2000">
                        <a:latin typeface="Times New Roman" pitchFamily="18" charset="0"/>
                      </a:endParaRPr>
                    </a:p>
                  </p:txBody>
                </p:sp>
                <p:sp>
                  <p:nvSpPr>
                    <p:cNvPr id="104468" name="Rectangle 30"/>
                    <p:cNvSpPr>
                      <a:spLocks noChangeArrowheads="1"/>
                    </p:cNvSpPr>
                    <p:nvPr/>
                  </p:nvSpPr>
                  <p:spPr bwMode="auto">
                    <a:xfrm>
                      <a:off x="2356" y="1208"/>
                      <a:ext cx="325" cy="120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endParaRPr lang="zh-CN" altLang="en-US" sz="1600" b="1"/>
                    </a:p>
                  </p:txBody>
                </p:sp>
              </p:grpSp>
              <p:grpSp>
                <p:nvGrpSpPr>
                  <p:cNvPr id="104464" name="Group 31"/>
                  <p:cNvGrpSpPr>
                    <a:grpSpLocks/>
                  </p:cNvGrpSpPr>
                  <p:nvPr/>
                </p:nvGrpSpPr>
                <p:grpSpPr bwMode="auto">
                  <a:xfrm>
                    <a:off x="2681" y="1208"/>
                    <a:ext cx="221" cy="1208"/>
                    <a:chOff x="2681" y="1208"/>
                    <a:chExt cx="221" cy="1208"/>
                  </a:xfrm>
                </p:grpSpPr>
                <p:sp>
                  <p:nvSpPr>
                    <p:cNvPr id="104465" name="Rectangle 32"/>
                    <p:cNvSpPr>
                      <a:spLocks noChangeArrowheads="1"/>
                    </p:cNvSpPr>
                    <p:nvPr/>
                  </p:nvSpPr>
                  <p:spPr bwMode="auto">
                    <a:xfrm>
                      <a:off x="2681" y="1208"/>
                      <a:ext cx="221" cy="120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zh-CN" altLang="en-US" sz="2000">
                          <a:latin typeface="Times New Roman" pitchFamily="18" charset="0"/>
                        </a:rPr>
                        <a:t>~ </a:t>
                      </a:r>
                    </a:p>
                    <a:p>
                      <a:pPr algn="ctr"/>
                      <a:endParaRPr kumimoji="1" lang="zh-CN" altLang="en-US" sz="2000">
                        <a:latin typeface="Times New Roman" pitchFamily="18" charset="0"/>
                      </a:endParaRPr>
                    </a:p>
                  </p:txBody>
                </p:sp>
                <p:sp>
                  <p:nvSpPr>
                    <p:cNvPr id="104466" name="Rectangle 33"/>
                    <p:cNvSpPr>
                      <a:spLocks noChangeArrowheads="1"/>
                    </p:cNvSpPr>
                    <p:nvPr/>
                  </p:nvSpPr>
                  <p:spPr bwMode="auto">
                    <a:xfrm>
                      <a:off x="2681" y="1208"/>
                      <a:ext cx="221" cy="120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endParaRPr lang="zh-CN" altLang="en-US" sz="1600" b="1"/>
                    </a:p>
                  </p:txBody>
                </p:sp>
              </p:grpSp>
            </p:grpSp>
            <p:sp>
              <p:nvSpPr>
                <p:cNvPr id="104454" name="Rectangle 34"/>
                <p:cNvSpPr>
                  <a:spLocks noChangeArrowheads="1"/>
                </p:cNvSpPr>
                <p:nvPr/>
              </p:nvSpPr>
              <p:spPr bwMode="auto">
                <a:xfrm>
                  <a:off x="-3" y="1205"/>
                  <a:ext cx="2908" cy="1214"/>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endParaRPr lang="zh-CN" altLang="en-US" sz="1600" b="1"/>
                </a:p>
              </p:txBody>
            </p:sp>
          </p:grpSp>
          <p:sp>
            <p:nvSpPr>
              <p:cNvPr id="104452" name="Text Box 36"/>
              <p:cNvSpPr txBox="1">
                <a:spLocks noChangeArrowheads="1"/>
              </p:cNvSpPr>
              <p:nvPr/>
            </p:nvSpPr>
            <p:spPr bwMode="auto">
              <a:xfrm>
                <a:off x="0" y="404813"/>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eaLnBrk="1" hangingPunct="1">
                  <a:spcBef>
                    <a:spcPct val="50000"/>
                  </a:spcBef>
                </a:pPr>
                <a:r>
                  <a:rPr lang="en-US" altLang="zh-CN" sz="2400"/>
                  <a:t>  0 1    2   3  4  5   6     7     8      9       10   11</a:t>
                </a:r>
              </a:p>
            </p:txBody>
          </p:sp>
        </p:grpSp>
        <p:sp>
          <p:nvSpPr>
            <p:cNvPr id="41" name="Line 38"/>
            <p:cNvSpPr>
              <a:spLocks noChangeShapeType="1"/>
            </p:cNvSpPr>
            <p:nvPr/>
          </p:nvSpPr>
          <p:spPr bwMode="auto">
            <a:xfrm>
              <a:off x="6372200" y="1730265"/>
              <a:ext cx="268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 name="日期占位符 4"/>
          <p:cNvSpPr>
            <a:spLocks noGrp="1"/>
          </p:cNvSpPr>
          <p:nvPr>
            <p:ph type="dt" sz="half" idx="10"/>
          </p:nvPr>
        </p:nvSpPr>
        <p:spPr/>
        <p:txBody>
          <a:bodyPr/>
          <a:lstStyle/>
          <a:p>
            <a:pPr>
              <a:defRPr/>
            </a:pPr>
            <a:fld id="{47F9A7E6-A3D9-4AF3-8D37-9D346FEF7BCE}" type="datetime11">
              <a:rPr lang="zh-CN" altLang="en-US" smtClean="0"/>
              <a:t>09:11:10</a:t>
            </a:fld>
            <a:endParaRPr lang="en-US" altLang="zh-CN"/>
          </a:p>
        </p:txBody>
      </p:sp>
      <p:sp>
        <p:nvSpPr>
          <p:cNvPr id="7" name="灯片编号占位符 6"/>
          <p:cNvSpPr>
            <a:spLocks noGrp="1"/>
          </p:cNvSpPr>
          <p:nvPr>
            <p:ph type="sldNum" sz="quarter" idx="12"/>
          </p:nvPr>
        </p:nvSpPr>
        <p:spPr/>
        <p:txBody>
          <a:bodyPr/>
          <a:lstStyle/>
          <a:p>
            <a:pPr>
              <a:defRPr/>
            </a:pPr>
            <a:fld id="{BEFC541B-1060-4900-89C5-15F509B02D6F}" type="slidenum">
              <a:rPr lang="en-US" altLang="zh-CN" smtClean="0"/>
              <a:pPr>
                <a:defRPr/>
              </a:pPr>
              <a:t>85</a:t>
            </a:fld>
            <a:endParaRPr lang="en-US" altLang="zh-CN"/>
          </a:p>
        </p:txBody>
      </p:sp>
    </p:spTree>
    <p:extLst>
      <p:ext uri="{BB962C8B-B14F-4D97-AF65-F5344CB8AC3E}">
        <p14:creationId xmlns:p14="http://schemas.microsoft.com/office/powerpoint/2010/main" val="1233317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474" name="Rectangle 2"/>
          <p:cNvSpPr>
            <a:spLocks noChangeArrowheads="1"/>
          </p:cNvSpPr>
          <p:nvPr/>
        </p:nvSpPr>
        <p:spPr bwMode="auto">
          <a:xfrm>
            <a:off x="685800" y="1893899"/>
            <a:ext cx="7391400"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lnSpc>
                <a:spcPct val="150000"/>
              </a:lnSpc>
            </a:pPr>
            <a:r>
              <a:rPr kumimoji="1" lang="zh-CN" altLang="en-US" sz="2800" b="1">
                <a:latin typeface="Times New Roman" pitchFamily="18" charset="0"/>
              </a:rPr>
              <a:t>要求：用二进制代码写出如下指令的微程序： </a:t>
            </a:r>
          </a:p>
          <a:p>
            <a:pPr algn="l">
              <a:lnSpc>
                <a:spcPct val="150000"/>
              </a:lnSpc>
            </a:pPr>
            <a:r>
              <a:rPr kumimoji="1" lang="zh-CN" altLang="en-US" sz="2800" b="1">
                <a:latin typeface="Times New Roman" pitchFamily="18" charset="0"/>
              </a:rPr>
              <a:t>(1)“</a:t>
            </a:r>
            <a:r>
              <a:rPr kumimoji="1" lang="en-US" altLang="zh-CN" sz="2800" b="1">
                <a:latin typeface="Times New Roman" pitchFamily="18" charset="0"/>
              </a:rPr>
              <a:t>ADD R0</a:t>
            </a:r>
            <a:r>
              <a:rPr kumimoji="1" lang="zh-CN" altLang="en-US" sz="2800" b="1">
                <a:latin typeface="Times New Roman" pitchFamily="18" charset="0"/>
              </a:rPr>
              <a:t>，</a:t>
            </a:r>
            <a:r>
              <a:rPr kumimoji="1" lang="en-US" altLang="zh-CN" sz="2800" b="1">
                <a:latin typeface="Times New Roman" pitchFamily="18" charset="0"/>
              </a:rPr>
              <a:t>R1”  </a:t>
            </a:r>
            <a:r>
              <a:rPr kumimoji="1" lang="zh-CN" altLang="en-US" sz="2800" b="1">
                <a:latin typeface="Times New Roman" pitchFamily="18" charset="0"/>
              </a:rPr>
              <a:t>指令，即(</a:t>
            </a:r>
            <a:r>
              <a:rPr kumimoji="1" lang="en-US" altLang="zh-CN" sz="2800" b="1">
                <a:latin typeface="Times New Roman" pitchFamily="18" charset="0"/>
              </a:rPr>
              <a:t>R0)+(R1)→R1</a:t>
            </a:r>
          </a:p>
          <a:p>
            <a:pPr algn="l">
              <a:lnSpc>
                <a:spcPct val="150000"/>
              </a:lnSpc>
            </a:pPr>
            <a:r>
              <a:rPr kumimoji="1" lang="en-US" altLang="zh-CN" sz="2800" b="1">
                <a:latin typeface="Times New Roman" pitchFamily="18" charset="0"/>
              </a:rPr>
              <a:t>(2)</a:t>
            </a:r>
            <a:r>
              <a:rPr kumimoji="1" lang="zh-CN" altLang="en-US" sz="2800" b="1">
                <a:latin typeface="Times New Roman" pitchFamily="18" charset="0"/>
              </a:rPr>
              <a:t>“</a:t>
            </a:r>
            <a:r>
              <a:rPr kumimoji="1" lang="en-US" altLang="zh-CN" sz="2800" b="1">
                <a:latin typeface="Times New Roman" pitchFamily="18" charset="0"/>
              </a:rPr>
              <a:t>SUB R2，R3</a:t>
            </a:r>
            <a:r>
              <a:rPr kumimoji="1" lang="zh-CN" altLang="en-US" sz="2800" b="1">
                <a:latin typeface="Times New Roman" pitchFamily="18" charset="0"/>
              </a:rPr>
              <a:t>”指令，即(</a:t>
            </a:r>
            <a:r>
              <a:rPr kumimoji="1" lang="en-US" altLang="zh-CN" sz="2800" b="1">
                <a:latin typeface="Times New Roman" pitchFamily="18" charset="0"/>
              </a:rPr>
              <a:t>R3)-(R2)→R3</a:t>
            </a:r>
          </a:p>
          <a:p>
            <a:pPr algn="l">
              <a:lnSpc>
                <a:spcPct val="150000"/>
              </a:lnSpc>
            </a:pPr>
            <a:r>
              <a:rPr kumimoji="1" lang="en-US" altLang="zh-CN" sz="2800" b="1">
                <a:latin typeface="Times New Roman" pitchFamily="18" charset="0"/>
              </a:rPr>
              <a:t>(3)</a:t>
            </a:r>
            <a:r>
              <a:rPr kumimoji="1" lang="zh-CN" altLang="en-US" sz="2800" b="1">
                <a:latin typeface="Times New Roman" pitchFamily="18" charset="0"/>
              </a:rPr>
              <a:t>“</a:t>
            </a:r>
            <a:r>
              <a:rPr kumimoji="1" lang="en-US" altLang="zh-CN" sz="2800" b="1">
                <a:latin typeface="Times New Roman" pitchFamily="18" charset="0"/>
              </a:rPr>
              <a:t>MOV R2，R3</a:t>
            </a:r>
            <a:r>
              <a:rPr kumimoji="1" lang="zh-CN" altLang="en-US" sz="2800" b="1">
                <a:latin typeface="Times New Roman" pitchFamily="18" charset="0"/>
              </a:rPr>
              <a:t>”指令，即(</a:t>
            </a:r>
            <a:r>
              <a:rPr kumimoji="1" lang="en-US" altLang="zh-CN" sz="2800" b="1">
                <a:latin typeface="Times New Roman" pitchFamily="18" charset="0"/>
              </a:rPr>
              <a:t>R2)→R3</a:t>
            </a:r>
          </a:p>
          <a:p>
            <a:pPr algn="l"/>
            <a:endParaRPr kumimoji="1" lang="en-US" altLang="zh-CN" sz="2800" b="1">
              <a:latin typeface="Times New Roman" pitchFamily="18" charset="0"/>
            </a:endParaRPr>
          </a:p>
        </p:txBody>
      </p:sp>
      <p:sp>
        <p:nvSpPr>
          <p:cNvPr id="2" name="日期占位符 1"/>
          <p:cNvSpPr>
            <a:spLocks noGrp="1"/>
          </p:cNvSpPr>
          <p:nvPr>
            <p:ph type="dt" sz="half" idx="10"/>
          </p:nvPr>
        </p:nvSpPr>
        <p:spPr/>
        <p:txBody>
          <a:bodyPr/>
          <a:lstStyle/>
          <a:p>
            <a:pPr>
              <a:defRPr/>
            </a:pPr>
            <a:fld id="{F683A587-D395-4299-9B64-D48A641CB363}" type="datetime11">
              <a:rPr lang="zh-CN" altLang="en-US" smtClean="0"/>
              <a:t>09:11:10</a:t>
            </a:fld>
            <a:endParaRPr lang="en-US" altLang="zh-CN"/>
          </a:p>
        </p:txBody>
      </p:sp>
      <p:sp>
        <p:nvSpPr>
          <p:cNvPr id="4" name="灯片编号占位符 3"/>
          <p:cNvSpPr>
            <a:spLocks noGrp="1"/>
          </p:cNvSpPr>
          <p:nvPr>
            <p:ph type="sldNum" sz="quarter" idx="12"/>
          </p:nvPr>
        </p:nvSpPr>
        <p:spPr/>
        <p:txBody>
          <a:bodyPr/>
          <a:lstStyle/>
          <a:p>
            <a:pPr>
              <a:defRPr/>
            </a:pPr>
            <a:fld id="{BEFC541B-1060-4900-89C5-15F509B02D6F}" type="slidenum">
              <a:rPr lang="en-US" altLang="zh-CN" smtClean="0"/>
              <a:pPr>
                <a:defRPr/>
              </a:pPr>
              <a:t>86</a:t>
            </a:fld>
            <a:endParaRPr lang="en-US" altLang="zh-CN"/>
          </a:p>
        </p:txBody>
      </p:sp>
    </p:spTree>
    <p:extLst>
      <p:ext uri="{BB962C8B-B14F-4D97-AF65-F5344CB8AC3E}">
        <p14:creationId xmlns:p14="http://schemas.microsoft.com/office/powerpoint/2010/main" val="3082781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64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052513"/>
            <a:ext cx="8316913"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61BCD79E-391F-4A9C-846D-72DDB2CC547C}" type="datetime11">
              <a:rPr lang="zh-CN" altLang="en-US" smtClean="0"/>
              <a:t>09:11:10</a:t>
            </a:fld>
            <a:endParaRPr lang="en-US" altLang="zh-CN"/>
          </a:p>
        </p:txBody>
      </p:sp>
      <p:sp>
        <p:nvSpPr>
          <p:cNvPr id="4" name="灯片编号占位符 3"/>
          <p:cNvSpPr>
            <a:spLocks noGrp="1"/>
          </p:cNvSpPr>
          <p:nvPr>
            <p:ph type="sldNum" sz="quarter" idx="12"/>
          </p:nvPr>
        </p:nvSpPr>
        <p:spPr/>
        <p:txBody>
          <a:bodyPr/>
          <a:lstStyle/>
          <a:p>
            <a:pPr>
              <a:defRPr/>
            </a:pPr>
            <a:fld id="{BEFC541B-1060-4900-89C5-15F509B02D6F}" type="slidenum">
              <a:rPr lang="en-US" altLang="zh-CN" smtClean="0"/>
              <a:pPr>
                <a:defRPr/>
              </a:pPr>
              <a:t>87</a:t>
            </a:fld>
            <a:endParaRPr lang="en-US" altLang="zh-CN"/>
          </a:p>
        </p:txBody>
      </p:sp>
    </p:spTree>
    <p:extLst>
      <p:ext uri="{BB962C8B-B14F-4D97-AF65-F5344CB8AC3E}">
        <p14:creationId xmlns:p14="http://schemas.microsoft.com/office/powerpoint/2010/main" val="2268164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75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957" y="1843077"/>
            <a:ext cx="5791220" cy="320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3" name="Rectangle 3"/>
          <p:cNvSpPr>
            <a:spLocks noChangeArrowheads="1"/>
          </p:cNvSpPr>
          <p:nvPr/>
        </p:nvSpPr>
        <p:spPr bwMode="auto">
          <a:xfrm>
            <a:off x="364957" y="1268760"/>
            <a:ext cx="579122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r>
              <a:rPr kumimoji="1" lang="zh-CN" altLang="en-US" sz="2400" b="1">
                <a:latin typeface="Times New Roman" pitchFamily="18" charset="0"/>
              </a:rPr>
              <a:t>先画出三条指令的微指令的微程序流程图</a:t>
            </a:r>
          </a:p>
        </p:txBody>
      </p:sp>
      <p:sp>
        <p:nvSpPr>
          <p:cNvPr id="107525" name="Rectangle 5"/>
          <p:cNvSpPr>
            <a:spLocks noChangeArrowheads="1"/>
          </p:cNvSpPr>
          <p:nvPr/>
        </p:nvSpPr>
        <p:spPr bwMode="auto">
          <a:xfrm>
            <a:off x="364957" y="5013176"/>
            <a:ext cx="85693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20000"/>
              </a:lnSpc>
            </a:pPr>
            <a:r>
              <a:rPr kumimoji="1" lang="zh-CN" altLang="en-US" sz="2000" b="1"/>
              <a:t>    根据给定的微指令周期时间关系，完成</a:t>
            </a:r>
            <a:r>
              <a:rPr kumimoji="1" lang="en-US" altLang="zh-CN" sz="2000" b="1"/>
              <a:t>ADD，SUB</a:t>
            </a:r>
            <a:r>
              <a:rPr kumimoji="1" lang="zh-CN" altLang="en-US" sz="2000" b="1"/>
              <a:t>指令的执行动作需要3条微指令，</a:t>
            </a:r>
            <a:r>
              <a:rPr kumimoji="1" lang="en-US" altLang="zh-CN" sz="2000" b="1"/>
              <a:t>MOV</a:t>
            </a:r>
            <a:r>
              <a:rPr kumimoji="1" lang="zh-CN" altLang="en-US" sz="2000" b="1"/>
              <a:t>指令只需2条微指令。用二进制代码写出的三条指令的微程序列于下表中，其中*表示代码随意设置(0或1均可)。</a:t>
            </a:r>
            <a:endParaRPr kumimoji="1" lang="zh-CN" altLang="en-US" sz="2000"/>
          </a:p>
        </p:txBody>
      </p:sp>
      <p:sp>
        <p:nvSpPr>
          <p:cNvPr id="107526" name="Rectangle 6"/>
          <p:cNvSpPr>
            <a:spLocks noChangeArrowheads="1"/>
          </p:cNvSpPr>
          <p:nvPr/>
        </p:nvSpPr>
        <p:spPr bwMode="auto">
          <a:xfrm>
            <a:off x="6374727" y="2015097"/>
            <a:ext cx="237626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kumimoji="1" lang="zh-CN" altLang="en-US" sz="2000" b="1"/>
              <a:t>其中未考虑“取指周期”和顺序控制问题，也即微程序仅考虑“执行周期”，微指令序列的顺序用数字标号标在每条微指令的右上角。每一框表示一条微指令。</a:t>
            </a:r>
          </a:p>
        </p:txBody>
      </p:sp>
      <p:sp>
        <p:nvSpPr>
          <p:cNvPr id="2" name="日期占位符 1"/>
          <p:cNvSpPr>
            <a:spLocks noGrp="1"/>
          </p:cNvSpPr>
          <p:nvPr>
            <p:ph type="dt" sz="half" idx="10"/>
          </p:nvPr>
        </p:nvSpPr>
        <p:spPr/>
        <p:txBody>
          <a:bodyPr/>
          <a:lstStyle/>
          <a:p>
            <a:pPr>
              <a:defRPr/>
            </a:pPr>
            <a:fld id="{67D933B9-7452-4510-ABBA-E262C81E1929}" type="datetime11">
              <a:rPr lang="zh-CN" altLang="en-US" smtClean="0"/>
              <a:t>09:11:10</a:t>
            </a:fld>
            <a:endParaRPr lang="en-US" altLang="zh-CN"/>
          </a:p>
        </p:txBody>
      </p:sp>
      <p:sp>
        <p:nvSpPr>
          <p:cNvPr id="4" name="灯片编号占位符 3"/>
          <p:cNvSpPr>
            <a:spLocks noGrp="1"/>
          </p:cNvSpPr>
          <p:nvPr>
            <p:ph type="sldNum" sz="quarter" idx="12"/>
          </p:nvPr>
        </p:nvSpPr>
        <p:spPr/>
        <p:txBody>
          <a:bodyPr/>
          <a:lstStyle/>
          <a:p>
            <a:pPr>
              <a:defRPr/>
            </a:pPr>
            <a:fld id="{BEFC541B-1060-4900-89C5-15F509B02D6F}" type="slidenum">
              <a:rPr lang="en-US" altLang="zh-CN" smtClean="0"/>
              <a:pPr>
                <a:defRPr/>
              </a:pPr>
              <a:t>88</a:t>
            </a:fld>
            <a:endParaRPr lang="en-US" altLang="zh-CN"/>
          </a:p>
        </p:txBody>
      </p:sp>
    </p:spTree>
    <p:extLst>
      <p:ext uri="{BB962C8B-B14F-4D97-AF65-F5344CB8AC3E}">
        <p14:creationId xmlns:p14="http://schemas.microsoft.com/office/powerpoint/2010/main" val="4054680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7526"/>
                                        </p:tgtEl>
                                        <p:attrNameLst>
                                          <p:attrName>style.visibility</p:attrName>
                                        </p:attrNameLst>
                                      </p:cBhvr>
                                      <p:to>
                                        <p:strVal val="visible"/>
                                      </p:to>
                                    </p:set>
                                    <p:animEffect transition="in" filter="blinds(horizontal)">
                                      <p:cBhvr>
                                        <p:cTn id="7" dur="500"/>
                                        <p:tgtEl>
                                          <p:spTgt spid="1075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7525"/>
                                        </p:tgtEl>
                                        <p:attrNameLst>
                                          <p:attrName>style.visibility</p:attrName>
                                        </p:attrNameLst>
                                      </p:cBhvr>
                                      <p:to>
                                        <p:strVal val="visible"/>
                                      </p:to>
                                    </p:set>
                                    <p:animEffect transition="in" filter="blinds(horizontal)">
                                      <p:cBhvr>
                                        <p:cTn id="12" dur="500"/>
                                        <p:tgtEl>
                                          <p:spTgt spid="107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5" grpId="0"/>
      <p:bldP spid="107526" grpId="0"/>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0594" name="Picture 2"/>
          <p:cNvPicPr>
            <a:picLocks noChangeAspect="1" noChangeArrowheads="1"/>
          </p:cNvPicPr>
          <p:nvPr/>
        </p:nvPicPr>
        <p:blipFill>
          <a:blip r:embed="rId2">
            <a:extLst>
              <a:ext uri="{28A0092B-C50C-407E-A947-70E740481C1C}">
                <a14:useLocalDpi xmlns:a14="http://schemas.microsoft.com/office/drawing/2010/main" val="0"/>
              </a:ext>
            </a:extLst>
          </a:blip>
          <a:srcRect t="12541" b="54790"/>
          <a:stretch>
            <a:fillRect/>
          </a:stretch>
        </p:blipFill>
        <p:spPr bwMode="auto">
          <a:xfrm>
            <a:off x="2926756" y="5064528"/>
            <a:ext cx="5053012" cy="1375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6" name="Picture 36"/>
          <p:cNvPicPr>
            <a:picLocks noChangeAspect="1" noChangeArrowheads="1"/>
          </p:cNvPicPr>
          <p:nvPr/>
        </p:nvPicPr>
        <p:blipFill>
          <a:blip r:embed="rId3">
            <a:extLst>
              <a:ext uri="{28A0092B-C50C-407E-A947-70E740481C1C}">
                <a14:useLocalDpi xmlns:a14="http://schemas.microsoft.com/office/drawing/2010/main" val="0"/>
              </a:ext>
            </a:extLst>
          </a:blip>
          <a:srcRect l="7341" b="5675"/>
          <a:stretch>
            <a:fillRect/>
          </a:stretch>
        </p:blipFill>
        <p:spPr bwMode="auto">
          <a:xfrm>
            <a:off x="629740" y="1412776"/>
            <a:ext cx="4616450"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Rectangle 37"/>
          <p:cNvSpPr>
            <a:spLocks noChangeArrowheads="1"/>
          </p:cNvSpPr>
          <p:nvPr/>
        </p:nvSpPr>
        <p:spPr bwMode="auto">
          <a:xfrm>
            <a:off x="605363" y="732572"/>
            <a:ext cx="61197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kumimoji="1" lang="zh-CN" altLang="en-US" sz="2400" b="1">
                <a:latin typeface="Arial" charset="0"/>
              </a:rPr>
              <a:t>“</a:t>
            </a:r>
            <a:r>
              <a:rPr kumimoji="1" lang="en-US" altLang="zh-CN" sz="2400" b="1"/>
              <a:t>ADD R0，R1</a:t>
            </a:r>
            <a:r>
              <a:rPr kumimoji="1" lang="en-US" altLang="zh-CN" sz="2400" b="1">
                <a:latin typeface="Arial" charset="0"/>
              </a:rPr>
              <a:t>” </a:t>
            </a:r>
            <a:r>
              <a:rPr kumimoji="1" lang="zh-CN" altLang="en-US" sz="2400" b="1"/>
              <a:t>指令，即</a:t>
            </a:r>
            <a:r>
              <a:rPr kumimoji="1" lang="en-US" altLang="zh-CN" sz="2400" b="1"/>
              <a:t>(R0)+(R1)→R1</a:t>
            </a:r>
          </a:p>
        </p:txBody>
      </p:sp>
      <p:pic>
        <p:nvPicPr>
          <p:cNvPr id="110598" name="Picture 38"/>
          <p:cNvPicPr>
            <a:picLocks noChangeAspect="1" noChangeArrowheads="1"/>
          </p:cNvPicPr>
          <p:nvPr/>
        </p:nvPicPr>
        <p:blipFill>
          <a:blip r:embed="rId4">
            <a:extLst>
              <a:ext uri="{28A0092B-C50C-407E-A947-70E740481C1C}">
                <a14:useLocalDpi xmlns:a14="http://schemas.microsoft.com/office/drawing/2010/main" val="0"/>
              </a:ext>
            </a:extLst>
          </a:blip>
          <a:srcRect l="68750" t="24658" r="3452"/>
          <a:stretch>
            <a:fillRect/>
          </a:stretch>
        </p:blipFill>
        <p:spPr bwMode="auto">
          <a:xfrm>
            <a:off x="5653087" y="1412776"/>
            <a:ext cx="2376487"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9806" y="4365104"/>
            <a:ext cx="9136062" cy="588962"/>
            <a:chOff x="7938" y="4437063"/>
            <a:chExt cx="9136062" cy="588962"/>
          </a:xfrm>
        </p:grpSpPr>
        <p:sp>
          <p:nvSpPr>
            <p:cNvPr id="110630" name="Rectangle 6"/>
            <p:cNvSpPr>
              <a:spLocks noChangeArrowheads="1"/>
            </p:cNvSpPr>
            <p:nvPr/>
          </p:nvSpPr>
          <p:spPr bwMode="auto">
            <a:xfrm>
              <a:off x="7938" y="4437063"/>
              <a:ext cx="1169987" cy="58896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en-US" altLang="zh-CN" sz="2000">
                  <a:latin typeface="Times New Roman" pitchFamily="18" charset="0"/>
                </a:rPr>
                <a:t>RA</a:t>
              </a:r>
              <a:r>
                <a:rPr kumimoji="1" lang="en-US" altLang="zh-CN" sz="2000" baseline="-30000">
                  <a:latin typeface="Times New Roman" pitchFamily="18" charset="0"/>
                </a:rPr>
                <a:t>0</a:t>
              </a:r>
              <a:r>
                <a:rPr kumimoji="1" lang="en-US" altLang="zh-CN" sz="2000">
                  <a:latin typeface="Times New Roman" pitchFamily="18" charset="0"/>
                </a:rPr>
                <a:t>RA</a:t>
              </a:r>
              <a:r>
                <a:rPr kumimoji="1" lang="en-US" altLang="zh-CN" sz="2000" baseline="-30000">
                  <a:latin typeface="Times New Roman" pitchFamily="18" charset="0"/>
                </a:rPr>
                <a:t>1</a:t>
              </a:r>
              <a:endParaRPr kumimoji="1" lang="en-US" altLang="zh-CN" sz="2000">
                <a:latin typeface="Times New Roman" pitchFamily="18" charset="0"/>
              </a:endParaRPr>
            </a:p>
            <a:p>
              <a:pPr algn="ctr"/>
              <a:endParaRPr kumimoji="1" lang="en-US" altLang="zh-CN" sz="2000">
                <a:latin typeface="Times New Roman" pitchFamily="18" charset="0"/>
              </a:endParaRPr>
            </a:p>
          </p:txBody>
        </p:sp>
        <p:sp>
          <p:nvSpPr>
            <p:cNvPr id="110628" name="Rectangle 9"/>
            <p:cNvSpPr>
              <a:spLocks noChangeArrowheads="1"/>
            </p:cNvSpPr>
            <p:nvPr/>
          </p:nvSpPr>
          <p:spPr bwMode="auto">
            <a:xfrm>
              <a:off x="1187450" y="4437063"/>
              <a:ext cx="1169987" cy="58896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en-US" altLang="zh-CN" sz="1800" b="1">
                  <a:latin typeface="Times New Roman" pitchFamily="18" charset="0"/>
                </a:rPr>
                <a:t>WA</a:t>
              </a:r>
              <a:r>
                <a:rPr kumimoji="1" lang="en-US" altLang="zh-CN" sz="1800" b="1" baseline="-30000">
                  <a:latin typeface="Times New Roman" pitchFamily="18" charset="0"/>
                </a:rPr>
                <a:t>0</a:t>
              </a:r>
              <a:r>
                <a:rPr kumimoji="1" lang="en-US" altLang="zh-CN" sz="1800" b="1">
                  <a:latin typeface="Times New Roman" pitchFamily="18" charset="0"/>
                </a:rPr>
                <a:t>WA</a:t>
              </a:r>
              <a:r>
                <a:rPr kumimoji="1" lang="en-US" altLang="zh-CN" sz="1800" b="1" baseline="-30000">
                  <a:latin typeface="Times New Roman" pitchFamily="18" charset="0"/>
                </a:rPr>
                <a:t>1</a:t>
              </a:r>
              <a:endParaRPr kumimoji="1" lang="en-US" altLang="zh-CN" sz="1800" b="1">
                <a:latin typeface="Times New Roman" pitchFamily="18" charset="0"/>
              </a:endParaRPr>
            </a:p>
            <a:p>
              <a:pPr algn="ctr"/>
              <a:endParaRPr kumimoji="1" lang="en-US" altLang="zh-CN" sz="1800" b="1">
                <a:latin typeface="Times New Roman" pitchFamily="18" charset="0"/>
              </a:endParaRPr>
            </a:p>
          </p:txBody>
        </p:sp>
        <p:sp>
          <p:nvSpPr>
            <p:cNvPr id="110626" name="Rectangle 12"/>
            <p:cNvSpPr>
              <a:spLocks noChangeArrowheads="1"/>
            </p:cNvSpPr>
            <p:nvPr/>
          </p:nvSpPr>
          <p:spPr bwMode="auto">
            <a:xfrm>
              <a:off x="2357438" y="4437063"/>
              <a:ext cx="487362" cy="58896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en-US" altLang="zh-CN" sz="2000">
                  <a:latin typeface="Times New Roman" pitchFamily="18" charset="0"/>
                </a:rPr>
                <a:t>R</a:t>
              </a:r>
            </a:p>
            <a:p>
              <a:pPr algn="ctr"/>
              <a:endParaRPr kumimoji="1" lang="en-US" altLang="zh-CN" sz="2000">
                <a:latin typeface="Times New Roman" pitchFamily="18" charset="0"/>
              </a:endParaRPr>
            </a:p>
          </p:txBody>
        </p:sp>
        <p:sp>
          <p:nvSpPr>
            <p:cNvPr id="110624" name="Rectangle 15"/>
            <p:cNvSpPr>
              <a:spLocks noChangeArrowheads="1"/>
            </p:cNvSpPr>
            <p:nvPr/>
          </p:nvSpPr>
          <p:spPr bwMode="auto">
            <a:xfrm>
              <a:off x="2844800" y="4437063"/>
              <a:ext cx="487362" cy="58896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en-US" altLang="zh-CN" sz="2000">
                  <a:latin typeface="Times New Roman" pitchFamily="18" charset="0"/>
                </a:rPr>
                <a:t>W</a:t>
              </a:r>
            </a:p>
            <a:p>
              <a:pPr algn="ctr"/>
              <a:endParaRPr kumimoji="1" lang="en-US" altLang="zh-CN" sz="2000">
                <a:latin typeface="Times New Roman" pitchFamily="18" charset="0"/>
              </a:endParaRPr>
            </a:p>
          </p:txBody>
        </p:sp>
        <p:sp>
          <p:nvSpPr>
            <p:cNvPr id="110622" name="Rectangle 18"/>
            <p:cNvSpPr>
              <a:spLocks noChangeArrowheads="1"/>
            </p:cNvSpPr>
            <p:nvPr/>
          </p:nvSpPr>
          <p:spPr bwMode="auto">
            <a:xfrm>
              <a:off x="3332163" y="4437063"/>
              <a:ext cx="877887" cy="58896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en-US" altLang="zh-CN" sz="2000">
                  <a:latin typeface="Times New Roman" pitchFamily="18" charset="0"/>
                </a:rPr>
                <a:t>LDS</a:t>
              </a:r>
              <a:r>
                <a:rPr kumimoji="1" lang="en-US" altLang="zh-CN" sz="2000" baseline="-30000">
                  <a:latin typeface="Times New Roman" pitchFamily="18" charset="0"/>
                </a:rPr>
                <a:t>A</a:t>
              </a:r>
              <a:endParaRPr kumimoji="1" lang="en-US" altLang="zh-CN" sz="2000">
                <a:latin typeface="Times New Roman" pitchFamily="18" charset="0"/>
              </a:endParaRPr>
            </a:p>
            <a:p>
              <a:pPr algn="ctr"/>
              <a:endParaRPr kumimoji="1" lang="en-US" altLang="zh-CN" sz="2000">
                <a:latin typeface="Times New Roman" pitchFamily="18" charset="0"/>
              </a:endParaRPr>
            </a:p>
          </p:txBody>
        </p:sp>
        <p:sp>
          <p:nvSpPr>
            <p:cNvPr id="110620" name="Rectangle 21"/>
            <p:cNvSpPr>
              <a:spLocks noChangeArrowheads="1"/>
            </p:cNvSpPr>
            <p:nvPr/>
          </p:nvSpPr>
          <p:spPr bwMode="auto">
            <a:xfrm>
              <a:off x="4210050" y="4437063"/>
              <a:ext cx="876300" cy="58896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en-US" altLang="zh-CN" sz="2000">
                  <a:latin typeface="Times New Roman" pitchFamily="18" charset="0"/>
                </a:rPr>
                <a:t>LDS</a:t>
              </a:r>
              <a:r>
                <a:rPr kumimoji="1" lang="en-US" altLang="zh-CN" sz="2000" baseline="-30000">
                  <a:latin typeface="Times New Roman" pitchFamily="18" charset="0"/>
                </a:rPr>
                <a:t>B</a:t>
              </a:r>
              <a:endParaRPr kumimoji="1" lang="en-US" altLang="zh-CN" sz="2000">
                <a:latin typeface="Times New Roman" pitchFamily="18" charset="0"/>
              </a:endParaRPr>
            </a:p>
            <a:p>
              <a:pPr algn="ctr"/>
              <a:endParaRPr kumimoji="1" lang="en-US" altLang="zh-CN" sz="2000">
                <a:latin typeface="Times New Roman" pitchFamily="18" charset="0"/>
              </a:endParaRPr>
            </a:p>
          </p:txBody>
        </p:sp>
        <p:sp>
          <p:nvSpPr>
            <p:cNvPr id="110618" name="Rectangle 24"/>
            <p:cNvSpPr>
              <a:spLocks noChangeArrowheads="1"/>
            </p:cNvSpPr>
            <p:nvPr/>
          </p:nvSpPr>
          <p:spPr bwMode="auto">
            <a:xfrm>
              <a:off x="5086350" y="4437063"/>
              <a:ext cx="1169987" cy="58896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en-US" altLang="zh-CN" sz="2000">
                  <a:latin typeface="Times New Roman" pitchFamily="18" charset="0"/>
                </a:rPr>
                <a:t>S</a:t>
              </a:r>
              <a:r>
                <a:rPr kumimoji="1" lang="en-US" altLang="zh-CN" sz="2000" baseline="-30000">
                  <a:latin typeface="Times New Roman" pitchFamily="18" charset="0"/>
                </a:rPr>
                <a:t>B</a:t>
              </a:r>
              <a:r>
                <a:rPr kumimoji="1" lang="en-US" altLang="zh-CN" sz="2000">
                  <a:latin typeface="Times New Roman" pitchFamily="18" charset="0"/>
                </a:rPr>
                <a:t>-ALU</a:t>
              </a:r>
            </a:p>
            <a:p>
              <a:pPr algn="ctr"/>
              <a:endParaRPr kumimoji="1" lang="en-US" altLang="zh-CN" sz="2000">
                <a:latin typeface="Times New Roman" pitchFamily="18" charset="0"/>
              </a:endParaRPr>
            </a:p>
          </p:txBody>
        </p:sp>
        <p:sp>
          <p:nvSpPr>
            <p:cNvPr id="110616" name="Rectangle 27"/>
            <p:cNvSpPr>
              <a:spLocks noChangeArrowheads="1"/>
            </p:cNvSpPr>
            <p:nvPr/>
          </p:nvSpPr>
          <p:spPr bwMode="auto">
            <a:xfrm>
              <a:off x="6256338" y="4437063"/>
              <a:ext cx="1169987" cy="58896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en-US" altLang="zh-CN" sz="2000">
                  <a:latin typeface="Times New Roman" pitchFamily="18" charset="0"/>
                </a:rPr>
                <a:t>S</a:t>
              </a:r>
              <a:r>
                <a:rPr kumimoji="1" lang="en-US" altLang="zh-CN" sz="2000" baseline="-30000">
                  <a:latin typeface="Times New Roman" pitchFamily="18" charset="0"/>
                </a:rPr>
                <a:t>B</a:t>
              </a:r>
              <a:r>
                <a:rPr kumimoji="1" lang="en-US" altLang="zh-CN" sz="2000">
                  <a:latin typeface="Times New Roman" pitchFamily="18" charset="0"/>
                </a:rPr>
                <a:t>-ALU</a:t>
              </a:r>
            </a:p>
            <a:p>
              <a:pPr algn="ctr"/>
              <a:endParaRPr kumimoji="1" lang="en-US" altLang="zh-CN" sz="2000">
                <a:latin typeface="Times New Roman" pitchFamily="18" charset="0"/>
              </a:endParaRPr>
            </a:p>
          </p:txBody>
        </p:sp>
        <p:sp>
          <p:nvSpPr>
            <p:cNvPr id="110614" name="Rectangle 30"/>
            <p:cNvSpPr>
              <a:spLocks noChangeArrowheads="1"/>
            </p:cNvSpPr>
            <p:nvPr/>
          </p:nvSpPr>
          <p:spPr bwMode="auto">
            <a:xfrm>
              <a:off x="7426325" y="4437063"/>
              <a:ext cx="1022350" cy="58896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en-US" altLang="zh-CN" sz="2000">
                  <a:latin typeface="Times New Roman" pitchFamily="18" charset="0"/>
                </a:rPr>
                <a:t>Reset</a:t>
              </a:r>
            </a:p>
            <a:p>
              <a:pPr algn="ctr"/>
              <a:endParaRPr kumimoji="1" lang="en-US" altLang="zh-CN" sz="2000">
                <a:latin typeface="Times New Roman" pitchFamily="18" charset="0"/>
              </a:endParaRPr>
            </a:p>
          </p:txBody>
        </p:sp>
        <p:sp>
          <p:nvSpPr>
            <p:cNvPr id="110612" name="Rectangle 33"/>
            <p:cNvSpPr>
              <a:spLocks noChangeArrowheads="1"/>
            </p:cNvSpPr>
            <p:nvPr/>
          </p:nvSpPr>
          <p:spPr bwMode="auto">
            <a:xfrm>
              <a:off x="8448675" y="4437063"/>
              <a:ext cx="695325" cy="58896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zh-CN" altLang="en-US" sz="2000">
                  <a:latin typeface="Times New Roman" pitchFamily="18" charset="0"/>
                </a:rPr>
                <a:t>~ </a:t>
              </a:r>
            </a:p>
            <a:p>
              <a:pPr algn="ctr"/>
              <a:endParaRPr kumimoji="1" lang="zh-CN" altLang="en-US" sz="2000">
                <a:latin typeface="Times New Roman" pitchFamily="18" charset="0"/>
              </a:endParaRPr>
            </a:p>
          </p:txBody>
        </p:sp>
        <p:sp>
          <p:nvSpPr>
            <p:cNvPr id="110599" name="Line 39"/>
            <p:cNvSpPr>
              <a:spLocks noChangeShapeType="1"/>
            </p:cNvSpPr>
            <p:nvPr/>
          </p:nvSpPr>
          <p:spPr bwMode="auto">
            <a:xfrm>
              <a:off x="6429375" y="4487863"/>
              <a:ext cx="1444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110635" name="Text Box 43"/>
          <p:cNvSpPr txBox="1">
            <a:spLocks noChangeArrowheads="1"/>
          </p:cNvSpPr>
          <p:nvPr/>
        </p:nvSpPr>
        <p:spPr bwMode="auto">
          <a:xfrm>
            <a:off x="899592" y="5345317"/>
            <a:ext cx="2277269"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en-US" altLang="zh-CN" b="1"/>
              <a:t>1.</a:t>
            </a:r>
            <a:r>
              <a:rPr lang="zh-CN" altLang="en-US" b="1"/>
              <a:t>定义微指令格式</a:t>
            </a:r>
          </a:p>
          <a:p>
            <a:pPr>
              <a:spcBef>
                <a:spcPct val="50000"/>
              </a:spcBef>
            </a:pPr>
            <a:r>
              <a:rPr lang="en-US" altLang="zh-CN" b="1"/>
              <a:t>2.</a:t>
            </a:r>
            <a:r>
              <a:rPr lang="zh-CN" altLang="en-US" b="1"/>
              <a:t>写出微指令</a:t>
            </a:r>
          </a:p>
        </p:txBody>
      </p:sp>
      <p:sp>
        <p:nvSpPr>
          <p:cNvPr id="3" name="日期占位符 2"/>
          <p:cNvSpPr>
            <a:spLocks noGrp="1"/>
          </p:cNvSpPr>
          <p:nvPr>
            <p:ph type="dt" sz="half" idx="10"/>
          </p:nvPr>
        </p:nvSpPr>
        <p:spPr/>
        <p:txBody>
          <a:bodyPr/>
          <a:lstStyle/>
          <a:p>
            <a:pPr>
              <a:defRPr/>
            </a:pPr>
            <a:fld id="{5613B660-FEB0-45BE-A3EF-4FD0F289D470}" type="datetime11">
              <a:rPr lang="zh-CN" altLang="en-US" smtClean="0"/>
              <a:t>09:11:10</a:t>
            </a:fld>
            <a:endParaRPr lang="en-US" altLang="zh-CN"/>
          </a:p>
        </p:txBody>
      </p:sp>
      <p:sp>
        <p:nvSpPr>
          <p:cNvPr id="5" name="灯片编号占位符 4"/>
          <p:cNvSpPr>
            <a:spLocks noGrp="1"/>
          </p:cNvSpPr>
          <p:nvPr>
            <p:ph type="sldNum" sz="quarter" idx="12"/>
          </p:nvPr>
        </p:nvSpPr>
        <p:spPr/>
        <p:txBody>
          <a:bodyPr/>
          <a:lstStyle/>
          <a:p>
            <a:pPr>
              <a:defRPr/>
            </a:pPr>
            <a:fld id="{BEFC541B-1060-4900-89C5-15F509B02D6F}" type="slidenum">
              <a:rPr lang="en-US" altLang="zh-CN" smtClean="0"/>
              <a:pPr>
                <a:defRPr/>
              </a:pPr>
              <a:t>89</a:t>
            </a:fld>
            <a:endParaRPr lang="en-US" altLang="zh-CN"/>
          </a:p>
        </p:txBody>
      </p:sp>
    </p:spTree>
    <p:extLst>
      <p:ext uri="{BB962C8B-B14F-4D97-AF65-F5344CB8AC3E}">
        <p14:creationId xmlns:p14="http://schemas.microsoft.com/office/powerpoint/2010/main" val="3983602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0596"/>
                                        </p:tgtEl>
                                        <p:attrNameLst>
                                          <p:attrName>style.visibility</p:attrName>
                                        </p:attrNameLst>
                                      </p:cBhvr>
                                      <p:to>
                                        <p:strVal val="visible"/>
                                      </p:to>
                                    </p:set>
                                    <p:animEffect transition="in" filter="blinds(horizontal)">
                                      <p:cBhvr>
                                        <p:cTn id="7" dur="500"/>
                                        <p:tgtEl>
                                          <p:spTgt spid="110596"/>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10597"/>
                                        </p:tgtEl>
                                        <p:attrNameLst>
                                          <p:attrName>style.visibility</p:attrName>
                                        </p:attrNameLst>
                                      </p:cBhvr>
                                      <p:to>
                                        <p:strVal val="visible"/>
                                      </p:to>
                                    </p:set>
                                    <p:animEffect transition="in" filter="blinds(horizontal)">
                                      <p:cBhvr>
                                        <p:cTn id="11" dur="500"/>
                                        <p:tgtEl>
                                          <p:spTgt spid="11059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110598"/>
                                        </p:tgtEl>
                                        <p:attrNameLst>
                                          <p:attrName>style.visibility</p:attrName>
                                        </p:attrNameLst>
                                      </p:cBhvr>
                                      <p:to>
                                        <p:strVal val="visible"/>
                                      </p:to>
                                    </p:set>
                                    <p:animEffect transition="in" filter="blinds(horizontal)">
                                      <p:cBhvr>
                                        <p:cTn id="16" dur="500"/>
                                        <p:tgtEl>
                                          <p:spTgt spid="110598"/>
                                        </p:tgtEl>
                                      </p:cBhvr>
                                    </p:animEffect>
                                  </p:childTnLst>
                                </p:cTn>
                              </p:par>
                            </p:childTnLst>
                          </p:cTn>
                        </p:par>
                        <p:par>
                          <p:cTn id="17" fill="hold" nodeType="afterGroup">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110635"/>
                                        </p:tgtEl>
                                        <p:attrNameLst>
                                          <p:attrName>style.visibility</p:attrName>
                                        </p:attrNameLst>
                                      </p:cBhvr>
                                      <p:to>
                                        <p:strVal val="visible"/>
                                      </p:to>
                                    </p:set>
                                    <p:animEffect transition="in" filter="blinds(horizontal)">
                                      <p:cBhvr>
                                        <p:cTn id="20" dur="500"/>
                                        <p:tgtEl>
                                          <p:spTgt spid="11063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110594"/>
                                        </p:tgtEl>
                                        <p:attrNameLst>
                                          <p:attrName>style.visibility</p:attrName>
                                        </p:attrNameLst>
                                      </p:cBhvr>
                                      <p:to>
                                        <p:strVal val="visible"/>
                                      </p:to>
                                    </p:set>
                                    <p:animEffect transition="in" filter="blinds(horizontal)">
                                      <p:cBhvr>
                                        <p:cTn id="25" dur="500"/>
                                        <p:tgtEl>
                                          <p:spTgt spid="110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7" grpId="0"/>
      <p:bldP spid="1106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457200" y="620688"/>
            <a:ext cx="6059016" cy="796950"/>
          </a:xfrm>
        </p:spPr>
        <p:txBody>
          <a:bodyPr/>
          <a:lstStyle/>
          <a:p>
            <a:pPr eaLnBrk="1" hangingPunct="1"/>
            <a:r>
              <a:rPr lang="zh-CN" altLang="zh-CN"/>
              <a:t>5.1.3 CPU</a:t>
            </a:r>
            <a:r>
              <a:rPr lang="zh-CN"/>
              <a:t>中的主要寄存器</a:t>
            </a:r>
            <a:endParaRPr lang="zh-CN" altLang="en-US"/>
          </a:p>
        </p:txBody>
      </p:sp>
      <p:sp>
        <p:nvSpPr>
          <p:cNvPr id="10244" name="Rectangle 3"/>
          <p:cNvSpPr>
            <a:spLocks noGrp="1" noChangeArrowheads="1"/>
          </p:cNvSpPr>
          <p:nvPr>
            <p:ph type="body" idx="1"/>
          </p:nvPr>
        </p:nvSpPr>
        <p:spPr>
          <a:xfrm>
            <a:off x="457200" y="1719263"/>
            <a:ext cx="8229600" cy="3725961"/>
          </a:xfrm>
        </p:spPr>
        <p:txBody>
          <a:bodyPr/>
          <a:lstStyle/>
          <a:p>
            <a:pPr marL="0" lvl="1" indent="457200" eaLnBrk="1" hangingPunct="1">
              <a:lnSpc>
                <a:spcPct val="120000"/>
              </a:lnSpc>
              <a:buNone/>
            </a:pPr>
            <a:r>
              <a:rPr lang="zh-CN" altLang="en-US" sz="2800"/>
              <a:t>各种计算机的</a:t>
            </a:r>
            <a:r>
              <a:rPr lang="en-US" altLang="zh-CN" sz="2800"/>
              <a:t>CPU</a:t>
            </a:r>
            <a:r>
              <a:rPr lang="zh-CN" altLang="en-US" sz="2800"/>
              <a:t>可能有这样或那样的不同，但是在</a:t>
            </a:r>
            <a:r>
              <a:rPr lang="en-US" altLang="zh-CN" sz="2800"/>
              <a:t>CPU</a:t>
            </a:r>
            <a:r>
              <a:rPr lang="zh-CN" altLang="en-US" sz="2800"/>
              <a:t>中至少要有六类寄存器。这些寄存器是：数据缓冲寄存器（</a:t>
            </a:r>
            <a:r>
              <a:rPr lang="en-US" altLang="zh-CN" sz="2800"/>
              <a:t>DR</a:t>
            </a:r>
            <a:r>
              <a:rPr lang="zh-CN" altLang="en-US" sz="2800"/>
              <a:t>），指令寄存器（</a:t>
            </a:r>
            <a:r>
              <a:rPr lang="en-US" altLang="zh-CN" sz="2800"/>
              <a:t>IR</a:t>
            </a:r>
            <a:r>
              <a:rPr lang="zh-CN" altLang="en-US" sz="2800"/>
              <a:t>），程序计数器（</a:t>
            </a:r>
            <a:r>
              <a:rPr lang="en-US" altLang="zh-CN" sz="2800"/>
              <a:t>PC</a:t>
            </a:r>
            <a:r>
              <a:rPr lang="zh-CN" altLang="en-US" sz="2800"/>
              <a:t>），数据地址寄存器（</a:t>
            </a:r>
            <a:r>
              <a:rPr lang="en-US" altLang="zh-CN" sz="2800"/>
              <a:t>AR</a:t>
            </a:r>
            <a:r>
              <a:rPr lang="zh-CN" altLang="en-US" sz="2800"/>
              <a:t>），通用寄存器（</a:t>
            </a:r>
            <a:r>
              <a:rPr lang="en-US" altLang="zh-CN" sz="2800"/>
              <a:t>R0</a:t>
            </a:r>
            <a:r>
              <a:rPr lang="zh-CN" altLang="en-US" sz="2800">
                <a:latin typeface="黑体"/>
                <a:ea typeface="黑体"/>
              </a:rPr>
              <a:t>～</a:t>
            </a:r>
            <a:r>
              <a:rPr lang="en-US" altLang="zh-CN" sz="2800"/>
              <a:t>R3</a:t>
            </a:r>
            <a:r>
              <a:rPr lang="zh-CN" altLang="en-US" sz="2800"/>
              <a:t>），程序状态字寄存器（</a:t>
            </a:r>
            <a:r>
              <a:rPr lang="en-US" altLang="zh-CN" sz="2800"/>
              <a:t>PSWR</a:t>
            </a:r>
            <a:r>
              <a:rPr lang="zh-CN" altLang="en-US" sz="2800"/>
              <a:t>）。</a:t>
            </a:r>
            <a:endParaRPr lang="en-US" altLang="zh-CN" sz="2800"/>
          </a:p>
          <a:p>
            <a:pPr marL="0" lvl="1" indent="457200" eaLnBrk="1" hangingPunct="1">
              <a:lnSpc>
                <a:spcPct val="120000"/>
              </a:lnSpc>
              <a:buNone/>
            </a:pPr>
            <a:r>
              <a:rPr lang="zh-CN" altLang="en-US" sz="2800"/>
              <a:t>上述这些寄存器用来暂存一个计算机字。根据需要，可以扩充其数目。</a:t>
            </a:r>
            <a:endParaRPr lang="en-US" altLang="zh-CN" sz="2800"/>
          </a:p>
        </p:txBody>
      </p:sp>
      <p:sp>
        <p:nvSpPr>
          <p:cNvPr id="2" name="日期占位符 1"/>
          <p:cNvSpPr>
            <a:spLocks noGrp="1"/>
          </p:cNvSpPr>
          <p:nvPr>
            <p:ph type="dt" sz="half" idx="10"/>
          </p:nvPr>
        </p:nvSpPr>
        <p:spPr/>
        <p:txBody>
          <a:bodyPr/>
          <a:lstStyle/>
          <a:p>
            <a:pPr>
              <a:defRPr/>
            </a:pPr>
            <a:fld id="{8F3AB507-FFAE-4A9D-A5BC-4C71D11FD7A9}" type="datetime11">
              <a:rPr lang="zh-CN" altLang="en-US" smtClean="0"/>
              <a:t>09:11:02</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9</a:t>
            </a:fld>
            <a:endParaRPr lang="en-US" altLang="zh-CN"/>
          </a:p>
        </p:txBody>
      </p:sp>
    </p:spTree>
    <p:extLst>
      <p:ext uri="{BB962C8B-B14F-4D97-AF65-F5344CB8AC3E}">
        <p14:creationId xmlns:p14="http://schemas.microsoft.com/office/powerpoint/2010/main" val="251387072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412" y="260350"/>
            <a:ext cx="4537124" cy="4680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 Box 37"/>
          <p:cNvSpPr txBox="1">
            <a:spLocks noChangeArrowheads="1"/>
          </p:cNvSpPr>
          <p:nvPr/>
        </p:nvSpPr>
        <p:spPr bwMode="auto">
          <a:xfrm>
            <a:off x="6948488" y="2997200"/>
            <a:ext cx="9366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endParaRPr lang="zh-CN" altLang="en-US"/>
          </a:p>
        </p:txBody>
      </p:sp>
      <p:sp>
        <p:nvSpPr>
          <p:cNvPr id="109606" name="Text Box 38"/>
          <p:cNvSpPr txBox="1">
            <a:spLocks noChangeArrowheads="1"/>
          </p:cNvSpPr>
          <p:nvPr/>
        </p:nvSpPr>
        <p:spPr bwMode="auto">
          <a:xfrm>
            <a:off x="6199328" y="2584674"/>
            <a:ext cx="16557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zh-CN" altLang="en-US" b="1"/>
              <a:t>全部的微指令</a:t>
            </a:r>
          </a:p>
        </p:txBody>
      </p:sp>
      <p:grpSp>
        <p:nvGrpSpPr>
          <p:cNvPr id="38" name="组合 37"/>
          <p:cNvGrpSpPr/>
          <p:nvPr/>
        </p:nvGrpSpPr>
        <p:grpSpPr>
          <a:xfrm>
            <a:off x="9806" y="5169711"/>
            <a:ext cx="9136062" cy="588962"/>
            <a:chOff x="7938" y="4437063"/>
            <a:chExt cx="9136062" cy="588962"/>
          </a:xfrm>
        </p:grpSpPr>
        <p:sp>
          <p:nvSpPr>
            <p:cNvPr id="39" name="Rectangle 6"/>
            <p:cNvSpPr>
              <a:spLocks noChangeArrowheads="1"/>
            </p:cNvSpPr>
            <p:nvPr/>
          </p:nvSpPr>
          <p:spPr bwMode="auto">
            <a:xfrm>
              <a:off x="7938" y="4437063"/>
              <a:ext cx="1169987" cy="58896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en-US" altLang="zh-CN" sz="2000">
                  <a:latin typeface="Times New Roman" pitchFamily="18" charset="0"/>
                </a:rPr>
                <a:t>RA</a:t>
              </a:r>
              <a:r>
                <a:rPr kumimoji="1" lang="en-US" altLang="zh-CN" sz="2000" baseline="-30000">
                  <a:latin typeface="Times New Roman" pitchFamily="18" charset="0"/>
                </a:rPr>
                <a:t>0</a:t>
              </a:r>
              <a:r>
                <a:rPr kumimoji="1" lang="en-US" altLang="zh-CN" sz="2000">
                  <a:latin typeface="Times New Roman" pitchFamily="18" charset="0"/>
                </a:rPr>
                <a:t>RA</a:t>
              </a:r>
              <a:r>
                <a:rPr kumimoji="1" lang="en-US" altLang="zh-CN" sz="2000" baseline="-30000">
                  <a:latin typeface="Times New Roman" pitchFamily="18" charset="0"/>
                </a:rPr>
                <a:t>1</a:t>
              </a:r>
              <a:endParaRPr kumimoji="1" lang="en-US" altLang="zh-CN" sz="2000">
                <a:latin typeface="Times New Roman" pitchFamily="18" charset="0"/>
              </a:endParaRPr>
            </a:p>
            <a:p>
              <a:pPr algn="ctr"/>
              <a:endParaRPr kumimoji="1" lang="en-US" altLang="zh-CN" sz="2000">
                <a:latin typeface="Times New Roman" pitchFamily="18" charset="0"/>
              </a:endParaRPr>
            </a:p>
          </p:txBody>
        </p:sp>
        <p:sp>
          <p:nvSpPr>
            <p:cNvPr id="40" name="Rectangle 9"/>
            <p:cNvSpPr>
              <a:spLocks noChangeArrowheads="1"/>
            </p:cNvSpPr>
            <p:nvPr/>
          </p:nvSpPr>
          <p:spPr bwMode="auto">
            <a:xfrm>
              <a:off x="1187450" y="4437063"/>
              <a:ext cx="1169987" cy="58896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en-US" altLang="zh-CN" sz="1800" b="1">
                  <a:latin typeface="Times New Roman" pitchFamily="18" charset="0"/>
                </a:rPr>
                <a:t>WA</a:t>
              </a:r>
              <a:r>
                <a:rPr kumimoji="1" lang="en-US" altLang="zh-CN" sz="1800" b="1" baseline="-30000">
                  <a:latin typeface="Times New Roman" pitchFamily="18" charset="0"/>
                </a:rPr>
                <a:t>0</a:t>
              </a:r>
              <a:r>
                <a:rPr kumimoji="1" lang="en-US" altLang="zh-CN" sz="1800" b="1">
                  <a:latin typeface="Times New Roman" pitchFamily="18" charset="0"/>
                </a:rPr>
                <a:t>WA</a:t>
              </a:r>
              <a:r>
                <a:rPr kumimoji="1" lang="en-US" altLang="zh-CN" sz="1800" b="1" baseline="-30000">
                  <a:latin typeface="Times New Roman" pitchFamily="18" charset="0"/>
                </a:rPr>
                <a:t>1</a:t>
              </a:r>
              <a:endParaRPr kumimoji="1" lang="en-US" altLang="zh-CN" sz="1800" b="1">
                <a:latin typeface="Times New Roman" pitchFamily="18" charset="0"/>
              </a:endParaRPr>
            </a:p>
            <a:p>
              <a:pPr algn="ctr"/>
              <a:endParaRPr kumimoji="1" lang="en-US" altLang="zh-CN" sz="1800" b="1">
                <a:latin typeface="Times New Roman" pitchFamily="18" charset="0"/>
              </a:endParaRPr>
            </a:p>
          </p:txBody>
        </p:sp>
        <p:sp>
          <p:nvSpPr>
            <p:cNvPr id="41" name="Rectangle 12"/>
            <p:cNvSpPr>
              <a:spLocks noChangeArrowheads="1"/>
            </p:cNvSpPr>
            <p:nvPr/>
          </p:nvSpPr>
          <p:spPr bwMode="auto">
            <a:xfrm>
              <a:off x="2357438" y="4437063"/>
              <a:ext cx="487362" cy="58896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en-US" altLang="zh-CN" sz="2000">
                  <a:latin typeface="Times New Roman" pitchFamily="18" charset="0"/>
                </a:rPr>
                <a:t>R</a:t>
              </a:r>
            </a:p>
            <a:p>
              <a:pPr algn="ctr"/>
              <a:endParaRPr kumimoji="1" lang="en-US" altLang="zh-CN" sz="2000">
                <a:latin typeface="Times New Roman" pitchFamily="18" charset="0"/>
              </a:endParaRPr>
            </a:p>
          </p:txBody>
        </p:sp>
        <p:sp>
          <p:nvSpPr>
            <p:cNvPr id="42" name="Rectangle 15"/>
            <p:cNvSpPr>
              <a:spLocks noChangeArrowheads="1"/>
            </p:cNvSpPr>
            <p:nvPr/>
          </p:nvSpPr>
          <p:spPr bwMode="auto">
            <a:xfrm>
              <a:off x="2844800" y="4437063"/>
              <a:ext cx="487362" cy="58896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en-US" altLang="zh-CN" sz="2000">
                  <a:latin typeface="Times New Roman" pitchFamily="18" charset="0"/>
                </a:rPr>
                <a:t>W</a:t>
              </a:r>
            </a:p>
            <a:p>
              <a:pPr algn="ctr"/>
              <a:endParaRPr kumimoji="1" lang="en-US" altLang="zh-CN" sz="2000">
                <a:latin typeface="Times New Roman" pitchFamily="18" charset="0"/>
              </a:endParaRPr>
            </a:p>
          </p:txBody>
        </p:sp>
        <p:sp>
          <p:nvSpPr>
            <p:cNvPr id="43" name="Rectangle 18"/>
            <p:cNvSpPr>
              <a:spLocks noChangeArrowheads="1"/>
            </p:cNvSpPr>
            <p:nvPr/>
          </p:nvSpPr>
          <p:spPr bwMode="auto">
            <a:xfrm>
              <a:off x="3332163" y="4437063"/>
              <a:ext cx="877887" cy="58896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en-US" altLang="zh-CN" sz="2000">
                  <a:latin typeface="Times New Roman" pitchFamily="18" charset="0"/>
                </a:rPr>
                <a:t>LDS</a:t>
              </a:r>
              <a:r>
                <a:rPr kumimoji="1" lang="en-US" altLang="zh-CN" sz="2000" baseline="-30000">
                  <a:latin typeface="Times New Roman" pitchFamily="18" charset="0"/>
                </a:rPr>
                <a:t>A</a:t>
              </a:r>
              <a:endParaRPr kumimoji="1" lang="en-US" altLang="zh-CN" sz="2000">
                <a:latin typeface="Times New Roman" pitchFamily="18" charset="0"/>
              </a:endParaRPr>
            </a:p>
            <a:p>
              <a:pPr algn="ctr"/>
              <a:endParaRPr kumimoji="1" lang="en-US" altLang="zh-CN" sz="2000">
                <a:latin typeface="Times New Roman" pitchFamily="18" charset="0"/>
              </a:endParaRPr>
            </a:p>
          </p:txBody>
        </p:sp>
        <p:sp>
          <p:nvSpPr>
            <p:cNvPr id="44" name="Rectangle 21"/>
            <p:cNvSpPr>
              <a:spLocks noChangeArrowheads="1"/>
            </p:cNvSpPr>
            <p:nvPr/>
          </p:nvSpPr>
          <p:spPr bwMode="auto">
            <a:xfrm>
              <a:off x="4210050" y="4437063"/>
              <a:ext cx="876300" cy="58896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en-US" altLang="zh-CN" sz="2000">
                  <a:latin typeface="Times New Roman" pitchFamily="18" charset="0"/>
                </a:rPr>
                <a:t>LDS</a:t>
              </a:r>
              <a:r>
                <a:rPr kumimoji="1" lang="en-US" altLang="zh-CN" sz="2000" baseline="-30000">
                  <a:latin typeface="Times New Roman" pitchFamily="18" charset="0"/>
                </a:rPr>
                <a:t>B</a:t>
              </a:r>
              <a:endParaRPr kumimoji="1" lang="en-US" altLang="zh-CN" sz="2000">
                <a:latin typeface="Times New Roman" pitchFamily="18" charset="0"/>
              </a:endParaRPr>
            </a:p>
            <a:p>
              <a:pPr algn="ctr"/>
              <a:endParaRPr kumimoji="1" lang="en-US" altLang="zh-CN" sz="2000">
                <a:latin typeface="Times New Roman" pitchFamily="18" charset="0"/>
              </a:endParaRPr>
            </a:p>
          </p:txBody>
        </p:sp>
        <p:sp>
          <p:nvSpPr>
            <p:cNvPr id="45" name="Rectangle 24"/>
            <p:cNvSpPr>
              <a:spLocks noChangeArrowheads="1"/>
            </p:cNvSpPr>
            <p:nvPr/>
          </p:nvSpPr>
          <p:spPr bwMode="auto">
            <a:xfrm>
              <a:off x="5086350" y="4437063"/>
              <a:ext cx="1169987" cy="58896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en-US" altLang="zh-CN" sz="2000">
                  <a:latin typeface="Times New Roman" pitchFamily="18" charset="0"/>
                </a:rPr>
                <a:t>S</a:t>
              </a:r>
              <a:r>
                <a:rPr kumimoji="1" lang="en-US" altLang="zh-CN" sz="2000" baseline="-30000">
                  <a:latin typeface="Times New Roman" pitchFamily="18" charset="0"/>
                </a:rPr>
                <a:t>B</a:t>
              </a:r>
              <a:r>
                <a:rPr kumimoji="1" lang="en-US" altLang="zh-CN" sz="2000">
                  <a:latin typeface="Times New Roman" pitchFamily="18" charset="0"/>
                </a:rPr>
                <a:t>-ALU</a:t>
              </a:r>
            </a:p>
            <a:p>
              <a:pPr algn="ctr"/>
              <a:endParaRPr kumimoji="1" lang="en-US" altLang="zh-CN" sz="2000">
                <a:latin typeface="Times New Roman" pitchFamily="18" charset="0"/>
              </a:endParaRPr>
            </a:p>
          </p:txBody>
        </p:sp>
        <p:sp>
          <p:nvSpPr>
            <p:cNvPr id="46" name="Rectangle 27"/>
            <p:cNvSpPr>
              <a:spLocks noChangeArrowheads="1"/>
            </p:cNvSpPr>
            <p:nvPr/>
          </p:nvSpPr>
          <p:spPr bwMode="auto">
            <a:xfrm>
              <a:off x="6256338" y="4437063"/>
              <a:ext cx="1169987" cy="58896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en-US" altLang="zh-CN" sz="2000">
                  <a:latin typeface="Times New Roman" pitchFamily="18" charset="0"/>
                </a:rPr>
                <a:t>S</a:t>
              </a:r>
              <a:r>
                <a:rPr kumimoji="1" lang="en-US" altLang="zh-CN" sz="2000" baseline="-30000">
                  <a:latin typeface="Times New Roman" pitchFamily="18" charset="0"/>
                </a:rPr>
                <a:t>B</a:t>
              </a:r>
              <a:r>
                <a:rPr kumimoji="1" lang="en-US" altLang="zh-CN" sz="2000">
                  <a:latin typeface="Times New Roman" pitchFamily="18" charset="0"/>
                </a:rPr>
                <a:t>-ALU</a:t>
              </a:r>
            </a:p>
            <a:p>
              <a:pPr algn="ctr"/>
              <a:endParaRPr kumimoji="1" lang="en-US" altLang="zh-CN" sz="2000">
                <a:latin typeface="Times New Roman" pitchFamily="18" charset="0"/>
              </a:endParaRPr>
            </a:p>
          </p:txBody>
        </p:sp>
        <p:sp>
          <p:nvSpPr>
            <p:cNvPr id="47" name="Rectangle 30"/>
            <p:cNvSpPr>
              <a:spLocks noChangeArrowheads="1"/>
            </p:cNvSpPr>
            <p:nvPr/>
          </p:nvSpPr>
          <p:spPr bwMode="auto">
            <a:xfrm>
              <a:off x="7426325" y="4437063"/>
              <a:ext cx="1022350" cy="58896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en-US" altLang="zh-CN" sz="2000">
                  <a:latin typeface="Times New Roman" pitchFamily="18" charset="0"/>
                </a:rPr>
                <a:t>Reset</a:t>
              </a:r>
            </a:p>
            <a:p>
              <a:pPr algn="ctr"/>
              <a:endParaRPr kumimoji="1" lang="en-US" altLang="zh-CN" sz="2000">
                <a:latin typeface="Times New Roman" pitchFamily="18" charset="0"/>
              </a:endParaRPr>
            </a:p>
          </p:txBody>
        </p:sp>
        <p:sp>
          <p:nvSpPr>
            <p:cNvPr id="48" name="Rectangle 33"/>
            <p:cNvSpPr>
              <a:spLocks noChangeArrowheads="1"/>
            </p:cNvSpPr>
            <p:nvPr/>
          </p:nvSpPr>
          <p:spPr bwMode="auto">
            <a:xfrm>
              <a:off x="8448675" y="4437063"/>
              <a:ext cx="695325" cy="58896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r>
                <a:rPr kumimoji="1" lang="zh-CN" altLang="en-US" sz="2000">
                  <a:latin typeface="Times New Roman" pitchFamily="18" charset="0"/>
                </a:rPr>
                <a:t>~ </a:t>
              </a:r>
            </a:p>
            <a:p>
              <a:pPr algn="ctr"/>
              <a:endParaRPr kumimoji="1" lang="zh-CN" altLang="en-US" sz="2000">
                <a:latin typeface="Times New Roman" pitchFamily="18" charset="0"/>
              </a:endParaRPr>
            </a:p>
          </p:txBody>
        </p:sp>
        <p:sp>
          <p:nvSpPr>
            <p:cNvPr id="49" name="Line 39"/>
            <p:cNvSpPr>
              <a:spLocks noChangeShapeType="1"/>
            </p:cNvSpPr>
            <p:nvPr/>
          </p:nvSpPr>
          <p:spPr bwMode="auto">
            <a:xfrm>
              <a:off x="6429375" y="4487863"/>
              <a:ext cx="14446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2" name="日期占位符 1"/>
          <p:cNvSpPr>
            <a:spLocks noGrp="1"/>
          </p:cNvSpPr>
          <p:nvPr>
            <p:ph type="dt" sz="half" idx="10"/>
          </p:nvPr>
        </p:nvSpPr>
        <p:spPr/>
        <p:txBody>
          <a:bodyPr/>
          <a:lstStyle/>
          <a:p>
            <a:pPr>
              <a:defRPr/>
            </a:pPr>
            <a:fld id="{7BCDE17D-75A0-4FB8-BF8D-6EA3C79E8115}" type="datetime11">
              <a:rPr lang="zh-CN" altLang="en-US" smtClean="0"/>
              <a:t>09:11:10</a:t>
            </a:fld>
            <a:endParaRPr lang="en-US" altLang="zh-CN"/>
          </a:p>
        </p:txBody>
      </p:sp>
      <p:sp>
        <p:nvSpPr>
          <p:cNvPr id="4" name="灯片编号占位符 3"/>
          <p:cNvSpPr>
            <a:spLocks noGrp="1"/>
          </p:cNvSpPr>
          <p:nvPr>
            <p:ph type="sldNum" sz="quarter" idx="12"/>
          </p:nvPr>
        </p:nvSpPr>
        <p:spPr/>
        <p:txBody>
          <a:bodyPr/>
          <a:lstStyle/>
          <a:p>
            <a:pPr>
              <a:defRPr/>
            </a:pPr>
            <a:fld id="{BEFC541B-1060-4900-89C5-15F509B02D6F}" type="slidenum">
              <a:rPr lang="en-US" altLang="zh-CN" smtClean="0"/>
              <a:pPr>
                <a:defRPr/>
              </a:pPr>
              <a:t>90</a:t>
            </a:fld>
            <a:endParaRPr lang="en-US" altLang="zh-CN"/>
          </a:p>
        </p:txBody>
      </p:sp>
    </p:spTree>
    <p:extLst>
      <p:ext uri="{BB962C8B-B14F-4D97-AF65-F5344CB8AC3E}">
        <p14:creationId xmlns:p14="http://schemas.microsoft.com/office/powerpoint/2010/main" val="2626993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457200" y="692696"/>
            <a:ext cx="5194920" cy="724942"/>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5.4.2  </a:t>
            </a:r>
            <a:r>
              <a:rPr lang="zh-CN" altLang="en-US">
                <a:solidFill>
                  <a:srgbClr val="330066"/>
                </a:solidFill>
                <a:cs typeface="Times New Roman" pitchFamily="18" charset="0"/>
              </a:rPr>
              <a:t>微程序设计技术</a:t>
            </a:r>
          </a:p>
        </p:txBody>
      </p:sp>
      <p:sp>
        <p:nvSpPr>
          <p:cNvPr id="60420" name="Rectangle 3"/>
          <p:cNvSpPr>
            <a:spLocks noGrp="1" noChangeArrowheads="1"/>
          </p:cNvSpPr>
          <p:nvPr>
            <p:ph type="body" idx="1"/>
          </p:nvPr>
        </p:nvSpPr>
        <p:spPr/>
        <p:txBody>
          <a:bodyPr/>
          <a:lstStyle/>
          <a:p>
            <a:pPr eaLnBrk="1" hangingPunct="1">
              <a:buFont typeface="Wingdings" pitchFamily="2" charset="2"/>
              <a:buNone/>
            </a:pPr>
            <a:r>
              <a:rPr lang="zh-CN" altLang="en-US"/>
              <a:t>设计微指令应当追求的目标</a:t>
            </a:r>
          </a:p>
          <a:p>
            <a:pPr lvl="1" eaLnBrk="1" hangingPunct="1"/>
            <a:r>
              <a:rPr lang="zh-CN" altLang="en-US"/>
              <a:t>有利于缩短微指令的长度</a:t>
            </a:r>
          </a:p>
          <a:p>
            <a:pPr lvl="1" eaLnBrk="1" hangingPunct="1"/>
            <a:r>
              <a:rPr lang="zh-CN" altLang="en-US"/>
              <a:t>有利于缩小</a:t>
            </a:r>
            <a:r>
              <a:rPr lang="en-US" altLang="zh-CN"/>
              <a:t>CM</a:t>
            </a:r>
            <a:r>
              <a:rPr lang="zh-CN" altLang="en-US"/>
              <a:t>的容量</a:t>
            </a:r>
          </a:p>
          <a:p>
            <a:pPr lvl="1" eaLnBrk="1" hangingPunct="1"/>
            <a:r>
              <a:rPr lang="zh-CN" altLang="en-US"/>
              <a:t>有利于提高微程序的执行速度</a:t>
            </a:r>
          </a:p>
          <a:p>
            <a:pPr lvl="1" eaLnBrk="1" hangingPunct="1"/>
            <a:r>
              <a:rPr lang="zh-CN" altLang="en-US"/>
              <a:t>有利于对微指令的修改</a:t>
            </a:r>
          </a:p>
          <a:p>
            <a:pPr lvl="1" eaLnBrk="1" hangingPunct="1"/>
            <a:r>
              <a:rPr lang="zh-CN" altLang="en-US"/>
              <a:t>有利于提高微程序设计的灵活性</a:t>
            </a:r>
          </a:p>
        </p:txBody>
      </p:sp>
      <p:sp>
        <p:nvSpPr>
          <p:cNvPr id="2" name="日期占位符 1"/>
          <p:cNvSpPr>
            <a:spLocks noGrp="1"/>
          </p:cNvSpPr>
          <p:nvPr>
            <p:ph type="dt" sz="half" idx="10"/>
          </p:nvPr>
        </p:nvSpPr>
        <p:spPr/>
        <p:txBody>
          <a:bodyPr/>
          <a:lstStyle/>
          <a:p>
            <a:pPr>
              <a:defRPr/>
            </a:pPr>
            <a:fld id="{C5B775B5-ECC6-4FFC-9259-1AE364F15ED6}" type="datetime11">
              <a:rPr lang="zh-CN" altLang="en-US" smtClean="0"/>
              <a:t>09:11:10</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91</a:t>
            </a:fld>
            <a:endParaRPr lang="en-US" altLang="zh-CN"/>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a:xfrm>
            <a:off x="467544" y="476672"/>
            <a:ext cx="5266928"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5.4.2  </a:t>
            </a:r>
            <a:r>
              <a:rPr lang="zh-CN" altLang="en-US">
                <a:solidFill>
                  <a:srgbClr val="330066"/>
                </a:solidFill>
                <a:cs typeface="Times New Roman" pitchFamily="18" charset="0"/>
              </a:rPr>
              <a:t>微程序设计技术</a:t>
            </a:r>
          </a:p>
        </p:txBody>
      </p:sp>
      <p:sp>
        <p:nvSpPr>
          <p:cNvPr id="61444" name="Rectangle 3"/>
          <p:cNvSpPr>
            <a:spLocks noGrp="1" noChangeArrowheads="1"/>
          </p:cNvSpPr>
          <p:nvPr>
            <p:ph type="body" idx="1"/>
          </p:nvPr>
        </p:nvSpPr>
        <p:spPr>
          <a:xfrm>
            <a:off x="457200" y="1719263"/>
            <a:ext cx="8229600" cy="1854200"/>
          </a:xfrm>
        </p:spPr>
        <p:txBody>
          <a:bodyPr/>
          <a:lstStyle/>
          <a:p>
            <a:pPr marL="0" indent="0" eaLnBrk="1" hangingPunct="1">
              <a:spcBef>
                <a:spcPts val="600"/>
              </a:spcBef>
              <a:buFont typeface="Wingdings" pitchFamily="2" charset="2"/>
              <a:buNone/>
            </a:pPr>
            <a:r>
              <a:rPr lang="en-US" altLang="zh-CN" b="1"/>
              <a:t>1</a:t>
            </a:r>
            <a:r>
              <a:rPr lang="zh-CN" altLang="en-US" b="1"/>
              <a:t>、微命令的编码方法</a:t>
            </a:r>
          </a:p>
          <a:p>
            <a:pPr marL="0" lvl="1" indent="0" eaLnBrk="1" hangingPunct="1">
              <a:spcBef>
                <a:spcPts val="600"/>
              </a:spcBef>
              <a:buNone/>
            </a:pPr>
            <a:r>
              <a:rPr lang="zh-CN" altLang="en-US" sz="2200"/>
              <a:t>有三种编码方法：直接表示法、编码表示法和混合表示法。</a:t>
            </a:r>
          </a:p>
          <a:p>
            <a:pPr marL="0" lvl="1" indent="0" eaLnBrk="1" hangingPunct="1">
              <a:spcBef>
                <a:spcPts val="600"/>
              </a:spcBef>
              <a:buNone/>
            </a:pPr>
            <a:r>
              <a:rPr lang="zh-CN" altLang="en-US" b="1">
                <a:solidFill>
                  <a:srgbClr val="FF0000"/>
                </a:solidFill>
              </a:rPr>
              <a:t>（</a:t>
            </a:r>
            <a:r>
              <a:rPr lang="en-US" altLang="zh-CN" b="1">
                <a:solidFill>
                  <a:srgbClr val="FF0000"/>
                </a:solidFill>
              </a:rPr>
              <a:t>1</a:t>
            </a:r>
            <a:r>
              <a:rPr lang="zh-CN" altLang="en-US" b="1">
                <a:solidFill>
                  <a:srgbClr val="FF0000"/>
                </a:solidFill>
              </a:rPr>
              <a:t>）直接表示法：</a:t>
            </a:r>
            <a:r>
              <a:rPr lang="zh-CN" altLang="en-US"/>
              <a:t>操作控制字段中的各位分别可以直接控制计算机，不需要进行译码。</a:t>
            </a:r>
          </a:p>
        </p:txBody>
      </p:sp>
      <p:pic>
        <p:nvPicPr>
          <p:cNvPr id="61445" name="Picture 4" descr="jxnr6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3645024"/>
            <a:ext cx="5257328" cy="2088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D0434462-5251-48C9-977A-6314B14C9609}" type="datetime11">
              <a:rPr lang="zh-CN" altLang="en-US" smtClean="0"/>
              <a:t>09:11:10</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92</a:t>
            </a:fld>
            <a:endParaRPr lang="en-US" altLang="zh-CN"/>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body" idx="1"/>
          </p:nvPr>
        </p:nvSpPr>
        <p:spPr>
          <a:xfrm>
            <a:off x="303213" y="1412776"/>
            <a:ext cx="8229600" cy="1224136"/>
          </a:xfrm>
        </p:spPr>
        <p:txBody>
          <a:bodyPr/>
          <a:lstStyle/>
          <a:p>
            <a:pPr marL="0" lvl="1" indent="0" eaLnBrk="1" hangingPunct="1">
              <a:spcBef>
                <a:spcPts val="600"/>
              </a:spcBef>
              <a:buFont typeface="Wingdings" pitchFamily="2" charset="2"/>
              <a:buNone/>
            </a:pPr>
            <a:r>
              <a:rPr lang="zh-CN" altLang="en-US" b="1">
                <a:solidFill>
                  <a:srgbClr val="FF0000"/>
                </a:solidFill>
              </a:rPr>
              <a:t>（</a:t>
            </a:r>
            <a:r>
              <a:rPr lang="en-US" altLang="zh-CN" b="1">
                <a:solidFill>
                  <a:srgbClr val="FF0000"/>
                </a:solidFill>
              </a:rPr>
              <a:t>2</a:t>
            </a:r>
            <a:r>
              <a:rPr lang="zh-CN" altLang="en-US" b="1">
                <a:solidFill>
                  <a:srgbClr val="FF0000"/>
                </a:solidFill>
              </a:rPr>
              <a:t>）编码表示法：</a:t>
            </a:r>
            <a:r>
              <a:rPr lang="zh-CN" altLang="en-US"/>
              <a:t>把一组相斥性的微命令信号组成一个小组，然后通过小组译码器对每一个微命令信号进行译码，译码输出作为操作控制信号。</a:t>
            </a:r>
          </a:p>
        </p:txBody>
      </p:sp>
      <p:pic>
        <p:nvPicPr>
          <p:cNvPr id="62468" name="Picture 3" descr="jxnr6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837640"/>
            <a:ext cx="5616624" cy="208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Rectangle 4"/>
          <p:cNvSpPr>
            <a:spLocks noGrp="1" noChangeArrowheads="1"/>
          </p:cNvSpPr>
          <p:nvPr>
            <p:ph type="title"/>
          </p:nvPr>
        </p:nvSpPr>
        <p:spPr>
          <a:xfrm>
            <a:off x="467544" y="332656"/>
            <a:ext cx="5194920"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5.4.2  </a:t>
            </a:r>
            <a:r>
              <a:rPr lang="zh-CN" altLang="en-US">
                <a:solidFill>
                  <a:srgbClr val="330066"/>
                </a:solidFill>
                <a:cs typeface="Times New Roman" pitchFamily="18" charset="0"/>
              </a:rPr>
              <a:t>微程序设计技术</a:t>
            </a:r>
          </a:p>
        </p:txBody>
      </p:sp>
      <p:sp>
        <p:nvSpPr>
          <p:cNvPr id="62470" name="Rectangle 5"/>
          <p:cNvSpPr>
            <a:spLocks noChangeArrowheads="1"/>
          </p:cNvSpPr>
          <p:nvPr/>
        </p:nvSpPr>
        <p:spPr bwMode="auto">
          <a:xfrm>
            <a:off x="755649" y="5142244"/>
            <a:ext cx="77771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buClr>
                <a:schemeClr val="tx2"/>
              </a:buClr>
              <a:buSzPct val="70000"/>
              <a:buFont typeface="Wingdings" pitchFamily="2" charset="2"/>
              <a:buNone/>
            </a:pPr>
            <a:r>
              <a:rPr lang="zh-CN" altLang="en-US" sz="2400"/>
              <a:t>编码表示法特点：可以避免互斥，使指令字大大缩短，但增加了译码电路，使微程序的执行速度减慢</a:t>
            </a:r>
          </a:p>
        </p:txBody>
      </p:sp>
      <p:sp>
        <p:nvSpPr>
          <p:cNvPr id="2" name="日期占位符 1"/>
          <p:cNvSpPr>
            <a:spLocks noGrp="1"/>
          </p:cNvSpPr>
          <p:nvPr>
            <p:ph type="dt" sz="half" idx="10"/>
          </p:nvPr>
        </p:nvSpPr>
        <p:spPr/>
        <p:txBody>
          <a:bodyPr/>
          <a:lstStyle/>
          <a:p>
            <a:pPr>
              <a:defRPr/>
            </a:pPr>
            <a:fld id="{7845B8E0-D6B0-4C3B-AF1A-4480C1D493AA}" type="datetime11">
              <a:rPr lang="zh-CN" altLang="en-US" smtClean="0"/>
              <a:t>09:11:10</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93</a:t>
            </a:fld>
            <a:endParaRPr lang="en-US" altLang="zh-CN"/>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a:xfrm>
            <a:off x="467544" y="332656"/>
            <a:ext cx="5256584" cy="786829"/>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5.4.2  </a:t>
            </a:r>
            <a:r>
              <a:rPr lang="zh-CN" altLang="en-US">
                <a:solidFill>
                  <a:srgbClr val="330066"/>
                </a:solidFill>
                <a:cs typeface="Times New Roman" pitchFamily="18" charset="0"/>
              </a:rPr>
              <a:t>微程序设计技术</a:t>
            </a:r>
          </a:p>
        </p:txBody>
      </p:sp>
      <p:sp>
        <p:nvSpPr>
          <p:cNvPr id="63492" name="Rectangle 3"/>
          <p:cNvSpPr>
            <a:spLocks noGrp="1" noChangeArrowheads="1"/>
          </p:cNvSpPr>
          <p:nvPr>
            <p:ph type="body" idx="1"/>
          </p:nvPr>
        </p:nvSpPr>
        <p:spPr>
          <a:xfrm>
            <a:off x="539552" y="1268760"/>
            <a:ext cx="7489006" cy="1368375"/>
          </a:xfrm>
        </p:spPr>
        <p:txBody>
          <a:bodyPr/>
          <a:lstStyle/>
          <a:p>
            <a:pPr marL="0" indent="0" eaLnBrk="1" hangingPunct="1">
              <a:spcBef>
                <a:spcPts val="600"/>
              </a:spcBef>
              <a:buFont typeface="Wingdings" pitchFamily="2" charset="2"/>
              <a:buNone/>
            </a:pPr>
            <a:r>
              <a:rPr lang="zh-CN" altLang="en-US" sz="2600" b="1">
                <a:solidFill>
                  <a:srgbClr val="FF0000"/>
                </a:solidFill>
              </a:rPr>
              <a:t>（</a:t>
            </a:r>
            <a:r>
              <a:rPr lang="en-US" altLang="zh-CN" sz="2600" b="1">
                <a:solidFill>
                  <a:srgbClr val="FF0000"/>
                </a:solidFill>
              </a:rPr>
              <a:t>3</a:t>
            </a:r>
            <a:r>
              <a:rPr lang="zh-CN" altLang="en-US" sz="2600" b="1">
                <a:solidFill>
                  <a:srgbClr val="FF0000"/>
                </a:solidFill>
              </a:rPr>
              <a:t>）混合表示法：</a:t>
            </a:r>
            <a:r>
              <a:rPr lang="zh-CN" altLang="en-US" sz="2600"/>
              <a:t>将前两种结合在一起，兼顾两者特点。一个字段的某些编码不能独立地定义某些微命令，而需要与其他字段的编码来联合定义。</a:t>
            </a:r>
            <a:endParaRPr lang="en-US" altLang="zh-CN" sz="2600"/>
          </a:p>
        </p:txBody>
      </p:sp>
      <p:pic>
        <p:nvPicPr>
          <p:cNvPr id="63493" name="Picture 4" descr="jxnr6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780928"/>
            <a:ext cx="6264175"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p:cNvSpPr>
            <a:spLocks noGrp="1"/>
          </p:cNvSpPr>
          <p:nvPr>
            <p:ph type="dt" sz="half" idx="10"/>
          </p:nvPr>
        </p:nvSpPr>
        <p:spPr/>
        <p:txBody>
          <a:bodyPr/>
          <a:lstStyle/>
          <a:p>
            <a:pPr>
              <a:defRPr/>
            </a:pPr>
            <a:fld id="{DC7AE26F-0D9F-4E41-92C0-B05E28563BF1}" type="datetime11">
              <a:rPr lang="zh-CN" altLang="en-US" smtClean="0"/>
              <a:t>09:11:10</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94</a:t>
            </a:fld>
            <a:endParaRPr lang="en-US" altLang="zh-CN"/>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a:xfrm>
            <a:off x="457200" y="620688"/>
            <a:ext cx="5194920" cy="796950"/>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5.4.2  </a:t>
            </a:r>
            <a:r>
              <a:rPr lang="zh-CN" altLang="en-US">
                <a:solidFill>
                  <a:srgbClr val="330066"/>
                </a:solidFill>
                <a:cs typeface="Times New Roman" pitchFamily="18" charset="0"/>
              </a:rPr>
              <a:t>微程序设计技术</a:t>
            </a:r>
          </a:p>
        </p:txBody>
      </p:sp>
      <p:sp>
        <p:nvSpPr>
          <p:cNvPr id="64516" name="Rectangle 3"/>
          <p:cNvSpPr>
            <a:spLocks noGrp="1" noChangeArrowheads="1"/>
          </p:cNvSpPr>
          <p:nvPr>
            <p:ph type="body" idx="1"/>
          </p:nvPr>
        </p:nvSpPr>
        <p:spPr>
          <a:xfrm>
            <a:off x="467544" y="1628800"/>
            <a:ext cx="8229600" cy="4411662"/>
          </a:xfrm>
        </p:spPr>
        <p:txBody>
          <a:bodyPr/>
          <a:lstStyle/>
          <a:p>
            <a:pPr eaLnBrk="1" hangingPunct="1">
              <a:buFont typeface="Wingdings" pitchFamily="2" charset="2"/>
              <a:buNone/>
            </a:pPr>
            <a:r>
              <a:rPr lang="en-US" altLang="zh-CN" b="1"/>
              <a:t>2</a:t>
            </a:r>
            <a:r>
              <a:rPr lang="zh-CN" altLang="en-US" b="1"/>
              <a:t>、微地址的形成方法</a:t>
            </a:r>
          </a:p>
          <a:p>
            <a:pPr marL="0" indent="0" eaLnBrk="1" hangingPunct="1">
              <a:buNone/>
            </a:pPr>
            <a:r>
              <a:rPr lang="zh-CN" altLang="en-US" sz="2800" b="1">
                <a:solidFill>
                  <a:srgbClr val="FF0000"/>
                </a:solidFill>
              </a:rPr>
              <a:t>入口地址：</a:t>
            </a:r>
            <a:r>
              <a:rPr lang="zh-CN" altLang="en-US" sz="2800"/>
              <a:t>每条机器指令对应一段微程序，当公用的取指微程序从主存中取出机器指令之后，由机器指令的操作码字段指出各段微程序的入口地址，这是一种多分支</a:t>
            </a:r>
            <a:r>
              <a:rPr lang="en-US" altLang="zh-CN" sz="2800"/>
              <a:t>(</a:t>
            </a:r>
            <a:r>
              <a:rPr lang="zh-CN" altLang="en-US" sz="2800"/>
              <a:t>或多路转移</a:t>
            </a:r>
            <a:r>
              <a:rPr lang="en-US" altLang="zh-CN" sz="2800"/>
              <a:t>)</a:t>
            </a:r>
            <a:r>
              <a:rPr lang="zh-CN" altLang="en-US" sz="2800"/>
              <a:t>的情况。</a:t>
            </a:r>
          </a:p>
          <a:p>
            <a:pPr marL="0" indent="457200" eaLnBrk="1" hangingPunct="1">
              <a:buNone/>
            </a:pPr>
            <a:r>
              <a:rPr lang="zh-CN" altLang="en-US" sz="2800"/>
              <a:t>机器指令的操作码转换成初始微地址的方式主要有两种。</a:t>
            </a:r>
          </a:p>
          <a:p>
            <a:pPr lvl="1" eaLnBrk="1" hangingPunct="1">
              <a:buClrTx/>
              <a:buFont typeface="Wingdings" pitchFamily="2" charset="2"/>
              <a:buChar char="n"/>
            </a:pPr>
            <a:r>
              <a:rPr lang="zh-CN" altLang="en-US" sz="2800"/>
              <a:t>计数器的方式</a:t>
            </a:r>
          </a:p>
          <a:p>
            <a:pPr lvl="1" eaLnBrk="1" hangingPunct="1">
              <a:buClrTx/>
              <a:buFont typeface="Wingdings" pitchFamily="2" charset="2"/>
              <a:buChar char="n"/>
            </a:pPr>
            <a:r>
              <a:rPr lang="zh-CN" altLang="en-US" sz="2800"/>
              <a:t>多路转移的方式</a:t>
            </a:r>
          </a:p>
        </p:txBody>
      </p:sp>
      <p:sp>
        <p:nvSpPr>
          <p:cNvPr id="2" name="日期占位符 1"/>
          <p:cNvSpPr>
            <a:spLocks noGrp="1"/>
          </p:cNvSpPr>
          <p:nvPr>
            <p:ph type="dt" sz="half" idx="10"/>
          </p:nvPr>
        </p:nvSpPr>
        <p:spPr/>
        <p:txBody>
          <a:bodyPr/>
          <a:lstStyle/>
          <a:p>
            <a:pPr>
              <a:defRPr/>
            </a:pPr>
            <a:fld id="{5511F6FD-025B-432A-B17E-756228665956}" type="datetime11">
              <a:rPr lang="zh-CN" altLang="en-US" smtClean="0"/>
              <a:t>09:11:10</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95</a:t>
            </a:fld>
            <a:endParaRPr lang="en-US" altLang="zh-CN"/>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a:xfrm>
            <a:off x="484001" y="764704"/>
            <a:ext cx="5122912" cy="724942"/>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5.4.2  </a:t>
            </a:r>
            <a:r>
              <a:rPr lang="zh-CN" altLang="en-US">
                <a:solidFill>
                  <a:srgbClr val="330066"/>
                </a:solidFill>
                <a:cs typeface="Times New Roman" pitchFamily="18" charset="0"/>
              </a:rPr>
              <a:t>微程序设计技术</a:t>
            </a:r>
          </a:p>
        </p:txBody>
      </p:sp>
      <p:sp>
        <p:nvSpPr>
          <p:cNvPr id="6" name="Text Box 2"/>
          <p:cNvSpPr txBox="1">
            <a:spLocks noChangeArrowheads="1"/>
          </p:cNvSpPr>
          <p:nvPr/>
        </p:nvSpPr>
        <p:spPr bwMode="auto">
          <a:xfrm>
            <a:off x="467544" y="1988840"/>
            <a:ext cx="8286750" cy="3942618"/>
          </a:xfrm>
          <a:prstGeom prst="rect">
            <a:avLst/>
          </a:prstGeom>
          <a:noFill/>
          <a:ln w="9525">
            <a:noFill/>
            <a:miter lim="800000"/>
            <a:headEnd/>
            <a:tailEnd/>
          </a:ln>
          <a:effectLst/>
        </p:spPr>
        <p:txBody>
          <a:bodyPr>
            <a:spAutoFit/>
          </a:bodyPr>
          <a:lstStyle>
            <a:lvl1pPr marL="457200" indent="-457200">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marL="0" indent="0" algn="l" eaLnBrk="1" hangingPunct="1">
              <a:lnSpc>
                <a:spcPct val="120000"/>
              </a:lnSpc>
              <a:spcBef>
                <a:spcPts val="600"/>
              </a:spcBef>
            </a:pPr>
            <a:r>
              <a:rPr kumimoji="1" lang="zh-CN" altLang="en-US" sz="2800" b="0">
                <a:effectLst>
                  <a:outerShdw blurRad="38100" dist="38100" dir="2700000" algn="tl">
                    <a:srgbClr val="C0C0C0"/>
                  </a:outerShdw>
                </a:effectLst>
                <a:latin typeface="+mn-ea"/>
                <a:ea typeface="+mn-ea"/>
              </a:rPr>
              <a:t>（1）计数器方式</a:t>
            </a:r>
          </a:p>
          <a:p>
            <a:pPr marL="0" indent="457200">
              <a:lnSpc>
                <a:spcPct val="120000"/>
              </a:lnSpc>
              <a:spcBef>
                <a:spcPts val="600"/>
              </a:spcBef>
            </a:pPr>
            <a:r>
              <a:rPr kumimoji="1" lang="zh-CN" altLang="en-US" sz="2800" b="0">
                <a:latin typeface="+mn-ea"/>
                <a:ea typeface="+mn-ea"/>
              </a:rPr>
              <a:t>在微程序控制器中设置一个微程序计数器</a:t>
            </a:r>
            <a:r>
              <a:rPr kumimoji="1" lang="en-US" altLang="zh-CN" sz="2800" b="0">
                <a:latin typeface="+mn-ea"/>
                <a:ea typeface="+mn-ea"/>
              </a:rPr>
              <a:t>µPC，</a:t>
            </a:r>
            <a:r>
              <a:rPr kumimoji="1" lang="zh-CN" altLang="en-US" sz="2800" b="0">
                <a:latin typeface="+mn-ea"/>
                <a:ea typeface="+mn-ea"/>
              </a:rPr>
              <a:t>取代微地址寄存器</a:t>
            </a:r>
            <a:r>
              <a:rPr kumimoji="1" lang="zh-CN" altLang="en-US" sz="2800" b="0" smtClean="0">
                <a:latin typeface="+mn-ea"/>
                <a:ea typeface="+mn-ea"/>
              </a:rPr>
              <a:t>。</a:t>
            </a:r>
            <a:r>
              <a:rPr kumimoji="1" lang="en-US" altLang="zh-CN" sz="2800" b="0">
                <a:latin typeface="+mn-ea"/>
              </a:rPr>
              <a:t>µ</a:t>
            </a:r>
            <a:r>
              <a:rPr kumimoji="1" lang="en-US" altLang="zh-CN" sz="2800" b="0" smtClean="0">
                <a:latin typeface="+mn-ea"/>
                <a:ea typeface="+mn-ea"/>
              </a:rPr>
              <a:t>PC</a:t>
            </a:r>
            <a:r>
              <a:rPr kumimoji="1" lang="zh-CN" altLang="en-US" sz="2800" b="0">
                <a:latin typeface="+mn-ea"/>
                <a:ea typeface="+mn-ea"/>
              </a:rPr>
              <a:t>的作用类似 </a:t>
            </a:r>
            <a:r>
              <a:rPr kumimoji="1" lang="en-US" altLang="zh-CN" sz="2800" b="0">
                <a:latin typeface="+mn-ea"/>
                <a:ea typeface="+mn-ea"/>
              </a:rPr>
              <a:t>PC。</a:t>
            </a:r>
          </a:p>
          <a:p>
            <a:pPr marL="342900" indent="-342900" algn="l" eaLnBrk="1" hangingPunct="1">
              <a:lnSpc>
                <a:spcPct val="120000"/>
              </a:lnSpc>
              <a:spcBef>
                <a:spcPts val="600"/>
              </a:spcBef>
              <a:buFont typeface="Wingdings" pitchFamily="2" charset="2"/>
              <a:buChar char="n"/>
            </a:pPr>
            <a:r>
              <a:rPr kumimoji="1" lang="zh-CN" altLang="en-US" sz="2800" b="0">
                <a:latin typeface="+mn-ea"/>
                <a:ea typeface="+mn-ea"/>
              </a:rPr>
              <a:t>顺序执行微指令时，后继</a:t>
            </a:r>
            <a:r>
              <a:rPr kumimoji="1" lang="zh-CN" altLang="en-US" sz="2800" b="0">
                <a:solidFill>
                  <a:srgbClr val="FF3300"/>
                </a:solidFill>
                <a:effectLst>
                  <a:outerShdw blurRad="38100" dist="38100" dir="2700000" algn="tl">
                    <a:srgbClr val="C0C0C0"/>
                  </a:outerShdw>
                </a:effectLst>
                <a:latin typeface="+mn-ea"/>
                <a:ea typeface="+mn-ea"/>
              </a:rPr>
              <a:t>微地址由现行微地址加上一个增量来产生。</a:t>
            </a:r>
          </a:p>
          <a:p>
            <a:pPr marL="342900" indent="-342900" algn="l" eaLnBrk="1" hangingPunct="1">
              <a:lnSpc>
                <a:spcPct val="120000"/>
              </a:lnSpc>
              <a:spcBef>
                <a:spcPts val="600"/>
              </a:spcBef>
              <a:buFont typeface="Wingdings" pitchFamily="2" charset="2"/>
              <a:buChar char="n"/>
            </a:pPr>
            <a:r>
              <a:rPr kumimoji="1" lang="zh-CN" altLang="en-US" sz="2800" b="0">
                <a:latin typeface="+mn-ea"/>
                <a:ea typeface="+mn-ea"/>
              </a:rPr>
              <a:t>非顺序执行微指令时，必须</a:t>
            </a:r>
            <a:r>
              <a:rPr kumimoji="1" lang="zh-CN" altLang="en-US" sz="2800" b="0">
                <a:effectLst>
                  <a:outerShdw blurRad="38100" dist="38100" dir="2700000" algn="tl">
                    <a:srgbClr val="C0C0C0"/>
                  </a:outerShdw>
                </a:effectLst>
                <a:latin typeface="+mn-ea"/>
                <a:ea typeface="+mn-ea"/>
              </a:rPr>
              <a:t>通过执行转移微指令，把一个新的</a:t>
            </a:r>
            <a:r>
              <a:rPr kumimoji="1" lang="zh-CN" altLang="en-US" sz="2800" b="0">
                <a:solidFill>
                  <a:srgbClr val="FF3300"/>
                </a:solidFill>
                <a:effectLst>
                  <a:outerShdw blurRad="38100" dist="38100" dir="2700000" algn="tl">
                    <a:srgbClr val="C0C0C0"/>
                  </a:outerShdw>
                </a:effectLst>
                <a:latin typeface="+mn-ea"/>
                <a:ea typeface="+mn-ea"/>
              </a:rPr>
              <a:t>微地址送给</a:t>
            </a:r>
            <a:r>
              <a:rPr kumimoji="1" lang="en-US" altLang="zh-CN" sz="2800" b="0">
                <a:solidFill>
                  <a:srgbClr val="FF3300"/>
                </a:solidFill>
                <a:effectLst>
                  <a:outerShdw blurRad="38100" dist="38100" dir="2700000" algn="tl">
                    <a:srgbClr val="C0C0C0"/>
                  </a:outerShdw>
                </a:effectLst>
                <a:latin typeface="+mn-ea"/>
                <a:ea typeface="+mn-ea"/>
              </a:rPr>
              <a:t>µPC</a:t>
            </a:r>
            <a:r>
              <a:rPr kumimoji="1" lang="en-US" altLang="zh-CN" sz="2800" b="0">
                <a:solidFill>
                  <a:srgbClr val="FF3300"/>
                </a:solidFill>
                <a:latin typeface="+mn-ea"/>
                <a:ea typeface="+mn-ea"/>
              </a:rPr>
              <a:t>。</a:t>
            </a:r>
            <a:endParaRPr kumimoji="1" lang="zh-CN" altLang="en-US" sz="2800" b="0">
              <a:solidFill>
                <a:srgbClr val="FF3300"/>
              </a:solidFill>
              <a:latin typeface="+mn-ea"/>
              <a:ea typeface="+mn-ea"/>
            </a:endParaRPr>
          </a:p>
        </p:txBody>
      </p:sp>
      <p:sp>
        <p:nvSpPr>
          <p:cNvPr id="2" name="日期占位符 1"/>
          <p:cNvSpPr>
            <a:spLocks noGrp="1"/>
          </p:cNvSpPr>
          <p:nvPr>
            <p:ph type="dt" sz="half" idx="10"/>
          </p:nvPr>
        </p:nvSpPr>
        <p:spPr/>
        <p:txBody>
          <a:bodyPr/>
          <a:lstStyle/>
          <a:p>
            <a:pPr>
              <a:defRPr/>
            </a:pPr>
            <a:fld id="{11BB4A54-6018-4664-B71D-42D791279DBB}" type="datetime11">
              <a:rPr lang="zh-CN" altLang="en-US" smtClean="0"/>
              <a:t>09:11:10</a:t>
            </a:fld>
            <a:endParaRPr lang="en-US" altLang="zh-CN"/>
          </a:p>
        </p:txBody>
      </p:sp>
      <p:sp>
        <p:nvSpPr>
          <p:cNvPr id="3" name="灯片编号占位符 2"/>
          <p:cNvSpPr>
            <a:spLocks noGrp="1"/>
          </p:cNvSpPr>
          <p:nvPr>
            <p:ph type="sldNum" sz="quarter" idx="12"/>
          </p:nvPr>
        </p:nvSpPr>
        <p:spPr/>
        <p:txBody>
          <a:bodyPr/>
          <a:lstStyle/>
          <a:p>
            <a:pPr>
              <a:defRPr/>
            </a:pPr>
            <a:fld id="{128B08FC-01B2-4106-965F-E3782BA43ADA}" type="slidenum">
              <a:rPr lang="en-US" altLang="zh-CN" smtClean="0"/>
              <a:pPr>
                <a:defRPr/>
              </a:pPr>
              <a:t>96</a:t>
            </a:fld>
            <a:endParaRPr lang="en-US" altLang="zh-CN"/>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82" name="Rectangle 6"/>
          <p:cNvSpPr>
            <a:spLocks noChangeArrowheads="1"/>
          </p:cNvSpPr>
          <p:nvPr/>
        </p:nvSpPr>
        <p:spPr bwMode="auto">
          <a:xfrm>
            <a:off x="455613" y="3356992"/>
            <a:ext cx="7924800" cy="1379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20000"/>
              </a:lnSpc>
            </a:pPr>
            <a:r>
              <a:rPr lang="zh-CN" altLang="en-US" sz="2400">
                <a:solidFill>
                  <a:srgbClr val="DE0A32"/>
                </a:solidFill>
                <a:latin typeface="Times New Roman" pitchFamily="18" charset="0"/>
              </a:rPr>
              <a:t>例：</a:t>
            </a:r>
            <a:r>
              <a:rPr lang="zh-CN" altLang="en-US" sz="2400">
                <a:latin typeface="Times New Roman" pitchFamily="18" charset="0"/>
              </a:rPr>
              <a:t>执行某指令的微程序有8条微指令，设这8条微指令的微地址为00110～01000，01011～01111，则可在</a:t>
            </a:r>
            <a:r>
              <a:rPr lang="en-US" altLang="zh-CN" sz="2400">
                <a:latin typeface="Times New Roman" pitchFamily="18" charset="0"/>
              </a:rPr>
              <a:t>CM</a:t>
            </a:r>
            <a:r>
              <a:rPr lang="zh-CN" altLang="en-US" sz="2400">
                <a:latin typeface="Times New Roman" pitchFamily="18" charset="0"/>
              </a:rPr>
              <a:t>的01001单元安排一条转移到01011微指令的转移微指令。</a:t>
            </a:r>
          </a:p>
        </p:txBody>
      </p:sp>
      <p:sp>
        <p:nvSpPr>
          <p:cNvPr id="101383" name="Rectangle 7"/>
          <p:cNvSpPr>
            <a:spLocks noChangeArrowheads="1"/>
          </p:cNvSpPr>
          <p:nvPr/>
        </p:nvSpPr>
        <p:spPr bwMode="auto">
          <a:xfrm>
            <a:off x="323850" y="4868863"/>
            <a:ext cx="7848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393700"/>
            <a:r>
              <a:rPr lang="zh-CN" altLang="en-US" sz="2000">
                <a:solidFill>
                  <a:srgbClr val="3316C6"/>
                </a:solidFill>
                <a:latin typeface="Times New Roman" pitchFamily="18" charset="0"/>
              </a:rPr>
              <a:t>      </a:t>
            </a:r>
            <a:r>
              <a:rPr lang="zh-CN" altLang="en-US" sz="2400">
                <a:solidFill>
                  <a:srgbClr val="DE0A32"/>
                </a:solidFill>
                <a:latin typeface="Times New Roman" pitchFamily="18" charset="0"/>
              </a:rPr>
              <a:t>特点：</a:t>
            </a:r>
            <a:r>
              <a:rPr lang="zh-CN" altLang="en-US" sz="2400">
                <a:solidFill>
                  <a:srgbClr val="3316C6"/>
                </a:solidFill>
                <a:latin typeface="Times New Roman" pitchFamily="18" charset="0"/>
              </a:rPr>
              <a:t>控制字段较短，微地址产生机构简单，但微指令存放位置不灵活，微转移指令多时，执行速度较慢。</a:t>
            </a:r>
          </a:p>
        </p:txBody>
      </p:sp>
      <p:sp>
        <p:nvSpPr>
          <p:cNvPr id="117765" name="Rectangle 10"/>
          <p:cNvSpPr>
            <a:spLocks noChangeArrowheads="1"/>
          </p:cNvSpPr>
          <p:nvPr/>
        </p:nvSpPr>
        <p:spPr bwMode="auto">
          <a:xfrm>
            <a:off x="504520" y="1628800"/>
            <a:ext cx="76962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r>
              <a:rPr kumimoji="1" lang="zh-CN" altLang="en-US" sz="2800">
                <a:solidFill>
                  <a:srgbClr val="FF0000"/>
                </a:solidFill>
              </a:rPr>
              <a:t>计数器方式的要求</a:t>
            </a:r>
          </a:p>
          <a:p>
            <a:pPr algn="l" eaLnBrk="1" hangingPunct="1"/>
            <a:r>
              <a:rPr kumimoji="1" lang="zh-CN" altLang="en-US" sz="2800"/>
              <a:t>        对于顺序执行的微指令序列必须安排在控制存储器的连续单元中。</a:t>
            </a:r>
            <a:endParaRPr kumimoji="1" lang="en-US" altLang="zh-CN" sz="2800"/>
          </a:p>
        </p:txBody>
      </p:sp>
      <p:sp>
        <p:nvSpPr>
          <p:cNvPr id="7" name="Rectangle 2"/>
          <p:cNvSpPr>
            <a:spLocks noGrp="1" noChangeArrowheads="1"/>
          </p:cNvSpPr>
          <p:nvPr>
            <p:ph type="title"/>
          </p:nvPr>
        </p:nvSpPr>
        <p:spPr>
          <a:xfrm>
            <a:off x="301027" y="476672"/>
            <a:ext cx="5122912" cy="724942"/>
          </a:xfrm>
          <a:noFill/>
          <a:ln>
            <a:noFill/>
          </a:ln>
        </p:spPr>
        <p:txBody>
          <a:bodyPr vert="horz" wrap="square" lIns="91440" tIns="45720" rIns="91440" bIns="45720" numCol="1" anchor="b" anchorCtr="0" compatLnSpc="1">
            <a:prstTxWarp prst="textNoShape">
              <a:avLst/>
            </a:prstTxWarp>
          </a:bodyPr>
          <a:lstStyle/>
          <a:p>
            <a:pPr eaLnBrk="1" hangingPunct="1"/>
            <a:r>
              <a:rPr lang="en-US" altLang="zh-CN">
                <a:solidFill>
                  <a:srgbClr val="330066"/>
                </a:solidFill>
                <a:cs typeface="Times New Roman" pitchFamily="18" charset="0"/>
              </a:rPr>
              <a:t>5.4.2  </a:t>
            </a:r>
            <a:r>
              <a:rPr lang="zh-CN" altLang="en-US">
                <a:solidFill>
                  <a:srgbClr val="330066"/>
                </a:solidFill>
                <a:cs typeface="Times New Roman" pitchFamily="18" charset="0"/>
              </a:rPr>
              <a:t>微程序设计技术</a:t>
            </a:r>
          </a:p>
        </p:txBody>
      </p:sp>
      <p:sp>
        <p:nvSpPr>
          <p:cNvPr id="2" name="日期占位符 1"/>
          <p:cNvSpPr>
            <a:spLocks noGrp="1"/>
          </p:cNvSpPr>
          <p:nvPr>
            <p:ph type="dt" sz="half" idx="10"/>
          </p:nvPr>
        </p:nvSpPr>
        <p:spPr/>
        <p:txBody>
          <a:bodyPr/>
          <a:lstStyle/>
          <a:p>
            <a:pPr>
              <a:defRPr/>
            </a:pPr>
            <a:fld id="{BCFEF1B7-CAFC-41F7-8467-E0DE62A39E1F}" type="datetime11">
              <a:rPr lang="zh-CN" altLang="en-US" smtClean="0"/>
              <a:t>09:11:10</a:t>
            </a:fld>
            <a:endParaRPr lang="en-US" altLang="zh-CN"/>
          </a:p>
        </p:txBody>
      </p:sp>
      <p:sp>
        <p:nvSpPr>
          <p:cNvPr id="4" name="灯片编号占位符 3"/>
          <p:cNvSpPr>
            <a:spLocks noGrp="1"/>
          </p:cNvSpPr>
          <p:nvPr>
            <p:ph type="sldNum" sz="quarter" idx="12"/>
          </p:nvPr>
        </p:nvSpPr>
        <p:spPr/>
        <p:txBody>
          <a:bodyPr/>
          <a:lstStyle/>
          <a:p>
            <a:pPr>
              <a:defRPr/>
            </a:pPr>
            <a:fld id="{128B08FC-01B2-4106-965F-E3782BA43ADA}" type="slidenum">
              <a:rPr lang="en-US" altLang="zh-CN" smtClean="0"/>
              <a:pPr>
                <a:defRPr/>
              </a:pPr>
              <a:t>97</a:t>
            </a:fld>
            <a:endParaRPr lang="en-US" altLang="zh-CN"/>
          </a:p>
        </p:txBody>
      </p:sp>
    </p:spTree>
    <p:extLst>
      <p:ext uri="{BB962C8B-B14F-4D97-AF65-F5344CB8AC3E}">
        <p14:creationId xmlns:p14="http://schemas.microsoft.com/office/powerpoint/2010/main" val="32323077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1382"/>
                                        </p:tgtEl>
                                        <p:attrNameLst>
                                          <p:attrName>style.visibility</p:attrName>
                                        </p:attrNameLst>
                                      </p:cBhvr>
                                      <p:to>
                                        <p:strVal val="visible"/>
                                      </p:to>
                                    </p:set>
                                    <p:animEffect transition="in" filter="dissolve">
                                      <p:cBhvr>
                                        <p:cTn id="7" dur="500"/>
                                        <p:tgtEl>
                                          <p:spTgt spid="1013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101383"/>
                                        </p:tgtEl>
                                        <p:attrNameLst>
                                          <p:attrName>style.visibility</p:attrName>
                                        </p:attrNameLst>
                                      </p:cBhvr>
                                      <p:to>
                                        <p:strVal val="visible"/>
                                      </p:to>
                                    </p:set>
                                    <p:anim calcmode="lin" valueType="num">
                                      <p:cBhvr>
                                        <p:cTn id="12" dur="500" fill="hold"/>
                                        <p:tgtEl>
                                          <p:spTgt spid="101383"/>
                                        </p:tgtEl>
                                        <p:attrNameLst>
                                          <p:attrName>ppt_w</p:attrName>
                                        </p:attrNameLst>
                                      </p:cBhvr>
                                      <p:tavLst>
                                        <p:tav tm="0">
                                          <p:val>
                                            <p:fltVal val="0"/>
                                          </p:val>
                                        </p:tav>
                                        <p:tav tm="100000">
                                          <p:val>
                                            <p:strVal val="#ppt_w"/>
                                          </p:val>
                                        </p:tav>
                                      </p:tavLst>
                                    </p:anim>
                                    <p:anim calcmode="lin" valueType="num">
                                      <p:cBhvr>
                                        <p:cTn id="13" dur="500" fill="hold"/>
                                        <p:tgtEl>
                                          <p:spTgt spid="10138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82" grpId="0" autoUpdateAnimBg="0"/>
      <p:bldP spid="101383"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ChangeArrowheads="1"/>
          </p:cNvSpPr>
          <p:nvPr/>
        </p:nvSpPr>
        <p:spPr bwMode="auto">
          <a:xfrm>
            <a:off x="304661" y="1844824"/>
            <a:ext cx="8443913" cy="474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lnSpc>
                <a:spcPct val="120000"/>
              </a:lnSpc>
            </a:pPr>
            <a:r>
              <a:rPr kumimoji="1" lang="zh-CN" altLang="en-US" sz="2800">
                <a:latin typeface="Times New Roman" pitchFamily="18" charset="0"/>
              </a:rPr>
              <a:t>（2）多路转移方式  </a:t>
            </a:r>
            <a:r>
              <a:rPr kumimoji="1" lang="en-US" altLang="zh-CN" sz="2800" b="1">
                <a:solidFill>
                  <a:srgbClr val="FF0000"/>
                </a:solidFill>
                <a:latin typeface="Times New Roman" pitchFamily="18" charset="0"/>
              </a:rPr>
              <a:t>[</a:t>
            </a:r>
            <a:r>
              <a:rPr lang="zh-CN" altLang="en-US" sz="2800" b="1">
                <a:solidFill>
                  <a:srgbClr val="FF0000"/>
                </a:solidFill>
              </a:rPr>
              <a:t>下地址字段方式（断定方式）</a:t>
            </a:r>
            <a:r>
              <a:rPr lang="en-US" altLang="zh-CN" sz="2800" b="1">
                <a:solidFill>
                  <a:srgbClr val="FF0000"/>
                </a:solidFill>
              </a:rPr>
              <a:t>]</a:t>
            </a:r>
          </a:p>
          <a:p>
            <a:pPr algn="l" eaLnBrk="1" hangingPunct="1">
              <a:lnSpc>
                <a:spcPct val="120000"/>
              </a:lnSpc>
            </a:pPr>
            <a:r>
              <a:rPr kumimoji="1" lang="zh-CN" altLang="en-US" sz="2800">
                <a:latin typeface="Times New Roman" pitchFamily="18" charset="0"/>
              </a:rPr>
              <a:t>　　一条微指令具有多个转移分支的能力称为多路转移。在多路转移方式中后继微地址的</a:t>
            </a:r>
            <a:r>
              <a:rPr kumimoji="1" lang="zh-CN" altLang="en-US" sz="2800" smtClean="0">
                <a:latin typeface="Times New Roman" pitchFamily="18" charset="0"/>
              </a:rPr>
              <a:t>产生方式：</a:t>
            </a:r>
            <a:endParaRPr kumimoji="1" lang="zh-CN" altLang="en-US" sz="2800">
              <a:latin typeface="Times New Roman" pitchFamily="18" charset="0"/>
            </a:endParaRPr>
          </a:p>
          <a:p>
            <a:pPr marL="457200" indent="-457200" algn="l">
              <a:lnSpc>
                <a:spcPct val="120000"/>
              </a:lnSpc>
              <a:buFont typeface="Wingdings" pitchFamily="2" charset="2"/>
              <a:buChar char="n"/>
            </a:pPr>
            <a:r>
              <a:rPr kumimoji="1" lang="zh-CN" altLang="en-US" sz="2800">
                <a:latin typeface="Times New Roman" pitchFamily="18" charset="0"/>
              </a:rPr>
              <a:t>当微程序不产生分支时，后继微地址直接由微指令的顺序控制字段给出；</a:t>
            </a:r>
          </a:p>
          <a:p>
            <a:pPr marL="457200" indent="-457200">
              <a:lnSpc>
                <a:spcPct val="120000"/>
              </a:lnSpc>
              <a:buFont typeface="Wingdings" pitchFamily="2" charset="2"/>
              <a:buChar char="n"/>
            </a:pPr>
            <a:r>
              <a:rPr kumimoji="1" lang="zh-CN" altLang="en-US" sz="2800">
                <a:latin typeface="Times New Roman" pitchFamily="18" charset="0"/>
              </a:rPr>
              <a:t>当微程序出现分支时，有若干“后选”微地址可供</a:t>
            </a:r>
            <a:r>
              <a:rPr kumimoji="1" lang="zh-CN" altLang="en-US" sz="2800" smtClean="0">
                <a:latin typeface="Times New Roman" pitchFamily="18" charset="0"/>
              </a:rPr>
              <a:t>选择，即</a:t>
            </a:r>
            <a:r>
              <a:rPr kumimoji="1" lang="zh-CN" altLang="en-US" sz="2800">
                <a:latin typeface="Times New Roman" pitchFamily="18" charset="0"/>
              </a:rPr>
              <a:t>根据顺序控制字段的“判别测试”标志和“状态条件”，</a:t>
            </a:r>
            <a:r>
              <a:rPr lang="zh-CN" altLang="en-US" sz="2800"/>
              <a:t>由微地址形成电路产生下一微地址。</a:t>
            </a:r>
            <a:endParaRPr kumimoji="1" lang="zh-CN" altLang="en-US" sz="2800">
              <a:latin typeface="Times New Roman" pitchFamily="18" charset="0"/>
            </a:endParaRPr>
          </a:p>
        </p:txBody>
      </p:sp>
      <p:sp>
        <p:nvSpPr>
          <p:cNvPr id="28" name="Rectangle 2"/>
          <p:cNvSpPr txBox="1">
            <a:spLocks noChangeArrowheads="1"/>
          </p:cNvSpPr>
          <p:nvPr/>
        </p:nvSpPr>
        <p:spPr>
          <a:xfrm>
            <a:off x="304661" y="692696"/>
            <a:ext cx="5122912" cy="724942"/>
          </a:xfrm>
          <a:prstGeom prst="rect">
            <a:avLst/>
          </a:prstGeom>
          <a:noFill/>
          <a:ln>
            <a:noFill/>
          </a:ln>
        </p:spPr>
        <p:txBody>
          <a:bodyPr vert="horz" wrap="square" lIns="91440" tIns="45720" rIns="91440" bIns="45720" numCol="1" anchor="b" anchorCtr="0" compatLnSpc="1">
            <a:prstTxWarp prst="textNoShape">
              <a:avLst/>
            </a:prstTxWarp>
          </a:bodyPr>
          <a:lstStyle>
            <a:lvl1pPr eaLnBrk="1" hangingPunct="1">
              <a:defRPr sz="3900" b="1">
                <a:solidFill>
                  <a:srgbClr val="330066"/>
                </a:solidFill>
                <a:latin typeface="+mj-lt"/>
                <a:ea typeface="+mj-ea"/>
                <a:cs typeface="Times New Roman" pitchFamily="18" charset="0"/>
              </a:defRPr>
            </a:lvl1pPr>
            <a:lvl2pPr eaLnBrk="0" hangingPunct="0">
              <a:defRPr sz="3900" b="1">
                <a:solidFill>
                  <a:schemeClr val="tx2"/>
                </a:solidFill>
                <a:latin typeface="Arial" pitchFamily="34" charset="0"/>
              </a:defRPr>
            </a:lvl2pPr>
            <a:lvl3pPr eaLnBrk="0" hangingPunct="0">
              <a:defRPr sz="3900" b="1">
                <a:solidFill>
                  <a:schemeClr val="tx2"/>
                </a:solidFill>
                <a:latin typeface="Arial" pitchFamily="34" charset="0"/>
              </a:defRPr>
            </a:lvl3pPr>
            <a:lvl4pPr eaLnBrk="0" hangingPunct="0">
              <a:defRPr sz="3900" b="1">
                <a:solidFill>
                  <a:schemeClr val="tx2"/>
                </a:solidFill>
                <a:latin typeface="Arial" pitchFamily="34" charset="0"/>
              </a:defRPr>
            </a:lvl4pPr>
            <a:lvl5pPr eaLnBrk="0" hangingPunct="0">
              <a:defRPr sz="3900" b="1">
                <a:solidFill>
                  <a:schemeClr val="tx2"/>
                </a:solidFill>
                <a:latin typeface="Arial" pitchFamily="34" charset="0"/>
              </a:defRPr>
            </a:lvl5pPr>
            <a:lvl6pPr marL="457200" fontAlgn="base">
              <a:spcBef>
                <a:spcPct val="0"/>
              </a:spcBef>
              <a:spcAft>
                <a:spcPct val="0"/>
              </a:spcAft>
              <a:defRPr sz="3900" b="1">
                <a:solidFill>
                  <a:schemeClr val="tx2"/>
                </a:solidFill>
                <a:latin typeface="Arial" pitchFamily="34" charset="0"/>
              </a:defRPr>
            </a:lvl6pPr>
            <a:lvl7pPr marL="914400" fontAlgn="base">
              <a:spcBef>
                <a:spcPct val="0"/>
              </a:spcBef>
              <a:spcAft>
                <a:spcPct val="0"/>
              </a:spcAft>
              <a:defRPr sz="3900" b="1">
                <a:solidFill>
                  <a:schemeClr val="tx2"/>
                </a:solidFill>
                <a:latin typeface="Arial" pitchFamily="34" charset="0"/>
              </a:defRPr>
            </a:lvl7pPr>
            <a:lvl8pPr marL="1371600" fontAlgn="base">
              <a:spcBef>
                <a:spcPct val="0"/>
              </a:spcBef>
              <a:spcAft>
                <a:spcPct val="0"/>
              </a:spcAft>
              <a:defRPr sz="3900" b="1">
                <a:solidFill>
                  <a:schemeClr val="tx2"/>
                </a:solidFill>
                <a:latin typeface="Arial" pitchFamily="34" charset="0"/>
              </a:defRPr>
            </a:lvl8pPr>
            <a:lvl9pPr marL="1828800" fontAlgn="base">
              <a:spcBef>
                <a:spcPct val="0"/>
              </a:spcBef>
              <a:spcAft>
                <a:spcPct val="0"/>
              </a:spcAft>
              <a:defRPr sz="3900" b="1">
                <a:solidFill>
                  <a:schemeClr val="tx2"/>
                </a:solidFill>
                <a:latin typeface="Arial" pitchFamily="34" charset="0"/>
              </a:defRPr>
            </a:lvl9pPr>
          </a:lstStyle>
          <a:p>
            <a:r>
              <a:rPr lang="en-US" altLang="zh-CN"/>
              <a:t>5.4.2  </a:t>
            </a:r>
            <a:r>
              <a:rPr lang="zh-CN" altLang="en-US"/>
              <a:t>微程序设计技术</a:t>
            </a:r>
          </a:p>
        </p:txBody>
      </p:sp>
      <p:sp>
        <p:nvSpPr>
          <p:cNvPr id="2" name="日期占位符 1"/>
          <p:cNvSpPr>
            <a:spLocks noGrp="1"/>
          </p:cNvSpPr>
          <p:nvPr>
            <p:ph type="dt" sz="half" idx="10"/>
          </p:nvPr>
        </p:nvSpPr>
        <p:spPr/>
        <p:txBody>
          <a:bodyPr/>
          <a:lstStyle/>
          <a:p>
            <a:pPr>
              <a:defRPr/>
            </a:pPr>
            <a:fld id="{E705F5BD-3BA9-45F4-B33A-A5103E7E2A8D}" type="datetime11">
              <a:rPr lang="zh-CN" altLang="en-US" smtClean="0"/>
              <a:t>09:11:10</a:t>
            </a:fld>
            <a:endParaRPr lang="en-US" altLang="zh-CN"/>
          </a:p>
        </p:txBody>
      </p:sp>
      <p:sp>
        <p:nvSpPr>
          <p:cNvPr id="4" name="灯片编号占位符 3"/>
          <p:cNvSpPr>
            <a:spLocks noGrp="1"/>
          </p:cNvSpPr>
          <p:nvPr>
            <p:ph type="sldNum" sz="quarter" idx="12"/>
          </p:nvPr>
        </p:nvSpPr>
        <p:spPr/>
        <p:txBody>
          <a:bodyPr/>
          <a:lstStyle/>
          <a:p>
            <a:pPr>
              <a:defRPr/>
            </a:pPr>
            <a:fld id="{BEFC541B-1060-4900-89C5-15F509B02D6F}" type="slidenum">
              <a:rPr lang="en-US" altLang="zh-CN" smtClean="0"/>
              <a:pPr>
                <a:defRPr/>
              </a:pPr>
              <a:t>98</a:t>
            </a:fld>
            <a:endParaRPr lang="en-US" altLang="zh-CN"/>
          </a:p>
        </p:txBody>
      </p:sp>
    </p:spTree>
    <p:extLst>
      <p:ext uri="{BB962C8B-B14F-4D97-AF65-F5344CB8AC3E}">
        <p14:creationId xmlns:p14="http://schemas.microsoft.com/office/powerpoint/2010/main" val="11986589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8786">
                                            <p:txEl>
                                              <p:pRg st="1" end="1"/>
                                            </p:txEl>
                                          </p:spTgt>
                                        </p:tgtEl>
                                        <p:attrNameLst>
                                          <p:attrName>style.visibility</p:attrName>
                                        </p:attrNameLst>
                                      </p:cBhvr>
                                      <p:to>
                                        <p:strVal val="visible"/>
                                      </p:to>
                                    </p:set>
                                    <p:animEffect transition="in" filter="blinds(horizontal)">
                                      <p:cBhvr>
                                        <p:cTn id="7" dur="500"/>
                                        <p:tgtEl>
                                          <p:spTgt spid="11878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8786">
                                            <p:txEl>
                                              <p:pRg st="2" end="2"/>
                                            </p:txEl>
                                          </p:spTgt>
                                        </p:tgtEl>
                                        <p:attrNameLst>
                                          <p:attrName>style.visibility</p:attrName>
                                        </p:attrNameLst>
                                      </p:cBhvr>
                                      <p:to>
                                        <p:strVal val="visible"/>
                                      </p:to>
                                    </p:set>
                                    <p:animEffect transition="in" filter="blinds(horizontal)">
                                      <p:cBhvr>
                                        <p:cTn id="12" dur="500"/>
                                        <p:tgtEl>
                                          <p:spTgt spid="11878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18786">
                                            <p:txEl>
                                              <p:pRg st="3" end="3"/>
                                            </p:txEl>
                                          </p:spTgt>
                                        </p:tgtEl>
                                        <p:attrNameLst>
                                          <p:attrName>style.visibility</p:attrName>
                                        </p:attrNameLst>
                                      </p:cBhvr>
                                      <p:to>
                                        <p:strVal val="visible"/>
                                      </p:to>
                                    </p:set>
                                    <p:animEffect transition="in" filter="blinds(horizontal)">
                                      <p:cBhvr>
                                        <p:cTn id="17" dur="500"/>
                                        <p:tgtEl>
                                          <p:spTgt spid="1187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ChangeArrowheads="1"/>
          </p:cNvSpPr>
          <p:nvPr/>
        </p:nvSpPr>
        <p:spPr bwMode="auto">
          <a:xfrm>
            <a:off x="400208" y="3373743"/>
            <a:ext cx="8443913"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lnSpc>
                <a:spcPct val="125000"/>
              </a:lnSpc>
            </a:pPr>
            <a:r>
              <a:rPr kumimoji="1" lang="zh-CN" altLang="en-US" b="1">
                <a:latin typeface="Times New Roman" pitchFamily="18" charset="0"/>
              </a:rPr>
              <a:t>      “状态条件”有</a:t>
            </a:r>
            <a:r>
              <a:rPr kumimoji="1" lang="en-US" altLang="zh-CN" b="1">
                <a:latin typeface="Times New Roman" pitchFamily="18" charset="0"/>
              </a:rPr>
              <a:t>n</a:t>
            </a:r>
            <a:r>
              <a:rPr kumimoji="1" lang="zh-CN" altLang="en-US" b="1">
                <a:latin typeface="Times New Roman" pitchFamily="18" charset="0"/>
              </a:rPr>
              <a:t>位标志，可实现微程序2</a:t>
            </a:r>
            <a:r>
              <a:rPr kumimoji="1" lang="en-US" altLang="zh-CN" b="1" baseline="30000">
                <a:latin typeface="Times New Roman" pitchFamily="18" charset="0"/>
              </a:rPr>
              <a:t>n</a:t>
            </a:r>
            <a:r>
              <a:rPr kumimoji="1" lang="zh-CN" altLang="en-US" b="1">
                <a:latin typeface="Times New Roman" pitchFamily="18" charset="0"/>
              </a:rPr>
              <a:t>路转移，涉及微地址寄存器的</a:t>
            </a:r>
            <a:r>
              <a:rPr kumimoji="1" lang="en-US" altLang="zh-CN" b="1">
                <a:latin typeface="Times New Roman" pitchFamily="18" charset="0"/>
              </a:rPr>
              <a:t>n</a:t>
            </a:r>
            <a:r>
              <a:rPr kumimoji="1" lang="zh-CN" altLang="en-US" b="1">
                <a:latin typeface="Times New Roman" pitchFamily="18" charset="0"/>
              </a:rPr>
              <a:t>位 。</a:t>
            </a:r>
          </a:p>
        </p:txBody>
      </p:sp>
      <p:grpSp>
        <p:nvGrpSpPr>
          <p:cNvPr id="118788" name="Group 3"/>
          <p:cNvGrpSpPr>
            <a:grpSpLocks/>
          </p:cNvGrpSpPr>
          <p:nvPr/>
        </p:nvGrpSpPr>
        <p:grpSpPr bwMode="auto">
          <a:xfrm>
            <a:off x="1103312" y="3812325"/>
            <a:ext cx="6934200" cy="1371600"/>
            <a:chOff x="336" y="720"/>
            <a:chExt cx="4368" cy="1074"/>
          </a:xfrm>
        </p:grpSpPr>
        <p:grpSp>
          <p:nvGrpSpPr>
            <p:cNvPr id="118789" name="Group 4"/>
            <p:cNvGrpSpPr>
              <a:grpSpLocks/>
            </p:cNvGrpSpPr>
            <p:nvPr/>
          </p:nvGrpSpPr>
          <p:grpSpPr bwMode="auto">
            <a:xfrm>
              <a:off x="336" y="864"/>
              <a:ext cx="4368" cy="930"/>
              <a:chOff x="432" y="3294"/>
              <a:chExt cx="4368" cy="930"/>
            </a:xfrm>
          </p:grpSpPr>
          <p:sp>
            <p:nvSpPr>
              <p:cNvPr id="118790" name="Text Box 5"/>
              <p:cNvSpPr txBox="1">
                <a:spLocks noChangeArrowheads="1"/>
              </p:cNvSpPr>
              <p:nvPr/>
            </p:nvSpPr>
            <p:spPr bwMode="auto">
              <a:xfrm>
                <a:off x="432" y="3582"/>
                <a:ext cx="4368" cy="30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eaLnBrk="1" hangingPunct="1">
                  <a:spcBef>
                    <a:spcPct val="50000"/>
                  </a:spcBef>
                </a:pPr>
                <a:r>
                  <a:rPr kumimoji="1" lang="en-US" altLang="zh-CN" sz="2400" b="0">
                    <a:latin typeface="Times New Roman" pitchFamily="18" charset="0"/>
                  </a:rPr>
                  <a:t>                                                  P</a:t>
                </a:r>
                <a:r>
                  <a:rPr kumimoji="1" lang="zh-CN" altLang="en-US" sz="2400" b="0">
                    <a:latin typeface="Times New Roman" pitchFamily="18" charset="0"/>
                  </a:rPr>
                  <a:t>字段     下址字段</a:t>
                </a:r>
              </a:p>
            </p:txBody>
          </p:sp>
          <p:sp>
            <p:nvSpPr>
              <p:cNvPr id="118791" name="Line 6"/>
              <p:cNvSpPr>
                <a:spLocks noChangeShapeType="1"/>
              </p:cNvSpPr>
              <p:nvPr/>
            </p:nvSpPr>
            <p:spPr bwMode="auto">
              <a:xfrm>
                <a:off x="432" y="3870"/>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18792" name="Line 7"/>
              <p:cNvSpPr>
                <a:spLocks noChangeShapeType="1"/>
              </p:cNvSpPr>
              <p:nvPr/>
            </p:nvSpPr>
            <p:spPr bwMode="auto">
              <a:xfrm>
                <a:off x="2880" y="3582"/>
                <a:ext cx="0" cy="5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8793" name="Line 8"/>
              <p:cNvSpPr>
                <a:spLocks noChangeShapeType="1"/>
              </p:cNvSpPr>
              <p:nvPr/>
            </p:nvSpPr>
            <p:spPr bwMode="auto">
              <a:xfrm>
                <a:off x="3552" y="3582"/>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8794" name="Rectangle 9"/>
              <p:cNvSpPr>
                <a:spLocks noChangeArrowheads="1"/>
              </p:cNvSpPr>
              <p:nvPr/>
            </p:nvSpPr>
            <p:spPr bwMode="auto">
              <a:xfrm>
                <a:off x="1248" y="3888"/>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pPr algn="l" eaLnBrk="1" hangingPunct="1"/>
                <a:r>
                  <a:rPr kumimoji="1" lang="zh-CN" altLang="en-US" sz="2400">
                    <a:latin typeface="Times New Roman" pitchFamily="18" charset="0"/>
                  </a:rPr>
                  <a:t>操作控制</a:t>
                </a:r>
              </a:p>
            </p:txBody>
          </p:sp>
          <p:sp>
            <p:nvSpPr>
              <p:cNvPr id="118795" name="Rectangle 10"/>
              <p:cNvSpPr>
                <a:spLocks noChangeArrowheads="1"/>
              </p:cNvSpPr>
              <p:nvPr/>
            </p:nvSpPr>
            <p:spPr bwMode="auto">
              <a:xfrm>
                <a:off x="3456" y="3936"/>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p>
                <a:pPr algn="l" eaLnBrk="1" hangingPunct="1"/>
                <a:r>
                  <a:rPr kumimoji="1" lang="zh-CN" altLang="en-US" sz="2400">
                    <a:latin typeface="Times New Roman" pitchFamily="18" charset="0"/>
                  </a:rPr>
                  <a:t>顺序控制</a:t>
                </a:r>
              </a:p>
            </p:txBody>
          </p:sp>
          <p:sp>
            <p:nvSpPr>
              <p:cNvPr id="118796" name="Line 11"/>
              <p:cNvSpPr>
                <a:spLocks noChangeShapeType="1"/>
              </p:cNvSpPr>
              <p:nvPr/>
            </p:nvSpPr>
            <p:spPr bwMode="auto">
              <a:xfrm>
                <a:off x="4800" y="3870"/>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8797" name="Line 12"/>
              <p:cNvSpPr>
                <a:spLocks noChangeShapeType="1"/>
              </p:cNvSpPr>
              <p:nvPr/>
            </p:nvSpPr>
            <p:spPr bwMode="auto">
              <a:xfrm>
                <a:off x="2160" y="4062"/>
                <a:ext cx="72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18798" name="Line 13"/>
              <p:cNvSpPr>
                <a:spLocks noChangeShapeType="1"/>
              </p:cNvSpPr>
              <p:nvPr/>
            </p:nvSpPr>
            <p:spPr bwMode="auto">
              <a:xfrm>
                <a:off x="4416" y="4032"/>
                <a:ext cx="38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8799" name="Line 14"/>
              <p:cNvSpPr>
                <a:spLocks noChangeShapeType="1"/>
              </p:cNvSpPr>
              <p:nvPr/>
            </p:nvSpPr>
            <p:spPr bwMode="auto">
              <a:xfrm flipH="1">
                <a:off x="432" y="4014"/>
                <a:ext cx="72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18800" name="Line 15"/>
              <p:cNvSpPr>
                <a:spLocks noChangeShapeType="1"/>
              </p:cNvSpPr>
              <p:nvPr/>
            </p:nvSpPr>
            <p:spPr bwMode="auto">
              <a:xfrm flipH="1">
                <a:off x="2880" y="4062"/>
                <a:ext cx="52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8801" name="Line 16"/>
              <p:cNvSpPr>
                <a:spLocks noChangeShapeType="1"/>
              </p:cNvSpPr>
              <p:nvPr/>
            </p:nvSpPr>
            <p:spPr bwMode="auto">
              <a:xfrm flipV="1">
                <a:off x="576" y="3294"/>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18802" name="Line 17"/>
              <p:cNvSpPr>
                <a:spLocks noChangeShapeType="1"/>
              </p:cNvSpPr>
              <p:nvPr/>
            </p:nvSpPr>
            <p:spPr bwMode="auto">
              <a:xfrm flipV="1">
                <a:off x="2496" y="3294"/>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18803" name="Line 18"/>
              <p:cNvSpPr>
                <a:spLocks noChangeShapeType="1"/>
              </p:cNvSpPr>
              <p:nvPr/>
            </p:nvSpPr>
            <p:spPr bwMode="auto">
              <a:xfrm flipV="1">
                <a:off x="3024" y="3294"/>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18804" name="Line 19"/>
              <p:cNvSpPr>
                <a:spLocks noChangeShapeType="1"/>
              </p:cNvSpPr>
              <p:nvPr/>
            </p:nvSpPr>
            <p:spPr bwMode="auto">
              <a:xfrm flipV="1">
                <a:off x="3360" y="3294"/>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18805" name="Line 20"/>
              <p:cNvSpPr>
                <a:spLocks noChangeShapeType="1"/>
              </p:cNvSpPr>
              <p:nvPr/>
            </p:nvSpPr>
            <p:spPr bwMode="auto">
              <a:xfrm flipV="1">
                <a:off x="3696" y="3294"/>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18806" name="Line 21"/>
              <p:cNvSpPr>
                <a:spLocks noChangeShapeType="1"/>
              </p:cNvSpPr>
              <p:nvPr/>
            </p:nvSpPr>
            <p:spPr bwMode="auto">
              <a:xfrm flipV="1">
                <a:off x="3792" y="3294"/>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18807" name="Line 22"/>
              <p:cNvSpPr>
                <a:spLocks noChangeShapeType="1"/>
              </p:cNvSpPr>
              <p:nvPr/>
            </p:nvSpPr>
            <p:spPr bwMode="auto">
              <a:xfrm flipV="1">
                <a:off x="4656" y="3294"/>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18808" name="Line 23"/>
              <p:cNvSpPr>
                <a:spLocks noChangeShapeType="1"/>
              </p:cNvSpPr>
              <p:nvPr/>
            </p:nvSpPr>
            <p:spPr bwMode="auto">
              <a:xfrm flipV="1">
                <a:off x="816" y="3294"/>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118809" name="Line 24"/>
              <p:cNvSpPr>
                <a:spLocks noChangeShapeType="1"/>
              </p:cNvSpPr>
              <p:nvPr/>
            </p:nvSpPr>
            <p:spPr bwMode="auto">
              <a:xfrm flipV="1">
                <a:off x="2208" y="3294"/>
                <a:ext cx="0"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118810" name="Text Box 25"/>
            <p:cNvSpPr txBox="1">
              <a:spLocks noChangeArrowheads="1"/>
            </p:cNvSpPr>
            <p:nvPr/>
          </p:nvSpPr>
          <p:spPr bwMode="auto">
            <a:xfrm>
              <a:off x="1104" y="768"/>
              <a:ext cx="4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eaLnBrk="1" hangingPunct="1">
                <a:spcBef>
                  <a:spcPct val="50000"/>
                </a:spcBef>
              </a:pPr>
              <a:r>
                <a:rPr kumimoji="1" lang="zh-CN" altLang="en-US" sz="3200" b="0">
                  <a:latin typeface="Times New Roman" pitchFamily="18" charset="0"/>
                </a:rPr>
                <a:t>…</a:t>
              </a:r>
            </a:p>
          </p:txBody>
        </p:sp>
        <p:sp>
          <p:nvSpPr>
            <p:cNvPr id="118811" name="Text Box 26"/>
            <p:cNvSpPr txBox="1">
              <a:spLocks noChangeArrowheads="1"/>
            </p:cNvSpPr>
            <p:nvPr/>
          </p:nvSpPr>
          <p:spPr bwMode="auto">
            <a:xfrm>
              <a:off x="2880" y="768"/>
              <a:ext cx="4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eaLnBrk="1" hangingPunct="1">
                <a:spcBef>
                  <a:spcPct val="50000"/>
                </a:spcBef>
              </a:pPr>
              <a:r>
                <a:rPr kumimoji="1" lang="zh-CN" altLang="en-US" sz="3200" b="0">
                  <a:latin typeface="Times New Roman" pitchFamily="18" charset="0"/>
                </a:rPr>
                <a:t>…</a:t>
              </a:r>
            </a:p>
          </p:txBody>
        </p:sp>
        <p:sp>
          <p:nvSpPr>
            <p:cNvPr id="118812" name="Text Box 27"/>
            <p:cNvSpPr txBox="1">
              <a:spLocks noChangeArrowheads="1"/>
            </p:cNvSpPr>
            <p:nvPr/>
          </p:nvSpPr>
          <p:spPr bwMode="auto">
            <a:xfrm>
              <a:off x="3888" y="720"/>
              <a:ext cx="48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b="1">
                  <a:solidFill>
                    <a:schemeClr val="tx1"/>
                  </a:solidFill>
                  <a:latin typeface="宋体" charset="-122"/>
                  <a:ea typeface="宋体" charset="-122"/>
                </a:defRPr>
              </a:lvl1pPr>
              <a:lvl2pPr marL="742950" indent="-285750">
                <a:defRPr sz="1600" b="1">
                  <a:solidFill>
                    <a:schemeClr val="tx1"/>
                  </a:solidFill>
                  <a:latin typeface="宋体" charset="-122"/>
                  <a:ea typeface="宋体" charset="-122"/>
                </a:defRPr>
              </a:lvl2pPr>
              <a:lvl3pPr marL="1143000" indent="-228600">
                <a:defRPr sz="1600" b="1">
                  <a:solidFill>
                    <a:schemeClr val="tx1"/>
                  </a:solidFill>
                  <a:latin typeface="宋体" charset="-122"/>
                  <a:ea typeface="宋体" charset="-122"/>
                </a:defRPr>
              </a:lvl3pPr>
              <a:lvl4pPr marL="1600200" indent="-228600">
                <a:defRPr sz="1600" b="1">
                  <a:solidFill>
                    <a:schemeClr val="tx1"/>
                  </a:solidFill>
                  <a:latin typeface="宋体" charset="-122"/>
                  <a:ea typeface="宋体" charset="-122"/>
                </a:defRPr>
              </a:lvl4pPr>
              <a:lvl5pPr marL="2057400" indent="-228600">
                <a:defRPr sz="1600" b="1">
                  <a:solidFill>
                    <a:schemeClr val="tx1"/>
                  </a:solidFill>
                  <a:latin typeface="宋体" charset="-122"/>
                  <a:ea typeface="宋体" charset="-122"/>
                </a:defRPr>
              </a:lvl5pPr>
              <a:lvl6pPr marL="2514600" indent="-228600" algn="just" eaLnBrk="0" fontAlgn="base" hangingPunct="0">
                <a:spcBef>
                  <a:spcPct val="0"/>
                </a:spcBef>
                <a:spcAft>
                  <a:spcPct val="0"/>
                </a:spcAft>
                <a:defRPr sz="1600" b="1">
                  <a:solidFill>
                    <a:schemeClr val="tx1"/>
                  </a:solidFill>
                  <a:latin typeface="宋体" charset="-122"/>
                  <a:ea typeface="宋体" charset="-122"/>
                </a:defRPr>
              </a:lvl6pPr>
              <a:lvl7pPr marL="2971800" indent="-228600" algn="just" eaLnBrk="0" fontAlgn="base" hangingPunct="0">
                <a:spcBef>
                  <a:spcPct val="0"/>
                </a:spcBef>
                <a:spcAft>
                  <a:spcPct val="0"/>
                </a:spcAft>
                <a:defRPr sz="1600" b="1">
                  <a:solidFill>
                    <a:schemeClr val="tx1"/>
                  </a:solidFill>
                  <a:latin typeface="宋体" charset="-122"/>
                  <a:ea typeface="宋体" charset="-122"/>
                </a:defRPr>
              </a:lvl7pPr>
              <a:lvl8pPr marL="3429000" indent="-228600" algn="just" eaLnBrk="0" fontAlgn="base" hangingPunct="0">
                <a:spcBef>
                  <a:spcPct val="0"/>
                </a:spcBef>
                <a:spcAft>
                  <a:spcPct val="0"/>
                </a:spcAft>
                <a:defRPr sz="1600" b="1">
                  <a:solidFill>
                    <a:schemeClr val="tx1"/>
                  </a:solidFill>
                  <a:latin typeface="宋体" charset="-122"/>
                  <a:ea typeface="宋体" charset="-122"/>
                </a:defRPr>
              </a:lvl8pPr>
              <a:lvl9pPr marL="3886200" indent="-228600" algn="just" eaLnBrk="0" fontAlgn="base" hangingPunct="0">
                <a:spcBef>
                  <a:spcPct val="0"/>
                </a:spcBef>
                <a:spcAft>
                  <a:spcPct val="0"/>
                </a:spcAft>
                <a:defRPr sz="1600" b="1">
                  <a:solidFill>
                    <a:schemeClr val="tx1"/>
                  </a:solidFill>
                  <a:latin typeface="宋体" charset="-122"/>
                  <a:ea typeface="宋体" charset="-122"/>
                </a:defRPr>
              </a:lvl9pPr>
            </a:lstStyle>
            <a:p>
              <a:pPr eaLnBrk="1" hangingPunct="1">
                <a:spcBef>
                  <a:spcPct val="50000"/>
                </a:spcBef>
              </a:pPr>
              <a:r>
                <a:rPr kumimoji="1" lang="zh-CN" altLang="en-US" sz="3200" b="0">
                  <a:latin typeface="Times New Roman" pitchFamily="18" charset="0"/>
                </a:rPr>
                <a:t>…</a:t>
              </a:r>
            </a:p>
          </p:txBody>
        </p:sp>
      </p:grpSp>
      <p:sp>
        <p:nvSpPr>
          <p:cNvPr id="28" name="Rectangle 6"/>
          <p:cNvSpPr>
            <a:spLocks noChangeArrowheads="1"/>
          </p:cNvSpPr>
          <p:nvPr/>
        </p:nvSpPr>
        <p:spPr bwMode="auto">
          <a:xfrm>
            <a:off x="704382" y="5577083"/>
            <a:ext cx="806961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zh-CN" altLang="en-US" b="1">
                <a:solidFill>
                  <a:srgbClr val="DE0A32"/>
                </a:solidFill>
                <a:latin typeface="Times New Roman" pitchFamily="18" charset="0"/>
              </a:rPr>
              <a:t>特点：</a:t>
            </a:r>
            <a:r>
              <a:rPr lang="zh-CN" altLang="en-US" b="1">
                <a:solidFill>
                  <a:srgbClr val="3316C6"/>
                </a:solidFill>
                <a:latin typeface="Times New Roman" pitchFamily="18" charset="0"/>
              </a:rPr>
              <a:t>微指令存放位置灵活，不需</a:t>
            </a:r>
            <a:r>
              <a:rPr lang="en-US" altLang="zh-CN" b="1">
                <a:solidFill>
                  <a:srgbClr val="3316C6"/>
                </a:solidFill>
                <a:latin typeface="Times New Roman" pitchFamily="18" charset="0"/>
              </a:rPr>
              <a:t>µPC</a:t>
            </a:r>
            <a:r>
              <a:rPr lang="en-US" altLang="zh-CN" b="1" smtClean="0">
                <a:solidFill>
                  <a:srgbClr val="3316C6"/>
                </a:solidFill>
                <a:latin typeface="Times New Roman" pitchFamily="18" charset="0"/>
              </a:rPr>
              <a:t>。</a:t>
            </a:r>
            <a:r>
              <a:rPr lang="zh-CN" altLang="en-US" b="1" smtClean="0">
                <a:solidFill>
                  <a:srgbClr val="3316C6"/>
                </a:solidFill>
                <a:latin typeface="Times New Roman" pitchFamily="18" charset="0"/>
              </a:rPr>
              <a:t>但</a:t>
            </a:r>
            <a:r>
              <a:rPr lang="zh-CN" altLang="en-US" b="1">
                <a:solidFill>
                  <a:srgbClr val="3316C6"/>
                </a:solidFill>
                <a:latin typeface="Times New Roman" pitchFamily="18" charset="0"/>
              </a:rPr>
              <a:t>增加了微指令的长度，微地址产生机构较复杂。</a:t>
            </a:r>
          </a:p>
        </p:txBody>
      </p:sp>
      <p:sp>
        <p:nvSpPr>
          <p:cNvPr id="29" name="Rectangle 2"/>
          <p:cNvSpPr txBox="1">
            <a:spLocks noChangeArrowheads="1"/>
          </p:cNvSpPr>
          <p:nvPr/>
        </p:nvSpPr>
        <p:spPr>
          <a:xfrm>
            <a:off x="304661" y="188640"/>
            <a:ext cx="5122912" cy="724942"/>
          </a:xfrm>
          <a:prstGeom prst="rect">
            <a:avLst/>
          </a:prstGeom>
          <a:noFill/>
          <a:ln>
            <a:noFill/>
          </a:ln>
        </p:spPr>
        <p:txBody>
          <a:bodyPr vert="horz" wrap="square" lIns="91440" tIns="45720" rIns="91440" bIns="45720" numCol="1" anchor="b" anchorCtr="0" compatLnSpc="1">
            <a:prstTxWarp prst="textNoShape">
              <a:avLst/>
            </a:prstTxWarp>
          </a:bodyPr>
          <a:lstStyle>
            <a:lvl1pPr eaLnBrk="1" hangingPunct="1">
              <a:defRPr sz="3900" b="1">
                <a:solidFill>
                  <a:srgbClr val="330066"/>
                </a:solidFill>
                <a:latin typeface="+mj-lt"/>
                <a:ea typeface="+mj-ea"/>
                <a:cs typeface="Times New Roman" pitchFamily="18" charset="0"/>
              </a:defRPr>
            </a:lvl1pPr>
            <a:lvl2pPr eaLnBrk="0" hangingPunct="0">
              <a:defRPr sz="3900" b="1">
                <a:solidFill>
                  <a:schemeClr val="tx2"/>
                </a:solidFill>
                <a:latin typeface="Arial" pitchFamily="34" charset="0"/>
              </a:defRPr>
            </a:lvl2pPr>
            <a:lvl3pPr eaLnBrk="0" hangingPunct="0">
              <a:defRPr sz="3900" b="1">
                <a:solidFill>
                  <a:schemeClr val="tx2"/>
                </a:solidFill>
                <a:latin typeface="Arial" pitchFamily="34" charset="0"/>
              </a:defRPr>
            </a:lvl3pPr>
            <a:lvl4pPr eaLnBrk="0" hangingPunct="0">
              <a:defRPr sz="3900" b="1">
                <a:solidFill>
                  <a:schemeClr val="tx2"/>
                </a:solidFill>
                <a:latin typeface="Arial" pitchFamily="34" charset="0"/>
              </a:defRPr>
            </a:lvl4pPr>
            <a:lvl5pPr eaLnBrk="0" hangingPunct="0">
              <a:defRPr sz="3900" b="1">
                <a:solidFill>
                  <a:schemeClr val="tx2"/>
                </a:solidFill>
                <a:latin typeface="Arial" pitchFamily="34" charset="0"/>
              </a:defRPr>
            </a:lvl5pPr>
            <a:lvl6pPr marL="457200" fontAlgn="base">
              <a:spcBef>
                <a:spcPct val="0"/>
              </a:spcBef>
              <a:spcAft>
                <a:spcPct val="0"/>
              </a:spcAft>
              <a:defRPr sz="3900" b="1">
                <a:solidFill>
                  <a:schemeClr val="tx2"/>
                </a:solidFill>
                <a:latin typeface="Arial" pitchFamily="34" charset="0"/>
              </a:defRPr>
            </a:lvl6pPr>
            <a:lvl7pPr marL="914400" fontAlgn="base">
              <a:spcBef>
                <a:spcPct val="0"/>
              </a:spcBef>
              <a:spcAft>
                <a:spcPct val="0"/>
              </a:spcAft>
              <a:defRPr sz="3900" b="1">
                <a:solidFill>
                  <a:schemeClr val="tx2"/>
                </a:solidFill>
                <a:latin typeface="Arial" pitchFamily="34" charset="0"/>
              </a:defRPr>
            </a:lvl7pPr>
            <a:lvl8pPr marL="1371600" fontAlgn="base">
              <a:spcBef>
                <a:spcPct val="0"/>
              </a:spcBef>
              <a:spcAft>
                <a:spcPct val="0"/>
              </a:spcAft>
              <a:defRPr sz="3900" b="1">
                <a:solidFill>
                  <a:schemeClr val="tx2"/>
                </a:solidFill>
                <a:latin typeface="Arial" pitchFamily="34" charset="0"/>
              </a:defRPr>
            </a:lvl8pPr>
            <a:lvl9pPr marL="1828800" fontAlgn="base">
              <a:spcBef>
                <a:spcPct val="0"/>
              </a:spcBef>
              <a:spcAft>
                <a:spcPct val="0"/>
              </a:spcAft>
              <a:defRPr sz="3900" b="1">
                <a:solidFill>
                  <a:schemeClr val="tx2"/>
                </a:solidFill>
                <a:latin typeface="Arial" pitchFamily="34" charset="0"/>
              </a:defRPr>
            </a:lvl9pPr>
          </a:lstStyle>
          <a:p>
            <a:r>
              <a:rPr lang="en-US" altLang="zh-CN"/>
              <a:t>5.4.2  </a:t>
            </a:r>
            <a:r>
              <a:rPr lang="zh-CN" altLang="en-US"/>
              <a:t>微程序设计技术</a:t>
            </a:r>
          </a:p>
        </p:txBody>
      </p:sp>
      <p:sp>
        <p:nvSpPr>
          <p:cNvPr id="2" name="日期占位符 1"/>
          <p:cNvSpPr>
            <a:spLocks noGrp="1"/>
          </p:cNvSpPr>
          <p:nvPr>
            <p:ph type="dt" sz="half" idx="10"/>
          </p:nvPr>
        </p:nvSpPr>
        <p:spPr/>
        <p:txBody>
          <a:bodyPr/>
          <a:lstStyle/>
          <a:p>
            <a:pPr>
              <a:defRPr/>
            </a:pPr>
            <a:fld id="{319029BA-A7EC-4847-BA10-7DA242ED474C}" type="datetime11">
              <a:rPr lang="zh-CN" altLang="en-US" smtClean="0"/>
              <a:t>09:11:10</a:t>
            </a:fld>
            <a:endParaRPr lang="en-US" altLang="zh-CN"/>
          </a:p>
        </p:txBody>
      </p:sp>
      <p:sp>
        <p:nvSpPr>
          <p:cNvPr id="4" name="灯片编号占位符 3"/>
          <p:cNvSpPr>
            <a:spLocks noGrp="1"/>
          </p:cNvSpPr>
          <p:nvPr>
            <p:ph type="sldNum" sz="quarter" idx="12"/>
          </p:nvPr>
        </p:nvSpPr>
        <p:spPr/>
        <p:txBody>
          <a:bodyPr/>
          <a:lstStyle/>
          <a:p>
            <a:pPr>
              <a:defRPr/>
            </a:pPr>
            <a:fld id="{BEFC541B-1060-4900-89C5-15F509B02D6F}" type="slidenum">
              <a:rPr lang="en-US" altLang="zh-CN" smtClean="0"/>
              <a:pPr>
                <a:defRPr/>
              </a:pPr>
              <a:t>99</a:t>
            </a:fld>
            <a:endParaRPr lang="en-US" altLang="zh-C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4" y="1052736"/>
            <a:ext cx="4392295" cy="21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96628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8786">
                                            <p:txEl>
                                              <p:pRg st="0" end="0"/>
                                            </p:txEl>
                                          </p:spTgt>
                                        </p:tgtEl>
                                        <p:attrNameLst>
                                          <p:attrName>style.visibility</p:attrName>
                                        </p:attrNameLst>
                                      </p:cBhvr>
                                      <p:to>
                                        <p:strVal val="visible"/>
                                      </p:to>
                                    </p:set>
                                    <p:animEffect transition="in" filter="blinds(horizontal)">
                                      <p:cBhvr>
                                        <p:cTn id="7" dur="500"/>
                                        <p:tgtEl>
                                          <p:spTgt spid="1187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Lst>
  </p:timing>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Network</Template>
  <TotalTime>4702</TotalTime>
  <Words>15302</Words>
  <Application>Microsoft Office PowerPoint</Application>
  <PresentationFormat>全屏显示(4:3)</PresentationFormat>
  <Paragraphs>1947</Paragraphs>
  <Slides>182</Slides>
  <Notes>10</Notes>
  <HiddenSlides>11</HiddenSlides>
  <MMClips>0</MMClips>
  <ScaleCrop>false</ScaleCrop>
  <HeadingPairs>
    <vt:vector size="4" baseType="variant">
      <vt:variant>
        <vt:lpstr>主题</vt:lpstr>
      </vt:variant>
      <vt:variant>
        <vt:i4>1</vt:i4>
      </vt:variant>
      <vt:variant>
        <vt:lpstr>幻灯片标题</vt:lpstr>
      </vt:variant>
      <vt:variant>
        <vt:i4>182</vt:i4>
      </vt:variant>
    </vt:vector>
  </HeadingPairs>
  <TitlesOfParts>
    <vt:vector size="183" baseType="lpstr">
      <vt:lpstr>Network</vt:lpstr>
      <vt:lpstr>第五章   中央处理器</vt:lpstr>
      <vt:lpstr>第五章   中央处理器</vt:lpstr>
      <vt:lpstr>5.1  CPU的功能和组成</vt:lpstr>
      <vt:lpstr>5.1.1 CPU的功能</vt:lpstr>
      <vt:lpstr>5.1.2 CPU的基本组成</vt:lpstr>
      <vt:lpstr>5.1.2 CPU的基本组成</vt:lpstr>
      <vt:lpstr>5.1.2 CPU的基本组成</vt:lpstr>
      <vt:lpstr>5.1.2 CPU的基本组成</vt:lpstr>
      <vt:lpstr>5.1.3 CPU中的主要寄存器</vt:lpstr>
      <vt:lpstr>5.1.3 CPU中的主要寄存器</vt:lpstr>
      <vt:lpstr>5.1.3 CPU中的主要寄存器</vt:lpstr>
      <vt:lpstr>5.1.3 CPU中的主要寄存器</vt:lpstr>
      <vt:lpstr>5.1.3 CPU中的主要寄存器</vt:lpstr>
      <vt:lpstr>5.1.3 CPU中的主要寄存器</vt:lpstr>
      <vt:lpstr>5.1.3 CPU中的主要寄存器</vt:lpstr>
      <vt:lpstr>5.1.3 CPU中的主要寄存器</vt:lpstr>
      <vt:lpstr>5.1.4 操作控制器和时序产生器</vt:lpstr>
      <vt:lpstr>5.1.4 操作控制器和时序产生器</vt:lpstr>
      <vt:lpstr>5.1.4 操作控制器和时序产生器</vt:lpstr>
      <vt:lpstr>5.1.4 操作控制器和时序产生器</vt:lpstr>
      <vt:lpstr>5.2 指令周期</vt:lpstr>
      <vt:lpstr>5.2.1 指令周期的基本概念</vt:lpstr>
      <vt:lpstr>5.2.1  指令周期的基本概念</vt:lpstr>
      <vt:lpstr>5.2.1  指令周期的基本概念</vt:lpstr>
      <vt:lpstr>5.2.1  指令周期的基本概念</vt:lpstr>
      <vt:lpstr>5.2.1  指令周期的基本概念</vt:lpstr>
      <vt:lpstr>5.2.1  指令周期的基本概念</vt:lpstr>
      <vt:lpstr>5.2.2 MOV指令的指令周期</vt:lpstr>
      <vt:lpstr>PowerPoint 演示文稿</vt:lpstr>
      <vt:lpstr>PowerPoint 演示文稿</vt:lpstr>
      <vt:lpstr>5.2.3 LAD 指令的指令周期</vt:lpstr>
      <vt:lpstr>5.2.3 LAD指令的指令周期</vt:lpstr>
      <vt:lpstr>5.2.4 ADD指令的指令周期</vt:lpstr>
      <vt:lpstr>PowerPoint 演示文稿</vt:lpstr>
      <vt:lpstr>5.2.5 STO指令的指令周期</vt:lpstr>
      <vt:lpstr>PowerPoint 演示文稿</vt:lpstr>
      <vt:lpstr>5.2.6 JMP指令的指令周期</vt:lpstr>
      <vt:lpstr>PowerPoint 演示文稿</vt:lpstr>
      <vt:lpstr>5.2.7 用方框图语言表示指令周期</vt:lpstr>
      <vt:lpstr>5.2.7 用方框图语言表示指令周期</vt:lpstr>
      <vt:lpstr>5.2.7用方框图语言表示指令周期</vt:lpstr>
      <vt:lpstr>5.2.7 用方框图语言表示指令周期</vt:lpstr>
      <vt:lpstr>5.2.7 用方框图语言表示指令周期</vt:lpstr>
      <vt:lpstr>PowerPoint 演示文稿</vt:lpstr>
      <vt:lpstr>PowerPoint 演示文稿</vt:lpstr>
      <vt:lpstr>5.3  时序产生器和控制方式</vt:lpstr>
      <vt:lpstr>5.3.1 时序信号的作用和体制</vt:lpstr>
      <vt:lpstr>5.3.1 时序信号的作用和体制</vt:lpstr>
      <vt:lpstr>5.3.1 时序信号的作用和体制</vt:lpstr>
      <vt:lpstr>5.3.1 时序信号的作用和体制</vt:lpstr>
      <vt:lpstr>5.3.2　时序信号产生器</vt:lpstr>
      <vt:lpstr>5.3.2　时序信号产生器</vt:lpstr>
      <vt:lpstr>PowerPoint 演示文稿</vt:lpstr>
      <vt:lpstr>5.3.2　时序信号产生器</vt:lpstr>
      <vt:lpstr>5.3.3  控制方式</vt:lpstr>
      <vt:lpstr>5.3.3  控制方式</vt:lpstr>
      <vt:lpstr>5.4  微程序控制器</vt:lpstr>
      <vt:lpstr>PowerPoint 演示文稿</vt:lpstr>
      <vt:lpstr>5.4  微程序控制器</vt:lpstr>
      <vt:lpstr>5.4.1 微程序控制原理</vt:lpstr>
      <vt:lpstr>5.4.1 微程序控制原理 </vt:lpstr>
      <vt:lpstr>5.4.1 微程序控制原理 </vt:lpstr>
      <vt:lpstr>5.4.1 微程序控制原理 </vt:lpstr>
      <vt:lpstr>5.4.1 微程序控制原理</vt:lpstr>
      <vt:lpstr>PowerPoint 演示文稿</vt:lpstr>
      <vt:lpstr>PowerPoint 演示文稿</vt:lpstr>
      <vt:lpstr>PowerPoint 演示文稿</vt:lpstr>
      <vt:lpstr>3. 微程序控制器原理框图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5.4.2  微程序设计技术</vt:lpstr>
      <vt:lpstr>5.4.2  微程序设计技术</vt:lpstr>
      <vt:lpstr>5.4.2  微程序设计技术</vt:lpstr>
      <vt:lpstr>5.4.2  微程序设计技术</vt:lpstr>
      <vt:lpstr>5.4.2  微程序设计技术</vt:lpstr>
      <vt:lpstr>5.4.2  微程序设计技术</vt:lpstr>
      <vt:lpstr>5.4.2  微程序设计技术</vt:lpstr>
      <vt:lpstr>PowerPoint 演示文稿</vt:lpstr>
      <vt:lpstr>PowerPoint 演示文稿</vt:lpstr>
      <vt:lpstr>PowerPoint 演示文稿</vt:lpstr>
      <vt:lpstr>PowerPoint 演示文稿</vt:lpstr>
      <vt:lpstr>5.4.2  微程序设计技术</vt:lpstr>
      <vt:lpstr>5.4.2  微程序设计技术</vt:lpstr>
      <vt:lpstr>5.4.2  微程序设计技术</vt:lpstr>
      <vt:lpstr>5.4.2  微程序设计技术</vt:lpstr>
      <vt:lpstr>5.5  硬连线控制器</vt:lpstr>
      <vt:lpstr>5.5  硬连线控制器</vt:lpstr>
      <vt:lpstr>5.5  硬连线控制器</vt:lpstr>
      <vt:lpstr>5.5  硬连线控制器</vt:lpstr>
      <vt:lpstr>5.5  硬连线控制器</vt:lpstr>
      <vt:lpstr>5.5  硬连线控制器</vt:lpstr>
      <vt:lpstr>5.5  硬连线控制器</vt:lpstr>
      <vt:lpstr>5.5  硬连线控制器</vt:lpstr>
      <vt:lpstr>5.5  硬连线控制器</vt:lpstr>
      <vt:lpstr>PowerPoint 演示文稿</vt:lpstr>
      <vt:lpstr>PowerPoint 演示文稿</vt:lpstr>
      <vt:lpstr>5.5 硬连线控制器</vt:lpstr>
      <vt:lpstr>5.6  流水CPU</vt:lpstr>
      <vt:lpstr>5.6.1 并行处理技术</vt:lpstr>
      <vt:lpstr>5.6.1 并行处理技术</vt:lpstr>
      <vt:lpstr>5.6.2 流水CPU的结构</vt:lpstr>
      <vt:lpstr>5.6.2 流水CPU的结构</vt:lpstr>
      <vt:lpstr>5.6.2 流水CPU的结构</vt:lpstr>
      <vt:lpstr>5.6.2 流水CPU的结构</vt:lpstr>
      <vt:lpstr>5.6.2 流水CPU的结构</vt:lpstr>
      <vt:lpstr>5.6.2 流水CPU的结构</vt:lpstr>
      <vt:lpstr>5.6.3 流水线中的主要问题</vt:lpstr>
      <vt:lpstr>5.6.3 流水线中的主要问题</vt:lpstr>
      <vt:lpstr>5.6.3 流水线中的主要问题</vt:lpstr>
      <vt:lpstr>5.6.3 流水线中的主要问题</vt:lpstr>
      <vt:lpstr>5.6.3 流水线中的主要问题</vt:lpstr>
      <vt:lpstr>5.6.3 流水线中的主要问题</vt:lpstr>
      <vt:lpstr>5.6.3 流水线中的主要问题</vt:lpstr>
      <vt:lpstr>5.6.3 流水线中的主要问题</vt:lpstr>
      <vt:lpstr>5.6.3 流水线中的主要问题</vt:lpstr>
      <vt:lpstr>5.6.3 流水线中的主要问题</vt:lpstr>
      <vt:lpstr>5.6.3 流水线中的主要问题</vt:lpstr>
      <vt:lpstr>5.6.3 流水线中的主要问题</vt:lpstr>
      <vt:lpstr>5.6.3 流水线中的主要问题</vt:lpstr>
      <vt:lpstr>5.6.3 流水线中的主要问题</vt:lpstr>
      <vt:lpstr>5.6.3 流水线中的主要问题</vt:lpstr>
      <vt:lpstr>5.6.3 流水线中的主要问题</vt:lpstr>
      <vt:lpstr>5.6.3 流水线中的主要问题</vt:lpstr>
      <vt:lpstr>5.6.3 流水线中的主要问题</vt:lpstr>
      <vt:lpstr>5.6.3 流水线中的主要问题</vt:lpstr>
      <vt:lpstr>5.6.3 流水线中的主要问题</vt:lpstr>
      <vt:lpstr>5.6.3 流水线中的主要问题</vt:lpstr>
      <vt:lpstr>5.6.3 流水线中的主要问题</vt:lpstr>
      <vt:lpstr>5.6.3 流水线中的主要问题</vt:lpstr>
      <vt:lpstr>5.6.3 流水线中的主要问题</vt:lpstr>
      <vt:lpstr>5.6.3 流水线中的主要问题</vt:lpstr>
      <vt:lpstr>5.6.3 流水线中的主要问题</vt:lpstr>
      <vt:lpstr>5.6.3 流水线中的主要问题</vt:lpstr>
      <vt:lpstr>5.6.3 流水线中的主要问题</vt:lpstr>
      <vt:lpstr>5.6.3 流水线中的主要问题</vt:lpstr>
      <vt:lpstr>5.6.3 流水线中的主要问题</vt:lpstr>
      <vt:lpstr>5.7 RISC CPU</vt:lpstr>
      <vt:lpstr>5.7.1 RISC机器的特点</vt:lpstr>
      <vt:lpstr>5.7.1 RISC机器的特点</vt:lpstr>
      <vt:lpstr>5.7.2  RISC CPU实例</vt:lpstr>
      <vt:lpstr>MC88110 CPU结构框图</vt:lpstr>
      <vt:lpstr>5.7.2  RISC CPU实例</vt:lpstr>
      <vt:lpstr>5.7.2  RISC CPU实例</vt:lpstr>
      <vt:lpstr>5.7.2  RISC CPU实例</vt:lpstr>
      <vt:lpstr>5.7.2  RISC CPU实例</vt:lpstr>
      <vt:lpstr>5.7.2  RISC CPU实例</vt:lpstr>
      <vt:lpstr>5.7.2  RISC CPU实例</vt:lpstr>
      <vt:lpstr>5.7.2 RISC CPU实例</vt:lpstr>
      <vt:lpstr>5.7.2 RISC CPU实例</vt:lpstr>
      <vt:lpstr>5.7.2 RISC CPU实例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第五章小结</vt:lpstr>
      <vt:lpstr>第五章小结</vt:lpstr>
      <vt:lpstr>第五章小结</vt:lpstr>
      <vt:lpstr>第五章小结</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第五章   中央处理器</dc:title>
  <dc:creator>杨旭东</dc:creator>
  <cp:lastModifiedBy>Windows 用户</cp:lastModifiedBy>
  <cp:revision>336</cp:revision>
  <dcterms:created xsi:type="dcterms:W3CDTF">2008-05-19T20:46:11Z</dcterms:created>
  <dcterms:modified xsi:type="dcterms:W3CDTF">2021-05-12T01:28:06Z</dcterms:modified>
</cp:coreProperties>
</file>